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0"/>
  </p:notesMasterIdLst>
  <p:handoutMasterIdLst>
    <p:handoutMasterId r:id="rId11"/>
  </p:handoutMasterIdLst>
  <p:sldIdLst>
    <p:sldId id="993" r:id="rId2"/>
    <p:sldId id="1115" r:id="rId3"/>
    <p:sldId id="1119" r:id="rId4"/>
    <p:sldId id="1124" r:id="rId5"/>
    <p:sldId id="1120" r:id="rId6"/>
    <p:sldId id="1121" r:id="rId7"/>
    <p:sldId id="1122" r:id="rId8"/>
    <p:sldId id="1123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A1C"/>
    <a:srgbClr val="F5F9E7"/>
    <a:srgbClr val="CFE292"/>
    <a:srgbClr val="657A20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71117E-C91F-4BCB-B907-251B7F613742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2369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1955883" y="3931291"/>
            <a:ext cx="3918791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royecto: </a:t>
            </a:r>
            <a:r>
              <a:rPr lang="es-CO" sz="2800" b="0" dirty="0" smtClean="0">
                <a:solidFill>
                  <a:schemeClr val="bg1"/>
                </a:solidFill>
              </a:rPr>
              <a:t>Gestión del </a:t>
            </a:r>
            <a:r>
              <a:rPr lang="es-CO" sz="2800" b="0" dirty="0">
                <a:solidFill>
                  <a:schemeClr val="bg1"/>
                </a:solidFill>
              </a:rPr>
              <a:t>Desarrollo Humano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644378" y="971117"/>
            <a:ext cx="666590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Gestión y sostenibilidad institucional</a:t>
            </a:r>
            <a:endParaRPr lang="es-ES" sz="40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35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4" name="Imagen 13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6682" y="3606845"/>
            <a:ext cx="4969462" cy="2303600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10977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404606"/>
              </p:ext>
            </p:extLst>
          </p:nvPr>
        </p:nvGraphicFramePr>
        <p:xfrm>
          <a:off x="1299481" y="1165158"/>
          <a:ext cx="9027860" cy="5691790"/>
        </p:xfrm>
        <a:graphic>
          <a:graphicData uri="http://schemas.openxmlformats.org/drawingml/2006/table">
            <a:tbl>
              <a:tblPr firstRow="1" firstCol="1" bandRow="1"/>
              <a:tblGrid>
                <a:gridCol w="2257208">
                  <a:extLst>
                    <a:ext uri="{9D8B030D-6E8A-4147-A177-3AD203B41FA5}">
                      <a16:colId xmlns:a16="http://schemas.microsoft.com/office/drawing/2014/main" val="606350697"/>
                    </a:ext>
                  </a:extLst>
                </a:gridCol>
                <a:gridCol w="6770652">
                  <a:extLst>
                    <a:ext uri="{9D8B030D-6E8A-4147-A177-3AD203B41FA5}">
                      <a16:colId xmlns:a16="http://schemas.microsoft.com/office/drawing/2014/main" val="3286994347"/>
                    </a:ext>
                  </a:extLst>
                </a:gridCol>
              </a:tblGrid>
              <a:tr h="14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GSI - 35)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8190407"/>
                  </a:ext>
                </a:extLst>
              </a:tr>
              <a:tr h="14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del Talento Humano 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714459"/>
                  </a:ext>
                </a:extLst>
              </a:tr>
              <a:tr h="14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y sostenibilidad institucional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2981131"/>
                  </a:ext>
                </a:extLst>
              </a:tr>
              <a:tr h="14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 Administrativo y Financiero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1537110"/>
                  </a:ext>
                </a:extLst>
              </a:tr>
              <a:tr h="1497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del Desarrollo Humano y organizacional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1605075"/>
                  </a:ext>
                </a:extLst>
              </a:tr>
              <a:tr h="13024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Administración institucional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5179314"/>
                  </a:ext>
                </a:extLst>
              </a:tr>
              <a:tr h="16931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Bienestar Institucional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2396559"/>
                  </a:ext>
                </a:extLst>
              </a:tr>
              <a:tr h="149778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Profesores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025011"/>
                  </a:ext>
                </a:extLst>
              </a:tr>
              <a:tr h="1497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9. Bienestar institucional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7849306"/>
                  </a:ext>
                </a:extLst>
              </a:tr>
              <a:tr h="1497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10. Organización, gestión y administración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761706"/>
                  </a:ext>
                </a:extLst>
              </a:tr>
              <a:tr h="14977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 Recursos de apoyo académico e infraestructura física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865232"/>
                  </a:ext>
                </a:extLst>
              </a:tr>
              <a:tr h="295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Recursos Humanos.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348956"/>
                  </a:ext>
                </a:extLst>
              </a:tr>
              <a:tr h="1432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Grupo de Apoyo Administrativo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Comité Capacitación Administrativo 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Jefes de Proceso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Vicerrectoría de Responsabilidad Social y Bienestar Universitario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Decanos 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Maestría Desarrollo Humano y Organizacional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Facultad Ciencias Empresariales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Vicerrectoría Académica</a:t>
                      </a:r>
                      <a:b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10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Toda la comunidad académica y administrativa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7041964"/>
                  </a:ext>
                </a:extLst>
              </a:tr>
              <a:tr h="258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ARL - </a:t>
                      </a:r>
                      <a:r>
                        <a:rPr lang="es-CO" sz="1050" dirty="0" smtClean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Caja de compensación- EPS- Fondo de pensiones-cooperativas UTP- Ministerio del Trabajo, Ministerio de salud y protección social, </a:t>
                      </a:r>
                      <a:r>
                        <a:rPr lang="es-CO" sz="105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DAFP 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926731"/>
                  </a:ext>
                </a:extLst>
              </a:tr>
              <a:tr h="260483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e Implementación de la Política de Bienestar Institucional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73159"/>
                  </a:ext>
                </a:extLst>
              </a:tr>
              <a:tr h="260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Integral para un Campus Sostenible, inteligente e incluyente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115362"/>
                  </a:ext>
                </a:extLst>
              </a:tr>
              <a:tr h="26048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Cultura de la legalidad, la transparencia, el gobierno corporativo y la participación ciudadana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3249179"/>
                  </a:ext>
                </a:extLst>
              </a:tr>
              <a:tr h="26048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05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Garantizar una vida sana y promover el bienestar para todos en todas las edades</a:t>
                      </a:r>
                      <a:endParaRPr lang="es-CO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994521"/>
                  </a:ext>
                </a:extLst>
              </a:tr>
              <a:tr h="44933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05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 Promover el crecimiento económico sostenido, inclusivo y sostenible, el empleo pleno y productivo y el trabajo decente para todos</a:t>
                      </a:r>
                      <a:endParaRPr lang="es-CO" sz="10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1531" marR="315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429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17058" y="17196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90823" y="1518207"/>
            <a:ext cx="998614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La Universidad viene desarrollando diferentes actividades no cuenta con un modelo que integre componentes humano y organizacional, encontrando desarticulación en los procesos que se implementan actualmente en la Institución que afectan de manera directa el clima laboral y el bienestar integral de las personas, lo que genera disminución en los resultados esperados e inequidad en la manera de administrar el personal.  </a:t>
            </a:r>
            <a:endParaRPr lang="es-CO" dirty="0" smtClean="0">
              <a:latin typeface="Arial Narrow" panose="020B0606020202030204" pitchFamily="34" charset="0"/>
            </a:endParaRPr>
          </a:p>
          <a:p>
            <a:pPr algn="just"/>
            <a:endParaRPr lang="es-CO" dirty="0">
              <a:latin typeface="Arial Narrow" panose="020B0606020202030204" pitchFamily="34" charset="0"/>
            </a:endParaRPr>
          </a:p>
          <a:p>
            <a:pPr algn="just"/>
            <a:r>
              <a:rPr lang="es-CO" dirty="0" smtClean="0">
                <a:latin typeface="Arial Narrow" panose="020B0606020202030204" pitchFamily="34" charset="0"/>
              </a:rPr>
              <a:t>Asimismo</a:t>
            </a:r>
            <a:r>
              <a:rPr lang="es-CO" dirty="0">
                <a:latin typeface="Arial Narrow" panose="020B0606020202030204" pitchFamily="34" charset="0"/>
              </a:rPr>
              <a:t>, hay ausencia de un sistema de información que permita la toma de decisiones soportado en indicadores y resultados y ausencia de una gestión del conocimiento y de formación de los funcionarios y colaboradores para el desarrollo de su plan de carrera el cual redunde en un aprendizaje colectivo que permita una transformación cultural alineada al plan estratégico de la Institución y al Plan estratégico de Talento Humano en el marco del Modelo Integrado de planeación y gestión (</a:t>
            </a:r>
            <a:r>
              <a:rPr lang="es-CO" dirty="0" smtClean="0">
                <a:latin typeface="Arial Narrow" panose="020B0606020202030204" pitchFamily="34" charset="0"/>
              </a:rPr>
              <a:t>MIPG). Insuficiente </a:t>
            </a:r>
            <a:r>
              <a:rPr lang="es-CO" dirty="0">
                <a:latin typeface="Arial Narrow" panose="020B0606020202030204" pitchFamily="34" charset="0"/>
              </a:rPr>
              <a:t>articulación y optimización de los recursos disponibles el cual permita lograr resultados eficaces que impacten en el bienestar de los docentes y administrativos y en la transformación cultural orientada al direccionamiento estratégico, generando en los funcionarios y colaboradores una conciencia crítica que contribuya a una efectiva medición e intervención del clima y disminución del riesgo psicosocial. Para ello se requiere un adecuado liderazgo que permita la gestión y el desarrollo de los equipos de trabajo.</a:t>
            </a:r>
          </a:p>
        </p:txBody>
      </p:sp>
      <p:sp>
        <p:nvSpPr>
          <p:cNvPr id="7" name="Rectángulo 6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4089" y="4856425"/>
            <a:ext cx="1052554" cy="102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34987" y="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24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sp>
        <p:nvSpPr>
          <p:cNvPr id="7" name="Rectángulo 6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677589"/>
              </p:ext>
            </p:extLst>
          </p:nvPr>
        </p:nvGraphicFramePr>
        <p:xfrm>
          <a:off x="1116582" y="610498"/>
          <a:ext cx="9154249" cy="6127242"/>
        </p:xfrm>
        <a:graphic>
          <a:graphicData uri="http://schemas.openxmlformats.org/drawingml/2006/table">
            <a:tbl>
              <a:tblPr firstRow="1" firstCol="1" bandRow="1"/>
              <a:tblGrid>
                <a:gridCol w="1480461">
                  <a:extLst>
                    <a:ext uri="{9D8B030D-6E8A-4147-A177-3AD203B41FA5}">
                      <a16:colId xmlns:a16="http://schemas.microsoft.com/office/drawing/2014/main" val="482632321"/>
                    </a:ext>
                  </a:extLst>
                </a:gridCol>
                <a:gridCol w="2330824">
                  <a:extLst>
                    <a:ext uri="{9D8B030D-6E8A-4147-A177-3AD203B41FA5}">
                      <a16:colId xmlns:a16="http://schemas.microsoft.com/office/drawing/2014/main" val="1120624512"/>
                    </a:ext>
                  </a:extLst>
                </a:gridCol>
                <a:gridCol w="5342964">
                  <a:extLst>
                    <a:ext uri="{9D8B030D-6E8A-4147-A177-3AD203B41FA5}">
                      <a16:colId xmlns:a16="http://schemas.microsoft.com/office/drawing/2014/main" val="16421741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2715"/>
                  </a:ext>
                </a:extLst>
              </a:tr>
              <a:tr h="838512"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Inapropiado direccionamiento en la gestión del desarrollo humano en la UTP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 Debilidades en la implementación de un plan estructurado de entornos laborables saludables (Bienestar Social Laboral)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Insuficiente Transversalización del proceso de selección de personal docente y administrativo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1.2. Insuficiente recurso técnico, financiero y administrativo para llevar los nuevos procesos de Gestión del Talento Humano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1.3. Insuficiente lineamientos o políticas para la administración de personal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 No hay articulación de un plan que integre todos los procesos que redunden en el mejoramiento de las condiciones laborales saludables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 No hay conciencia de autocuidado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1.6  No hay una revisión de la alta dirección para comprometerse en la intervención del clima laboral y la cultura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1.7 Insuficiente cobertura y participación de la población desde las diferentes estrategias de Gestión de Talento Humano 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235014"/>
                  </a:ext>
                </a:extLst>
              </a:tr>
              <a:tr h="57891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Prácticas inadecuadas en la cultura organizacional que no posibilitan el direccionamiento estratégico de la Institución </a:t>
                      </a:r>
                      <a:endParaRPr lang="es-CO" sz="8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2.1. No hay cultura organizacional basada en un modelo teórico alineada al direccionamiento estratégico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2.2. Falta de conciencia en la alta dirección para apropiar y orientar la cultura organizacional que posibilite el direccionamiento estratégico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2.3. Insuficiente conciencia de la necesidad del desarrollo del ser y hacer del personal directivo, docente y administrativo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2.4 Inadecuada toma de decisiones según el criterio de cada líder en aspectos de la administración de personal, cada líder ejerce de acuerdo a su estructura personal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2.5. No hay un estilo de liderazgo definido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2.6. Falta de experiencia en dirección de equipos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2.7 Falta generar espacios motivacionales a los colaboradores por parte de los lideres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2.8 Insuficiente apropiación de los valores  y el buen gobierno en el accionar cotidiano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2.9  No se ha materializado un propósito institucional desde  la misión y la visión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98552"/>
                  </a:ext>
                </a:extLst>
              </a:tr>
              <a:tr h="4027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Bajo desarrollo en la potencialización de las personas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3.1. No hay documentación de las practicas cotidianas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3.2. No hay una formación que posibilite el desarrollo a futuro del personal, todo se hace sobre la marcha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  No hay conciencia para la medición o valoración objetiva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3.4. Insuficiente aprovechamiento de los recursos técnicos, logísticos, financieros y humanos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3.5. Falta un programa estructurado y estratégico para formar lideres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3.6 No hay conciencia de los aprendizajes de las personas para el aprendizaje en colectivo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3.7 Insuficiente desarrollo de las TIC 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596831"/>
                  </a:ext>
                </a:extLst>
              </a:tr>
              <a:tr h="3460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5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062541"/>
                  </a:ext>
                </a:extLst>
              </a:tr>
              <a:tr h="53225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Alteraciones de los estados emocionales en las personas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1.1. Ausentismos prolongados por incapacidad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1.2. Bajo rendimiento de los colaboradores y docentes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1.3. Impacto negativo en el clima laboral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 No hay satisfacción ni felicidad en los colaboradores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1.5. Disminución en la salud mental y física de los colaboradores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1.6. Incremento en las incapacidades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1.7 Disminución en la calidad de vida de los colaboradores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1.8 Disminución en la productividad de los colaboradores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  Afecta el sentido de pertenencia y el compromiso por la Institución 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731850"/>
                  </a:ext>
                </a:extLst>
              </a:tr>
              <a:tr h="20136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Prácticas cotidianas inadecuadas que afectan la comunidad universitaria </a:t>
                      </a:r>
                      <a:endParaRPr lang="es-CO" sz="8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2.1. Perdida de respeto y credibilidad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2.2. Falta de coherencia y confianza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2.3. Detrimento patrimonial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2.4. Impacto negativo en el clima, no hay avance en la transformación cultural 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2.5. Falta de equidad</a:t>
                      </a:r>
                      <a:b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2.6 Falta de apropiación de los valores y buenas practicas</a:t>
                      </a:r>
                      <a:endParaRPr lang="es-CO" sz="8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4421774"/>
                  </a:ext>
                </a:extLst>
              </a:tr>
              <a:tr h="25170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Bajo desarrollo en la potencialización de las personas </a:t>
                      </a:r>
                      <a:endParaRPr lang="es-CO" sz="8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3.1. Perdida de la memoria histórica de las buenas practicas </a:t>
                      </a:r>
                      <a:b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3.2. No hay plan de carrera administrativa (relevo generacional)</a:t>
                      </a:r>
                      <a:b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 No hay Agilidad en los procesos, Desalineación de los procesos y atraso del potencial </a:t>
                      </a:r>
                      <a:b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5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3.4 Insuficiente conciencia de las personas frente a la   documentación y transferencia de conocimiento </a:t>
                      </a:r>
                      <a:endParaRPr lang="es-CO" sz="85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3395" marR="133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3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98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Conector recto 35"/>
          <p:cNvCxnSpPr/>
          <p:nvPr/>
        </p:nvCxnSpPr>
        <p:spPr>
          <a:xfrm>
            <a:off x="6812444" y="3026821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6803300" y="3721608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50569" y="201323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94089" y="4856425"/>
            <a:ext cx="1052554" cy="102292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>
            <a:off x="6821410" y="2089107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/>
          <p:cNvGrpSpPr/>
          <p:nvPr/>
        </p:nvGrpSpPr>
        <p:grpSpPr>
          <a:xfrm>
            <a:off x="7018155" y="1747907"/>
            <a:ext cx="4412000" cy="896280"/>
            <a:chOff x="481236" y="1624130"/>
            <a:chExt cx="4001276" cy="666178"/>
          </a:xfrm>
        </p:grpSpPr>
        <p:sp>
          <p:nvSpPr>
            <p:cNvPr id="7" name="Rectángulo redondeado 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CuadroTexto 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Grupo de Apoyo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Administrativo. Comité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Capacitación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Administrativo. Jefes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de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Proceso. Vicerrectoría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de Responsabilidad Social y Bienestar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Universitario. Decanos. Maestría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Desarrollo Humano y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Organizacional. Facultad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Ciencias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Empresariales. Vicerrectoría Académica. Toda </a:t>
              </a:r>
              <a:r>
                <a:rPr lang="es-CO" sz="1100" dirty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la comunidad académica y </a:t>
              </a:r>
              <a:r>
                <a:rPr lang="es-CO" sz="1100" dirty="0" smtClean="0">
                  <a:solidFill>
                    <a:srgbClr val="000000"/>
                  </a:solidFill>
                  <a:latin typeface="Arial Narrow" panose="020B0606020202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administrativa.</a:t>
              </a:r>
              <a:endParaRPr lang="es-CO" sz="11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7039670" y="2733060"/>
            <a:ext cx="4415424" cy="775806"/>
            <a:chOff x="472275" y="2459414"/>
            <a:chExt cx="4022445" cy="516696"/>
          </a:xfrm>
        </p:grpSpPr>
        <p:sp>
          <p:nvSpPr>
            <p:cNvPr id="10" name="Rectángulo redondeado 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CuadroTexto 10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ARL - Caja de compensación- EPS- Fondo de pensiones-cooperativas UTP- Ministerio del Trabajo, Ministerio de salud y protección social, DAFP </a:t>
              </a:r>
              <a:endParaRPr lang="es-CO" sz="11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7018155" y="3616284"/>
            <a:ext cx="4436939" cy="390887"/>
            <a:chOff x="472275" y="3145215"/>
            <a:chExt cx="4036699" cy="626053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90611" y="316355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 smtClean="0">
                  <a:latin typeface="Arial Narrow" panose="020B0606020202030204" pitchFamily="34" charset="0"/>
                </a:rPr>
                <a:t>Comunidad </a:t>
              </a:r>
              <a:r>
                <a:rPr lang="es-CO" sz="1100" dirty="0">
                  <a:latin typeface="Arial Narrow" panose="020B0606020202030204" pitchFamily="34" charset="0"/>
                </a:rPr>
                <a:t>Universitaria (Estudiantes, docentes, </a:t>
              </a:r>
              <a:r>
                <a:rPr lang="es-CO" sz="1100" dirty="0" smtClean="0">
                  <a:latin typeface="Arial Narrow" panose="020B0606020202030204" pitchFamily="34" charset="0"/>
                </a:rPr>
                <a:t>administrativos). </a:t>
              </a:r>
              <a:endParaRPr lang="es-CO" sz="11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6" name="Marco 15"/>
          <p:cNvSpPr/>
          <p:nvPr/>
        </p:nvSpPr>
        <p:spPr>
          <a:xfrm>
            <a:off x="6623627" y="1011384"/>
            <a:ext cx="2189240" cy="612273"/>
          </a:xfrm>
          <a:prstGeom prst="frame">
            <a:avLst/>
          </a:prstGeom>
          <a:solidFill>
            <a:srgbClr val="576A1C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97104" y="7805253"/>
            <a:ext cx="987502" cy="14812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985628" y="1288850"/>
            <a:ext cx="478786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600" dirty="0">
                <a:latin typeface="Arial Narrow" panose="020B0606020202030204" pitchFamily="34" charset="0"/>
              </a:rPr>
              <a:t>Desarrollo Humano tiene en su interior tres líneas de trabajo:  Entornos laborales saludables, Transformación Cultural y Aprendizaje Organizacional.  En él se interviene las dimensiones del ser humano (física, intelectual, emocional, social, espiritual), desde los entornos laborales saludables que comprende entre otros: el sistema de seguridad y salud en el trabajo, política nacional de salud mental, los lineamientos operativos para la promoción de un entorno laboral formal saludable, las políticas de administración de personal y el bienestar social laboral. </a:t>
            </a:r>
          </a:p>
          <a:p>
            <a:pPr algn="just"/>
            <a:r>
              <a:rPr lang="es-CO" sz="1600" dirty="0">
                <a:latin typeface="Arial Narrow" panose="020B0606020202030204" pitchFamily="34" charset="0"/>
              </a:rPr>
              <a:t> </a:t>
            </a:r>
          </a:p>
          <a:p>
            <a:pPr algn="just"/>
            <a:r>
              <a:rPr lang="es-CO" sz="1600" dirty="0">
                <a:latin typeface="Arial Narrow" panose="020B0606020202030204" pitchFamily="34" charset="0"/>
              </a:rPr>
              <a:t>Desde la transformación cultural, el fortalecimiento de la identidad institucional  a través de la apropiación de los símbolos institucionales, los valores en la cotidianidad en el marco del código de integridad y Buen gobierno, el buen servicio,  la adecuada gestión del clima organizacional y un estilo de liderazgo orientado al desarrollo de las personas y, por último, Aprendizaje Organizacional el cual se enfoca en el fortalecimiento de las capacidades del ser, el hacer y una adecuada gestión del conocimiento.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742354" y="1164045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6812444" y="2241915"/>
            <a:ext cx="8967" cy="1488837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Imagen 2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26976" y="10881195"/>
            <a:ext cx="227332" cy="227332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3481" y="4110842"/>
            <a:ext cx="4476486" cy="671473"/>
          </a:xfrm>
          <a:prstGeom prst="rect">
            <a:avLst/>
          </a:prstGeom>
        </p:spPr>
      </p:pic>
      <p:cxnSp>
        <p:nvCxnSpPr>
          <p:cNvPr id="34" name="Conector recto 33"/>
          <p:cNvCxnSpPr/>
          <p:nvPr/>
        </p:nvCxnSpPr>
        <p:spPr>
          <a:xfrm>
            <a:off x="6821409" y="1551316"/>
            <a:ext cx="0" cy="1475505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Imagen 29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22710" y="4836321"/>
            <a:ext cx="1900618" cy="1900618"/>
          </a:xfrm>
          <a:prstGeom prst="rect">
            <a:avLst/>
          </a:prstGeom>
        </p:spPr>
      </p:pic>
      <p:sp>
        <p:nvSpPr>
          <p:cNvPr id="29" name="Rectángulo 28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0866" y="4836081"/>
            <a:ext cx="1900858" cy="190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61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79811" y="12770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02656" y="1780593"/>
            <a:ext cx="97046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Fortalecer el direccionamiento en la gestión del desarrollo humano en la UTP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08833" y="3636510"/>
            <a:ext cx="97984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Implementar </a:t>
            </a:r>
            <a:r>
              <a:rPr lang="es-CO" dirty="0">
                <a:latin typeface="Arial Narrow" panose="020B0606020202030204" pitchFamily="34" charset="0"/>
              </a:rPr>
              <a:t>un plan estructurado de entornos laborables saludables (Bienestar Social Laboral)		</a:t>
            </a:r>
          </a:p>
          <a:p>
            <a:pPr marL="285750" lvl="0" indent="-285750" algn="just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Ejecutar </a:t>
            </a:r>
            <a:r>
              <a:rPr lang="es-CO" dirty="0">
                <a:latin typeface="Arial Narrow" panose="020B0606020202030204" pitchFamily="34" charset="0"/>
              </a:rPr>
              <a:t>estrategias y prácticas que faciliten la transformación de la cultura organizacional en la </a:t>
            </a:r>
            <a:r>
              <a:rPr lang="es-CO" dirty="0" smtClean="0">
                <a:latin typeface="Arial Narrow" panose="020B0606020202030204" pitchFamily="34" charset="0"/>
              </a:rPr>
              <a:t>UTP.</a:t>
            </a:r>
          </a:p>
          <a:p>
            <a:pPr marL="285750" lvl="0" indent="-285750" algn="just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 algn="just">
              <a:buFontTx/>
              <a:buChar char="-"/>
            </a:pPr>
            <a:r>
              <a:rPr lang="es-CO" dirty="0" smtClean="0">
                <a:latin typeface="Arial Narrow" panose="020B0606020202030204" pitchFamily="34" charset="0"/>
              </a:rPr>
              <a:t>Desarrollar </a:t>
            </a:r>
            <a:r>
              <a:rPr lang="es-CO" dirty="0">
                <a:latin typeface="Arial Narrow" panose="020B0606020202030204" pitchFamily="34" charset="0"/>
              </a:rPr>
              <a:t>capacidades desde el ser, hacer y el convivir en los colaboradores de la UTP, que fortalezcan el aprendizaje </a:t>
            </a:r>
            <a:r>
              <a:rPr lang="es-CO" dirty="0" smtClean="0">
                <a:latin typeface="Arial Narrow" panose="020B0606020202030204" pitchFamily="34" charset="0"/>
              </a:rPr>
              <a:t>organizacional.</a:t>
            </a:r>
            <a:endParaRPr lang="es-CO" dirty="0">
              <a:latin typeface="Arial Narrow" panose="020B060602020203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</p:spTree>
    <p:extLst>
      <p:ext uri="{BB962C8B-B14F-4D97-AF65-F5344CB8AC3E}">
        <p14:creationId xmlns:p14="http://schemas.microsoft.com/office/powerpoint/2010/main" val="11843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6654" y="80194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587287"/>
              </p:ext>
            </p:extLst>
          </p:nvPr>
        </p:nvGraphicFramePr>
        <p:xfrm>
          <a:off x="1012169" y="1373782"/>
          <a:ext cx="9626409" cy="4791871"/>
        </p:xfrm>
        <a:graphic>
          <a:graphicData uri="http://schemas.openxmlformats.org/drawingml/2006/table">
            <a:tbl>
              <a:tblPr firstRow="1" firstCol="1" bandRow="1"/>
              <a:tblGrid>
                <a:gridCol w="2922613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703796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1363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082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Plan de entornos laborables saludables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Desarrollar estrategias enmarcadas en el Plan BSL Administrativo. Desarrollar estrategias enmarcadas en el Plan BSL Docente. Planeación Gestión Humana. Implementar y promover el desarrollo de estrategias en promoción de la salud y prevención de la enfermedad. Diseñar y promover estrategias para el mejoramiento de las condiciones físicas laborales seguras. Desarrollar metodologías para identificar, reconocer y gestionar los factores de riesgos ambientales (Riesgos Higiénicos). Implementar estrategias de prevención, conocimiento, reducción y manejo de las emergencias y desastres.</a:t>
                      </a:r>
                      <a:r>
                        <a:rPr lang="es-CO" sz="1600" b="1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	</a:t>
                      </a:r>
                      <a:endParaRPr lang="es-CO" sz="1600" kern="12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Transformación Cultural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Desarrollar actividades para intervenir el Liderazgo Transformacional. Implementar estrategias de apropiación de la Política de Integridad (código de integridad y Buen Gobierno). Fomentar estrategias para la Identidad Cultural. Implementar estrategias de apropiación hacia una cultura del servicio.</a:t>
                      </a:r>
                      <a:endParaRPr lang="es-CO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81159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Aprendizaje Organizacional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Implementar el plan de formación e intervención de clima organizacional. Diseñar e implementar prueba piloto para el plan de relevo generacional con enfoque de transferencia del conocimiento. </a:t>
                      </a:r>
                      <a:r>
                        <a:rPr lang="es-ES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Diseñar e implementar estrategias de intervención en el Marco del plan de relevo generacional. </a:t>
                      </a: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Desarrollar e Implementar el Sistema Integrado de Evaluación de Desempeño. Implementar el plan de entrenamiento de contratación docente.</a:t>
                      </a:r>
                      <a:endParaRPr lang="es-CO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815529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 rot="16200000">
            <a:off x="-1049706" y="3566397"/>
            <a:ext cx="261487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35.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Gestión del Desarrollo Humano</a:t>
            </a:r>
          </a:p>
        </p:txBody>
      </p:sp>
    </p:spTree>
    <p:extLst>
      <p:ext uri="{BB962C8B-B14F-4D97-AF65-F5344CB8AC3E}">
        <p14:creationId xmlns:p14="http://schemas.microsoft.com/office/powerpoint/2010/main" val="163917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3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6398</TotalTime>
  <Words>1781</Words>
  <Application>Microsoft Office PowerPoint</Application>
  <PresentationFormat>Panorámica</PresentationFormat>
  <Paragraphs>93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9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764</cp:revision>
  <cp:lastPrinted>2017-05-16T14:27:28Z</cp:lastPrinted>
  <dcterms:created xsi:type="dcterms:W3CDTF">2017-03-06T22:18:18Z</dcterms:created>
  <dcterms:modified xsi:type="dcterms:W3CDTF">2026-03-18T13:27:00Z</dcterms:modified>
</cp:coreProperties>
</file>