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10"/>
  </p:notesMasterIdLst>
  <p:handoutMasterIdLst>
    <p:handoutMasterId r:id="rId11"/>
  </p:handoutMasterIdLst>
  <p:sldIdLst>
    <p:sldId id="993" r:id="rId2"/>
    <p:sldId id="1115" r:id="rId3"/>
    <p:sldId id="1119" r:id="rId4"/>
    <p:sldId id="1124" r:id="rId5"/>
    <p:sldId id="1120" r:id="rId6"/>
    <p:sldId id="1121" r:id="rId7"/>
    <p:sldId id="1122" r:id="rId8"/>
    <p:sldId id="1123" r:id="rId9"/>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76A1C"/>
    <a:srgbClr val="F5F9E7"/>
    <a:srgbClr val="CFE292"/>
    <a:srgbClr val="657A20"/>
    <a:srgbClr val="18355E"/>
    <a:srgbClr val="E4061B"/>
    <a:srgbClr val="C70517"/>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5271117E-C91F-4BCB-B907-251B7F613742}" type="slidenum">
              <a:rPr lang="es-CO" smtClean="0"/>
              <a:t>3</a:t>
            </a:fld>
            <a:endParaRPr lang="es-CO"/>
          </a:p>
        </p:txBody>
      </p:sp>
    </p:spTree>
    <p:extLst>
      <p:ext uri="{BB962C8B-B14F-4D97-AF65-F5344CB8AC3E}">
        <p14:creationId xmlns:p14="http://schemas.microsoft.com/office/powerpoint/2010/main" val="12723694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1955883" y="3931291"/>
            <a:ext cx="3918791"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pPr algn="ctr"/>
            <a:r>
              <a:rPr lang="es-CO" sz="5400" dirty="0" smtClean="0">
                <a:solidFill>
                  <a:schemeClr val="bg1"/>
                </a:solidFill>
              </a:rPr>
              <a:t>P</a:t>
            </a:r>
            <a:r>
              <a:rPr lang="es-CO" sz="3600" dirty="0" smtClean="0">
                <a:solidFill>
                  <a:schemeClr val="bg1"/>
                </a:solidFill>
              </a:rPr>
              <a:t>royecto: </a:t>
            </a:r>
            <a:r>
              <a:rPr lang="es-CO" sz="2800" b="0" dirty="0" smtClean="0">
                <a:solidFill>
                  <a:schemeClr val="bg1"/>
                </a:solidFill>
              </a:rPr>
              <a:t>Modernización </a:t>
            </a:r>
            <a:r>
              <a:rPr lang="es-CO" sz="2800" b="0" dirty="0">
                <a:solidFill>
                  <a:schemeClr val="bg1"/>
                </a:solidFill>
              </a:rPr>
              <a:t>y Desarrollo Organizacional</a:t>
            </a: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644378" y="971117"/>
            <a:ext cx="6665903"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Gestión y sostenibilidad institucional</a:t>
            </a:r>
            <a:endParaRPr lang="es-ES" sz="40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7862046" y="1203258"/>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2025 - 2028</a:t>
            </a:r>
            <a:endParaRPr lang="es-ES" sz="18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36</a:t>
            </a:r>
            <a:endParaRPr lang="es-ES" sz="4800" b="1" dirty="0">
              <a:solidFill>
                <a:schemeClr val="bg1"/>
              </a:solidFill>
              <a:latin typeface="Arial Rounded MT Bold" panose="020F0704030504030204" pitchFamily="34" charset="0"/>
              <a:ea typeface="+mj-ea"/>
              <a:cs typeface="+mj-cs"/>
            </a:endParaRPr>
          </a:p>
        </p:txBody>
      </p:sp>
      <p:pic>
        <p:nvPicPr>
          <p:cNvPr id="13" name="Imagen 1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440185" y="177857"/>
            <a:ext cx="1055100" cy="1025401"/>
          </a:xfrm>
          <a:prstGeom prst="rect">
            <a:avLst/>
          </a:prstGeom>
        </p:spPr>
      </p:pic>
      <p:pic>
        <p:nvPicPr>
          <p:cNvPr id="15" name="Imagen 14"/>
          <p:cNvPicPr/>
          <p:nvPr/>
        </p:nvPicPr>
        <p:blipFill>
          <a:blip r:embed="rId3" cstate="screen">
            <a:extLst>
              <a:ext uri="{28A0092B-C50C-407E-A947-70E740481C1C}">
                <a14:useLocalDpi xmlns:a14="http://schemas.microsoft.com/office/drawing/2010/main"/>
              </a:ext>
            </a:extLst>
          </a:blip>
          <a:stretch>
            <a:fillRect/>
          </a:stretch>
        </p:blipFill>
        <p:spPr>
          <a:xfrm>
            <a:off x="6302189" y="2898326"/>
            <a:ext cx="4919774" cy="3242497"/>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6E8F9C17-DF16-4503-A23D-C04985936785}"/>
              </a:ext>
            </a:extLst>
          </p:cNvPr>
          <p:cNvSpPr txBox="1">
            <a:spLocks/>
          </p:cNvSpPr>
          <p:nvPr/>
        </p:nvSpPr>
        <p:spPr>
          <a:xfrm>
            <a:off x="2355477" y="109770"/>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rgbClr val="576A1C"/>
                </a:solidFill>
                <a:effectLst>
                  <a:outerShdw blurRad="38100" dist="38100" dir="2700000" algn="tl">
                    <a:srgbClr val="000000">
                      <a:alpha val="43137"/>
                    </a:srgbClr>
                  </a:outerShdw>
                </a:effectLst>
              </a:rPr>
              <a:t>Información general del proyecto</a:t>
            </a:r>
            <a:endParaRPr lang="en-US" sz="3600" dirty="0">
              <a:solidFill>
                <a:srgbClr val="576A1C"/>
              </a:solidFill>
              <a:effectLst>
                <a:outerShdw blurRad="38100" dist="38100" dir="2700000" algn="tl">
                  <a:srgbClr val="000000">
                    <a:alpha val="43137"/>
                  </a:srgbClr>
                </a:outerShdw>
              </a:effectLst>
            </a:endParaRPr>
          </a:p>
        </p:txBody>
      </p:sp>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7" name="Rectángulo 6"/>
          <p:cNvSpPr/>
          <p:nvPr/>
        </p:nvSpPr>
        <p:spPr>
          <a:xfrm rot="16200000">
            <a:off x="-1049706" y="3566397"/>
            <a:ext cx="2614870" cy="21544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36. </a:t>
            </a:r>
            <a:r>
              <a:rPr lang="es-CO" sz="800" dirty="0">
                <a:solidFill>
                  <a:schemeClr val="bg1">
                    <a:lumMod val="50000"/>
                  </a:schemeClr>
                </a:solidFill>
                <a:latin typeface="Arial Rounded MT Bold" panose="020F0704030504030204" pitchFamily="34" charset="0"/>
              </a:rPr>
              <a:t>Modernización y Desarrollo Organizacional</a:t>
            </a:r>
          </a:p>
        </p:txBody>
      </p:sp>
      <p:graphicFrame>
        <p:nvGraphicFramePr>
          <p:cNvPr id="3" name="Tabla 2"/>
          <p:cNvGraphicFramePr>
            <a:graphicFrameLocks noGrp="1"/>
          </p:cNvGraphicFramePr>
          <p:nvPr>
            <p:extLst>
              <p:ext uri="{D42A27DB-BD31-4B8C-83A1-F6EECF244321}">
                <p14:modId xmlns:p14="http://schemas.microsoft.com/office/powerpoint/2010/main" val="531010102"/>
              </p:ext>
            </p:extLst>
          </p:nvPr>
        </p:nvGraphicFramePr>
        <p:xfrm>
          <a:off x="1072414" y="1112521"/>
          <a:ext cx="9801774" cy="4717293"/>
        </p:xfrm>
        <a:graphic>
          <a:graphicData uri="http://schemas.openxmlformats.org/drawingml/2006/table">
            <a:tbl>
              <a:tblPr firstRow="1" firstCol="1" bandRow="1"/>
              <a:tblGrid>
                <a:gridCol w="2601894">
                  <a:extLst>
                    <a:ext uri="{9D8B030D-6E8A-4147-A177-3AD203B41FA5}">
                      <a16:colId xmlns:a16="http://schemas.microsoft.com/office/drawing/2014/main" val="2211135082"/>
                    </a:ext>
                  </a:extLst>
                </a:gridCol>
                <a:gridCol w="7199880">
                  <a:extLst>
                    <a:ext uri="{9D8B030D-6E8A-4147-A177-3AD203B41FA5}">
                      <a16:colId xmlns:a16="http://schemas.microsoft.com/office/drawing/2014/main" val="2715578805"/>
                    </a:ext>
                  </a:extLst>
                </a:gridCol>
              </a:tblGrid>
              <a:tr h="81280">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nSpc>
                          <a:spcPct val="115000"/>
                        </a:lnSpc>
                        <a:spcAft>
                          <a:spcPts val="0"/>
                        </a:spcAft>
                      </a:pPr>
                      <a:r>
                        <a:rPr lang="es-CO" sz="13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GSI - 36)</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7275731"/>
                  </a:ext>
                </a:extLst>
              </a:tr>
              <a:tr h="86995">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300">
                          <a:effectLst/>
                          <a:latin typeface="Arial Narrow" panose="020B0606020202030204" pitchFamily="34" charset="0"/>
                          <a:ea typeface="Times New Roman" panose="02020603050405020304" pitchFamily="18" charset="0"/>
                          <a:cs typeface="Calibri" panose="020F0502020204030204" pitchFamily="34" charset="0"/>
                        </a:rPr>
                        <a:t>Vicerrectoría Administrativa y Financiera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1772552"/>
                  </a:ext>
                </a:extLst>
              </a:tr>
              <a:tr h="128905">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300">
                          <a:effectLst/>
                          <a:latin typeface="Arial Narrow" panose="020B0606020202030204" pitchFamily="34" charset="0"/>
                          <a:ea typeface="Times New Roman" panose="02020603050405020304" pitchFamily="18" charset="0"/>
                          <a:cs typeface="Calibri" panose="020F0502020204030204" pitchFamily="34" charset="0"/>
                        </a:rPr>
                        <a:t>Gestión y Sostenibilidad Institucional</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903776"/>
                  </a:ext>
                </a:extLst>
              </a:tr>
              <a:tr h="151765">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300">
                          <a:effectLst/>
                          <a:latin typeface="Arial Narrow" panose="020B0606020202030204" pitchFamily="34" charset="0"/>
                          <a:ea typeface="Times New Roman" panose="02020603050405020304" pitchFamily="18" charset="0"/>
                          <a:cs typeface="Calibri" panose="020F0502020204030204" pitchFamily="34" charset="0"/>
                        </a:rPr>
                        <a:t>Vicerrector Administrativo y Financiero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1027371"/>
                  </a:ext>
                </a:extLst>
              </a:tr>
              <a:tr h="66675">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300">
                          <a:effectLst/>
                          <a:latin typeface="Arial Narrow" panose="020B0606020202030204" pitchFamily="34" charset="0"/>
                          <a:ea typeface="Times New Roman" panose="02020603050405020304" pitchFamily="18" charset="0"/>
                          <a:cs typeface="Calibri" panose="020F0502020204030204" pitchFamily="34" charset="0"/>
                        </a:rPr>
                        <a:t>Gestión del Desarrollo Humano y Organizacional</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4766647"/>
                  </a:ext>
                </a:extLst>
              </a:tr>
              <a:tr h="135255">
                <a:tc rowSpan="2">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300">
                          <a:effectLst/>
                          <a:latin typeface="Arial Narrow" panose="020B0606020202030204" pitchFamily="34" charset="0"/>
                          <a:ea typeface="Times New Roman" panose="02020603050405020304" pitchFamily="18" charset="0"/>
                          <a:cs typeface="Calibri" panose="020F0502020204030204" pitchFamily="34" charset="0"/>
                        </a:rPr>
                        <a:t>Estratégico - Direccionamiento Institucional</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8240340"/>
                  </a:ext>
                </a:extLst>
              </a:tr>
              <a:tr h="44450">
                <a:tc vMerge="1">
                  <a:txBody>
                    <a:bodyPr/>
                    <a:lstStyle/>
                    <a:p>
                      <a:endParaRPr lang="es-CO"/>
                    </a:p>
                  </a:txBody>
                  <a:tcPr/>
                </a:tc>
                <a:tc>
                  <a:txBody>
                    <a:bodyPr/>
                    <a:lstStyle/>
                    <a:p>
                      <a:pPr>
                        <a:spcAft>
                          <a:spcPts val="0"/>
                        </a:spcAft>
                      </a:pPr>
                      <a:r>
                        <a:rPr lang="es-CO" sz="1300">
                          <a:effectLst/>
                          <a:latin typeface="Arial Narrow" panose="020B0606020202030204" pitchFamily="34" charset="0"/>
                          <a:ea typeface="Times New Roman" panose="02020603050405020304" pitchFamily="18" charset="0"/>
                          <a:cs typeface="Calibri" panose="020F0502020204030204" pitchFamily="34" charset="0"/>
                        </a:rPr>
                        <a:t>De apoyo - Administración institucional</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9200908"/>
                  </a:ext>
                </a:extLst>
              </a:tr>
              <a:tr h="44450">
                <a:tc rowSpan="2">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nSpc>
                          <a:spcPct val="115000"/>
                        </a:lnSpc>
                        <a:spcAft>
                          <a:spcPts val="0"/>
                        </a:spcAft>
                      </a:pPr>
                      <a:r>
                        <a:rPr lang="es-CO" sz="1300">
                          <a:effectLst/>
                          <a:latin typeface="Arial Narrow" panose="020B0606020202030204" pitchFamily="34" charset="0"/>
                          <a:ea typeface="Times New Roman" panose="02020603050405020304" pitchFamily="18" charset="0"/>
                          <a:cs typeface="Calibri" panose="020F0502020204030204" pitchFamily="34" charset="0"/>
                        </a:rPr>
                        <a:t>9. Bienestar institucional</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85225159"/>
                  </a:ext>
                </a:extLst>
              </a:tr>
              <a:tr h="143510">
                <a:tc vMerge="1">
                  <a:txBody>
                    <a:bodyPr/>
                    <a:lstStyle/>
                    <a:p>
                      <a:endParaRPr lang="es-CO"/>
                    </a:p>
                  </a:txBody>
                  <a:tcPr/>
                </a:tc>
                <a:tc>
                  <a:txBody>
                    <a:bodyPr/>
                    <a:lstStyle/>
                    <a:p>
                      <a:pPr>
                        <a:lnSpc>
                          <a:spcPct val="115000"/>
                        </a:lnSpc>
                        <a:spcAft>
                          <a:spcPts val="0"/>
                        </a:spcAft>
                      </a:pPr>
                      <a:r>
                        <a:rPr lang="es-CO" sz="1300">
                          <a:effectLst/>
                          <a:latin typeface="Arial Narrow" panose="020B0606020202030204" pitchFamily="34" charset="0"/>
                          <a:ea typeface="Times New Roman" panose="02020603050405020304" pitchFamily="18" charset="0"/>
                          <a:cs typeface="Calibri" panose="020F0502020204030204" pitchFamily="34" charset="0"/>
                        </a:rPr>
                        <a:t>10. Organización, gestión y administración</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77349211"/>
                  </a:ext>
                </a:extLst>
              </a:tr>
              <a:tr h="44450">
                <a:tc rowSpan="2">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 </a:t>
                      </a:r>
                      <a:endParaRPr lang="es-CO" sz="1300">
                        <a:effectLst/>
                        <a:latin typeface="Times New Roman" panose="02020603050405020304" pitchFamily="18" charset="0"/>
                        <a:ea typeface="SimSun" panose="02010600030101010101" pitchFamily="2" charset="-122"/>
                      </a:endParaRPr>
                    </a:p>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nSpc>
                          <a:spcPct val="115000"/>
                        </a:lnSpc>
                        <a:spcAft>
                          <a:spcPts val="0"/>
                        </a:spcAft>
                      </a:pPr>
                      <a:r>
                        <a:rPr lang="es-CO" sz="1300">
                          <a:effectLst/>
                          <a:latin typeface="Arial Narrow" panose="020B0606020202030204" pitchFamily="34" charset="0"/>
                          <a:ea typeface="Times New Roman" panose="02020603050405020304" pitchFamily="18" charset="0"/>
                          <a:cs typeface="Calibri" panose="020F0502020204030204" pitchFamily="34" charset="0"/>
                        </a:rPr>
                        <a:t>2. Organización, financiación y alianzas </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13329281"/>
                  </a:ext>
                </a:extLst>
              </a:tr>
              <a:tr h="44450">
                <a:tc vMerge="1">
                  <a:txBody>
                    <a:bodyPr/>
                    <a:lstStyle/>
                    <a:p>
                      <a:endParaRPr lang="es-CO"/>
                    </a:p>
                  </a:txBody>
                  <a:tcPr/>
                </a:tc>
                <a:tc>
                  <a:txBody>
                    <a:bodyPr/>
                    <a:lstStyle/>
                    <a:p>
                      <a:pPr>
                        <a:lnSpc>
                          <a:spcPct val="115000"/>
                        </a:lnSpc>
                        <a:spcAft>
                          <a:spcPts val="0"/>
                        </a:spcAft>
                      </a:pPr>
                      <a:r>
                        <a:rPr lang="es-CO" sz="1300">
                          <a:effectLst/>
                          <a:latin typeface="Arial Narrow" panose="020B0606020202030204" pitchFamily="34" charset="0"/>
                          <a:ea typeface="Times New Roman" panose="02020603050405020304" pitchFamily="18" charset="0"/>
                          <a:cs typeface="Calibri" panose="020F0502020204030204" pitchFamily="34" charset="0"/>
                        </a:rPr>
                        <a:t>3. Recursos Humanos.</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71109107"/>
                  </a:ext>
                </a:extLst>
              </a:tr>
              <a:tr h="44450">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300" dirty="0">
                          <a:effectLst/>
                          <a:latin typeface="Arial Narrow" panose="020B0606020202030204" pitchFamily="34" charset="0"/>
                          <a:ea typeface="Times New Roman" panose="02020603050405020304" pitchFamily="18" charset="0"/>
                          <a:cs typeface="Calibri" panose="020F0502020204030204" pitchFamily="34" charset="0"/>
                        </a:rPr>
                        <a:t>Gestión del Talento Humano</a:t>
                      </a:r>
                      <a:br>
                        <a:rPr lang="es-CO" sz="1300" dirty="0">
                          <a:effectLst/>
                          <a:latin typeface="Arial Narrow" panose="020B0606020202030204" pitchFamily="34" charset="0"/>
                          <a:ea typeface="Times New Roman" panose="02020603050405020304" pitchFamily="18" charset="0"/>
                          <a:cs typeface="Calibri" panose="020F0502020204030204" pitchFamily="34" charset="0"/>
                        </a:rPr>
                      </a:br>
                      <a:r>
                        <a:rPr lang="es-CO" sz="1300" dirty="0">
                          <a:effectLst/>
                          <a:latin typeface="Arial Narrow" panose="020B0606020202030204" pitchFamily="34" charset="0"/>
                          <a:ea typeface="Times New Roman" panose="02020603050405020304" pitchFamily="18" charset="0"/>
                          <a:cs typeface="Calibri" panose="020F0502020204030204" pitchFamily="34" charset="0"/>
                        </a:rPr>
                        <a:t>Vicerrectoría Administrativa y Financiera - Sistema Integral de Calidad</a:t>
                      </a:r>
                      <a:endParaRPr lang="es-CO" sz="13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3739855"/>
                  </a:ext>
                </a:extLst>
              </a:tr>
              <a:tr h="198755">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300">
                          <a:effectLst/>
                          <a:latin typeface="Arial Narrow" panose="020B0606020202030204" pitchFamily="34" charset="0"/>
                          <a:ea typeface="Times New Roman" panose="02020603050405020304" pitchFamily="18" charset="0"/>
                          <a:cs typeface="Calibri" panose="020F0502020204030204" pitchFamily="34" charset="0"/>
                        </a:rPr>
                        <a:t>No aplica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0444614"/>
                  </a:ext>
                </a:extLst>
              </a:tr>
              <a:tr h="44450">
                <a:tc rowSpan="3">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300">
                          <a:effectLst/>
                          <a:latin typeface="Arial Narrow" panose="020B0606020202030204" pitchFamily="34" charset="0"/>
                          <a:ea typeface="Times New Roman" panose="02020603050405020304" pitchFamily="18" charset="0"/>
                          <a:cs typeface="Calibri" panose="020F0502020204030204" pitchFamily="34" charset="0"/>
                        </a:rPr>
                        <a:t>Sostenibilidad financiera</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0312184"/>
                  </a:ext>
                </a:extLst>
              </a:tr>
              <a:tr h="44450">
                <a:tc vMerge="1">
                  <a:txBody>
                    <a:bodyPr/>
                    <a:lstStyle/>
                    <a:p>
                      <a:endParaRPr lang="es-CO"/>
                    </a:p>
                  </a:txBody>
                  <a:tcPr/>
                </a:tc>
                <a:tc>
                  <a:txBody>
                    <a:bodyPr/>
                    <a:lstStyle/>
                    <a:p>
                      <a:pPr>
                        <a:spcAft>
                          <a:spcPts val="0"/>
                        </a:spcAft>
                      </a:pPr>
                      <a:r>
                        <a:rPr lang="es-CO" sz="1300">
                          <a:effectLst/>
                          <a:latin typeface="Arial Narrow" panose="020B0606020202030204" pitchFamily="34" charset="0"/>
                          <a:ea typeface="Times New Roman" panose="02020603050405020304" pitchFamily="18" charset="0"/>
                          <a:cs typeface="Calibri" panose="020F0502020204030204" pitchFamily="34" charset="0"/>
                        </a:rPr>
                        <a:t>Gestión e Implementación de la Política de Bienestar Institucional</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4948501"/>
                  </a:ext>
                </a:extLst>
              </a:tr>
              <a:tr h="44450">
                <a:tc vMerge="1">
                  <a:txBody>
                    <a:bodyPr/>
                    <a:lstStyle/>
                    <a:p>
                      <a:endParaRPr lang="es-CO"/>
                    </a:p>
                  </a:txBody>
                  <a:tcPr/>
                </a:tc>
                <a:tc>
                  <a:txBody>
                    <a:bodyPr/>
                    <a:lstStyle/>
                    <a:p>
                      <a:pPr>
                        <a:spcAft>
                          <a:spcPts val="0"/>
                        </a:spcAft>
                      </a:pPr>
                      <a:r>
                        <a:rPr lang="es-CO" sz="1300">
                          <a:effectLst/>
                          <a:latin typeface="Arial Narrow" panose="020B0606020202030204" pitchFamily="34" charset="0"/>
                          <a:ea typeface="Times New Roman" panose="02020603050405020304" pitchFamily="18" charset="0"/>
                          <a:cs typeface="Calibri" panose="020F0502020204030204" pitchFamily="34" charset="0"/>
                        </a:rPr>
                        <a:t>Gestión del Desarrollo Humano y organizacional</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9840550"/>
                  </a:ext>
                </a:extLst>
              </a:tr>
              <a:tr h="46355">
                <a:tc>
                  <a:txBody>
                    <a:bodyPr/>
                    <a:lstStyle/>
                    <a:p>
                      <a:pPr>
                        <a:lnSpc>
                          <a:spcPct val="115000"/>
                        </a:lnSpc>
                        <a:spcAft>
                          <a:spcPts val="0"/>
                        </a:spcAft>
                      </a:pPr>
                      <a:r>
                        <a:rPr lang="es-CO" sz="13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3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1300" dirty="0">
                          <a:effectLst/>
                          <a:latin typeface="Arial Narrow" panose="020B0606020202030204" pitchFamily="34" charset="0"/>
                          <a:ea typeface="Times New Roman" panose="02020603050405020304" pitchFamily="18" charset="0"/>
                          <a:cs typeface="Calibri" panose="020F0502020204030204" pitchFamily="34" charset="0"/>
                        </a:rPr>
                        <a:t>8. Promover el crecimiento económico sostenido, inclusivo y sostenible, el empleo pleno y productivo y el trabajo decente para todos</a:t>
                      </a:r>
                      <a:endParaRPr lang="es-CO" sz="13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9808484"/>
                  </a:ext>
                </a:extLst>
              </a:tr>
            </a:tbl>
          </a:graphicData>
        </a:graphic>
      </p:graphicFrame>
    </p:spTree>
    <p:extLst>
      <p:ext uri="{BB962C8B-B14F-4D97-AF65-F5344CB8AC3E}">
        <p14:creationId xmlns:p14="http://schemas.microsoft.com/office/powerpoint/2010/main" val="36659132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6E8F9C17-DF16-4503-A23D-C04985936785}"/>
              </a:ext>
            </a:extLst>
          </p:cNvPr>
          <p:cNvSpPr txBox="1">
            <a:spLocks/>
          </p:cNvSpPr>
          <p:nvPr/>
        </p:nvSpPr>
        <p:spPr>
          <a:xfrm>
            <a:off x="2017058" y="17196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76A1C"/>
                </a:solidFill>
                <a:effectLst>
                  <a:outerShdw blurRad="38100" dist="38100" dir="2700000" algn="tl">
                    <a:srgbClr val="000000">
                      <a:alpha val="43137"/>
                    </a:srgbClr>
                  </a:outerShdw>
                </a:effectLst>
              </a:rPr>
              <a:t>Identificación del problema, necesidad u oportunidad </a:t>
            </a:r>
          </a:p>
        </p:txBody>
      </p:sp>
      <p:sp>
        <p:nvSpPr>
          <p:cNvPr id="2" name="Rectángulo 1"/>
          <p:cNvSpPr/>
          <p:nvPr/>
        </p:nvSpPr>
        <p:spPr>
          <a:xfrm>
            <a:off x="690823" y="1518207"/>
            <a:ext cx="9986142" cy="3970318"/>
          </a:xfrm>
          <a:prstGeom prst="rect">
            <a:avLst/>
          </a:prstGeom>
        </p:spPr>
        <p:txBody>
          <a:bodyPr wrap="square">
            <a:spAutoFit/>
          </a:bodyPr>
          <a:lstStyle/>
          <a:p>
            <a:pPr algn="just"/>
            <a:r>
              <a:rPr lang="es-CO" dirty="0">
                <a:latin typeface="Arial Narrow" panose="020B0606020202030204" pitchFamily="34" charset="0"/>
              </a:rPr>
              <a:t>Se viene adelantando desde la institución un proceso de modernización administrativa, que debido a la complejidad de la Universidad, se requiere darle continuidad para responder a los requerimientos de la Alta Dirección y compromisos establecidos en las diferentes fases de intervención, que aportan al mejoramiento de la organización para la prestación eficiente y efectiva de los servicios e impacten de forma positiva la calidad de vida y bienestar del personal vinculado.</a:t>
            </a:r>
          </a:p>
          <a:p>
            <a:pPr algn="just"/>
            <a:r>
              <a:rPr lang="es-CO" dirty="0">
                <a:latin typeface="Arial Narrow" panose="020B0606020202030204" pitchFamily="34" charset="0"/>
              </a:rPr>
              <a:t> </a:t>
            </a:r>
          </a:p>
          <a:p>
            <a:pPr algn="just"/>
            <a:r>
              <a:rPr lang="es-CO" dirty="0">
                <a:latin typeface="Arial Narrow" panose="020B0606020202030204" pitchFamily="34" charset="0"/>
              </a:rPr>
              <a:t>El diseño organizacional permite el establecimiento de funciones, procesos y relaciones formales en la Universidad, integrando el direccionamiento estratégico con los resultados, a fin de posibilitar su sostenibilidad en el tiempo y que soporte el cumplimiento de los objetivos Institucionales definidos.</a:t>
            </a:r>
          </a:p>
          <a:p>
            <a:pPr algn="just"/>
            <a:r>
              <a:rPr lang="es-CO" dirty="0">
                <a:latin typeface="Arial Narrow" panose="020B0606020202030204" pitchFamily="34" charset="0"/>
              </a:rPr>
              <a:t> </a:t>
            </a:r>
          </a:p>
          <a:p>
            <a:pPr algn="just"/>
            <a:r>
              <a:rPr lang="es-CO" dirty="0">
                <a:latin typeface="Arial Narrow" panose="020B0606020202030204" pitchFamily="34" charset="0"/>
              </a:rPr>
              <a:t>De acuerdo al conocimiento y avance del proyecto, se considera necesario ampliar el alcance del mismo, pasando a modernización y desarrollo organizacional, en el entendido que los resultados que se obtengan impactarán no solo el desempeño de la Universidad, sino también los niveles de satisfacción del personal, y su compromiso para el funcionamiento y el cambio organizacional requerido.</a:t>
            </a:r>
          </a:p>
        </p:txBody>
      </p:sp>
      <p:pic>
        <p:nvPicPr>
          <p:cNvPr id="10" name="Imagen 9"/>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94089" y="4856425"/>
            <a:ext cx="1052554" cy="1022927"/>
          </a:xfrm>
          <a:prstGeom prst="rect">
            <a:avLst/>
          </a:prstGeom>
        </p:spPr>
      </p:pic>
      <p:sp>
        <p:nvSpPr>
          <p:cNvPr id="6" name="Rectángulo 5"/>
          <p:cNvSpPr/>
          <p:nvPr/>
        </p:nvSpPr>
        <p:spPr>
          <a:xfrm rot="16200000">
            <a:off x="-1049706" y="3566397"/>
            <a:ext cx="2614870" cy="21544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36. </a:t>
            </a:r>
            <a:r>
              <a:rPr lang="es-CO" sz="800" dirty="0">
                <a:solidFill>
                  <a:schemeClr val="bg1">
                    <a:lumMod val="50000"/>
                  </a:schemeClr>
                </a:solidFill>
                <a:latin typeface="Arial Rounded MT Bold" panose="020F0704030504030204" pitchFamily="34" charset="0"/>
              </a:rPr>
              <a:t>Modernización y Desarrollo Organizacional</a:t>
            </a:r>
          </a:p>
        </p:txBody>
      </p:sp>
    </p:spTree>
    <p:extLst>
      <p:ext uri="{BB962C8B-B14F-4D97-AF65-F5344CB8AC3E}">
        <p14:creationId xmlns:p14="http://schemas.microsoft.com/office/powerpoint/2010/main" val="436944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6E8F9C17-DF16-4503-A23D-C04985936785}"/>
              </a:ext>
            </a:extLst>
          </p:cNvPr>
          <p:cNvSpPr txBox="1">
            <a:spLocks/>
          </p:cNvSpPr>
          <p:nvPr/>
        </p:nvSpPr>
        <p:spPr>
          <a:xfrm>
            <a:off x="2034987" y="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2400" dirty="0">
                <a:solidFill>
                  <a:srgbClr val="576A1C"/>
                </a:solidFill>
                <a:effectLst>
                  <a:outerShdw blurRad="38100" dist="38100" dir="2700000" algn="tl">
                    <a:srgbClr val="000000">
                      <a:alpha val="43137"/>
                    </a:srgbClr>
                  </a:outerShdw>
                </a:effectLst>
              </a:rPr>
              <a:t>Identificación del problema, necesidad u oportunidad </a:t>
            </a:r>
          </a:p>
        </p:txBody>
      </p:sp>
      <p:sp>
        <p:nvSpPr>
          <p:cNvPr id="6" name="Rectángulo 5"/>
          <p:cNvSpPr/>
          <p:nvPr/>
        </p:nvSpPr>
        <p:spPr>
          <a:xfrm rot="16200000">
            <a:off x="-1049706" y="3566397"/>
            <a:ext cx="2614870" cy="21544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36. </a:t>
            </a:r>
            <a:r>
              <a:rPr lang="es-CO" sz="800" dirty="0">
                <a:solidFill>
                  <a:schemeClr val="bg1">
                    <a:lumMod val="50000"/>
                  </a:schemeClr>
                </a:solidFill>
                <a:latin typeface="Arial Rounded MT Bold" panose="020F0704030504030204" pitchFamily="34" charset="0"/>
              </a:rPr>
              <a:t>Modernización y Desarrollo Organizacional</a:t>
            </a:r>
          </a:p>
        </p:txBody>
      </p:sp>
      <p:graphicFrame>
        <p:nvGraphicFramePr>
          <p:cNvPr id="2" name="Tabla 1"/>
          <p:cNvGraphicFramePr>
            <a:graphicFrameLocks noGrp="1"/>
          </p:cNvGraphicFramePr>
          <p:nvPr>
            <p:extLst>
              <p:ext uri="{D42A27DB-BD31-4B8C-83A1-F6EECF244321}">
                <p14:modId xmlns:p14="http://schemas.microsoft.com/office/powerpoint/2010/main" val="1617690060"/>
              </p:ext>
            </p:extLst>
          </p:nvPr>
        </p:nvGraphicFramePr>
        <p:xfrm>
          <a:off x="1174376" y="984259"/>
          <a:ext cx="9574306" cy="5379720"/>
        </p:xfrm>
        <a:graphic>
          <a:graphicData uri="http://schemas.openxmlformats.org/drawingml/2006/table">
            <a:tbl>
              <a:tblPr firstRow="1" firstCol="1" bandRow="1"/>
              <a:tblGrid>
                <a:gridCol w="1470212">
                  <a:extLst>
                    <a:ext uri="{9D8B030D-6E8A-4147-A177-3AD203B41FA5}">
                      <a16:colId xmlns:a16="http://schemas.microsoft.com/office/drawing/2014/main" val="3481146423"/>
                    </a:ext>
                  </a:extLst>
                </a:gridCol>
                <a:gridCol w="3774141">
                  <a:extLst>
                    <a:ext uri="{9D8B030D-6E8A-4147-A177-3AD203B41FA5}">
                      <a16:colId xmlns:a16="http://schemas.microsoft.com/office/drawing/2014/main" val="1779100664"/>
                    </a:ext>
                  </a:extLst>
                </a:gridCol>
                <a:gridCol w="4329953">
                  <a:extLst>
                    <a:ext uri="{9D8B030D-6E8A-4147-A177-3AD203B41FA5}">
                      <a16:colId xmlns:a16="http://schemas.microsoft.com/office/drawing/2014/main" val="1136509356"/>
                    </a:ext>
                  </a:extLst>
                </a:gridCol>
              </a:tblGrid>
              <a:tr h="92403">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extLst>
                  <a:ext uri="{0D108BD9-81ED-4DB2-BD59-A6C34878D82A}">
                    <a16:rowId xmlns:a16="http://schemas.microsoft.com/office/drawing/2014/main" val="443421724"/>
                  </a:ext>
                </a:extLst>
              </a:tr>
              <a:tr h="873628">
                <a:tc rowSpan="7">
                  <a:txBody>
                    <a:bodyPr/>
                    <a:lstStyle/>
                    <a:p>
                      <a:pPr algn="ct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Diseño Organizacional desactualizado, poco flexible y desarticulado, que no responde a las necesidades de la Universidad del siglo XXI, ni aporta al Bienestar y crecimiento de los colaboradores, así como en la eficiencia de la Institución.</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 Planta de personal insuficiente y con poca claridad del rol para el desarrollo de las actividades  acorde a las necesidades Institucionales.</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1.1 Incoherencia entre lo que se debe hacer, lo que se está haciendo y roles definidos en la Institución</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1.2 Sobrecarga laboral por parte del personal vinculado en las diferentes dependencias con el propósito de lograr el cumplimiento de los objetivos trazados por la Institución.</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1.3 Asignación de tareas a colaboradores que no están relacionadas con el nivel, rol y grado del cargo que desempeña, por el cumplimiento oportuno de los requerimientos presentado.</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4933003"/>
                  </a:ext>
                </a:extLst>
              </a:tr>
              <a:tr h="470415">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Estructura organizacional por procesos inadecuada a los requerimientos Institucionales.</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2.1 Inexistencia de funciones y objetivos de las dependencias.</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2.2 Procesos desactualizados y duplicidad de esfuerzos entre dependencias. </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2.3 No se cuentan con procedimientos transversales que articulen las dependencias definidas por la institución.</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9878604"/>
                  </a:ext>
                </a:extLst>
              </a:tr>
              <a:tr h="806426">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 Incapacidad de la Institución de generar cambios organizacionales efectivos, que permitan las transformaciones requeridas para el óptimo desarrollo. </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3.1 No existe compromiso de los directivos y líderes de las dependencias, para implementar y lograr los cambios planteados y requeridos, por resistencia a experimentar.</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3.2 Limitación de esfuerzos para la implementación de cambios en la Institución.</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3.3. No se percibe un ambiente de confianza entre los líderes de la Universidad, lo que afecta el clima al interior de las dependencias y con otras dependencias, limitando la implementación de cambios requeridos por la Institución</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4898465"/>
                  </a:ext>
                </a:extLst>
              </a:tr>
              <a:tr h="92403">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extLst>
                  <a:ext uri="{0D108BD9-81ED-4DB2-BD59-A6C34878D82A}">
                    <a16:rowId xmlns:a16="http://schemas.microsoft.com/office/drawing/2014/main" val="891189790"/>
                  </a:ext>
                </a:extLst>
              </a:tr>
              <a:tr h="739223">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 Demora en los tiempos de respuesta y no atención oportuna de los requerimientos de los usuarios internos y externos.</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1.1 Reprocesos en el desarrollo de las actividades requeridas por la institución , debido a la poca claridad del alcance de la dependencia.</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1.2 Procesos desarticulados, duplicidad de esfuerzos, falta de integración y cooperación entre los miembros de las distintas dependencias.</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1.3 Niveles de insatisfacción, molestia, incomodidad, desmotivación y rumores por parte del personal de la Institución.</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5492879"/>
                  </a:ext>
                </a:extLst>
              </a:tr>
              <a:tr h="672021">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Resistencia al cambio</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2.1 Débiles líneas de comunicación con usuarios internos y externos que permitan el desarrollo de acciones efectivas. </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2.2 No se percibe ambiente de confianza entre los líderes para el desarrollo de los objetivos propuestos. </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2.3 Percepción desfavorable de los colaboradores sobre la no implementación de cambios o mejoras de la Universidad a raíz de estudios realizados.</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7240325"/>
                  </a:ext>
                </a:extLst>
              </a:tr>
              <a:tr h="604819">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 Sobrecarga laboral y presión en la entrega de resultados a los colaboradores.</a:t>
                      </a:r>
                      <a:endParaRPr lang="es-CO" sz="105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3.1 Incremento de contratistas para el desarrollo de actividades misionales. </a:t>
                      </a:r>
                      <a:b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3.2 Diversidad en la modalidad de vinculación para el desarrollo de actividades misionales que afecta directamente el clima de cada dependencia. </a:t>
                      </a:r>
                      <a:b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3.3 Cultura del traslado de la carga laboral, responsabilidad y toma de decisiones asociadas, a otra dependencias y cargos.</a:t>
                      </a:r>
                      <a:endParaRPr lang="es-CO" sz="1050" dirty="0">
                        <a:effectLst/>
                        <a:latin typeface="Times New Roman" panose="02020603050405020304" pitchFamily="18" charset="0"/>
                        <a:ea typeface="SimSun" panose="02010600030101010101" pitchFamily="2" charset="-122"/>
                      </a:endParaRPr>
                    </a:p>
                  </a:txBody>
                  <a:tcPr marL="19601" marR="196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9908390"/>
                  </a:ext>
                </a:extLst>
              </a:tr>
            </a:tbl>
          </a:graphicData>
        </a:graphic>
      </p:graphicFrame>
    </p:spTree>
    <p:extLst>
      <p:ext uri="{BB962C8B-B14F-4D97-AF65-F5344CB8AC3E}">
        <p14:creationId xmlns:p14="http://schemas.microsoft.com/office/powerpoint/2010/main" val="41598473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Conector recto 35"/>
          <p:cNvCxnSpPr/>
          <p:nvPr/>
        </p:nvCxnSpPr>
        <p:spPr>
          <a:xfrm>
            <a:off x="6829707" y="2761645"/>
            <a:ext cx="2538303" cy="0"/>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cxnSp>
        <p:nvCxnSpPr>
          <p:cNvPr id="23" name="Conector recto 22"/>
          <p:cNvCxnSpPr/>
          <p:nvPr/>
        </p:nvCxnSpPr>
        <p:spPr>
          <a:xfrm>
            <a:off x="6829707" y="3364992"/>
            <a:ext cx="2538303" cy="0"/>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sp>
        <p:nvSpPr>
          <p:cNvPr id="3" name="Título 1">
            <a:extLst>
              <a:ext uri="{FF2B5EF4-FFF2-40B4-BE49-F238E27FC236}">
                <a16:creationId xmlns:a16="http://schemas.microsoft.com/office/drawing/2014/main" id="{6E8F9C17-DF16-4503-A23D-C04985936785}"/>
              </a:ext>
            </a:extLst>
          </p:cNvPr>
          <p:cNvSpPr txBox="1">
            <a:spLocks/>
          </p:cNvSpPr>
          <p:nvPr/>
        </p:nvSpPr>
        <p:spPr>
          <a:xfrm>
            <a:off x="2050569" y="20132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576A1C"/>
                </a:solidFill>
                <a:effectLst>
                  <a:outerShdw blurRad="38100" dist="38100" dir="2700000" algn="tl">
                    <a:srgbClr val="000000">
                      <a:alpha val="43137"/>
                    </a:srgbClr>
                  </a:outerShdw>
                </a:effectLst>
              </a:rPr>
              <a:t>Descripción del proyecto</a:t>
            </a:r>
            <a:endParaRPr lang="es-CO" sz="3600" dirty="0">
              <a:solidFill>
                <a:srgbClr val="576A1C"/>
              </a:solidFill>
              <a:effectLst>
                <a:outerShdw blurRad="38100" dist="38100" dir="2700000" algn="tl">
                  <a:srgbClr val="000000">
                    <a:alpha val="43137"/>
                  </a:srgbClr>
                </a:outerShdw>
              </a:effectLst>
            </a:endParaRPr>
          </a:p>
        </p:txBody>
      </p:sp>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994089" y="4856425"/>
            <a:ext cx="1052554" cy="1022927"/>
          </a:xfrm>
          <a:prstGeom prst="rect">
            <a:avLst/>
          </a:prstGeom>
        </p:spPr>
      </p:pic>
      <p:cxnSp>
        <p:nvCxnSpPr>
          <p:cNvPr id="5" name="Conector recto 4"/>
          <p:cNvCxnSpPr/>
          <p:nvPr/>
        </p:nvCxnSpPr>
        <p:spPr>
          <a:xfrm>
            <a:off x="6821410" y="2089107"/>
            <a:ext cx="2538303" cy="0"/>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grpSp>
        <p:nvGrpSpPr>
          <p:cNvPr id="6" name="Grupo 5"/>
          <p:cNvGrpSpPr/>
          <p:nvPr/>
        </p:nvGrpSpPr>
        <p:grpSpPr>
          <a:xfrm>
            <a:off x="7018155" y="1801146"/>
            <a:ext cx="4549005" cy="519702"/>
            <a:chOff x="481236" y="1624130"/>
            <a:chExt cx="4001276" cy="666178"/>
          </a:xfrm>
        </p:grpSpPr>
        <p:sp>
          <p:nvSpPr>
            <p:cNvPr id="7" name="Rectángulo redondeado 6"/>
            <p:cNvSpPr/>
            <p:nvPr/>
          </p:nvSpPr>
          <p:spPr>
            <a:xfrm>
              <a:off x="481236" y="1624130"/>
              <a:ext cx="4001276" cy="666178"/>
            </a:xfrm>
            <a:prstGeom prst="roundRect">
              <a:avLst>
                <a:gd name="adj" fmla="val 10000"/>
              </a:avLst>
            </a:prstGeom>
            <a:ln>
              <a:solidFill>
                <a:srgbClr val="576A1C"/>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8" name="CuadroTexto 7"/>
            <p:cNvSpPr txBox="1"/>
            <p:nvPr/>
          </p:nvSpPr>
          <p:spPr>
            <a:xfrm>
              <a:off x="500748" y="1643642"/>
              <a:ext cx="3962252" cy="627154"/>
            </a:xfrm>
            <a:prstGeom prst="rect">
              <a:avLst/>
            </a:prstGeom>
            <a:solidFill>
              <a:schemeClr val="bg1"/>
            </a:solidFill>
            <a:ln>
              <a:solidFill>
                <a:srgbClr val="576A1C"/>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latin typeface="Arial Narrow" panose="020B0606020202030204" pitchFamily="34" charset="0"/>
                  <a:ea typeface="Times New Roman" panose="02020603050405020304" pitchFamily="18" charset="0"/>
                  <a:cs typeface="Calibri" panose="020F0502020204030204" pitchFamily="34" charset="0"/>
                </a:rPr>
                <a:t>Gestión del Talento Humano</a:t>
              </a:r>
              <a:br>
                <a:rPr lang="es-CO" sz="1100" dirty="0">
                  <a:latin typeface="Arial Narrow" panose="020B0606020202030204" pitchFamily="34" charset="0"/>
                  <a:ea typeface="Times New Roman" panose="02020603050405020304" pitchFamily="18" charset="0"/>
                  <a:cs typeface="Calibri" panose="020F0502020204030204" pitchFamily="34" charset="0"/>
                </a:rPr>
              </a:br>
              <a:r>
                <a:rPr lang="es-CO" sz="1100" dirty="0">
                  <a:latin typeface="Arial Narrow" panose="020B0606020202030204" pitchFamily="34" charset="0"/>
                  <a:ea typeface="Times New Roman" panose="02020603050405020304" pitchFamily="18" charset="0"/>
                  <a:cs typeface="Calibri" panose="020F0502020204030204" pitchFamily="34" charset="0"/>
                </a:rPr>
                <a:t>Vicerrectoría Administrativa y Financiera - Sistema Integral de Calidad</a:t>
              </a:r>
              <a:endParaRPr lang="es-CO" sz="1100" dirty="0">
                <a:latin typeface="Times New Roman" panose="02020603050405020304" pitchFamily="18" charset="0"/>
                <a:ea typeface="SimSun" panose="02010600030101010101" pitchFamily="2" charset="-122"/>
              </a:endParaRPr>
            </a:p>
          </p:txBody>
        </p:sp>
      </p:grpSp>
      <p:grpSp>
        <p:nvGrpSpPr>
          <p:cNvPr id="9" name="Grupo 8"/>
          <p:cNvGrpSpPr/>
          <p:nvPr/>
        </p:nvGrpSpPr>
        <p:grpSpPr>
          <a:xfrm>
            <a:off x="7039670" y="2577813"/>
            <a:ext cx="4527490" cy="360549"/>
            <a:chOff x="472275" y="2459414"/>
            <a:chExt cx="4022445" cy="516696"/>
          </a:xfrm>
        </p:grpSpPr>
        <p:sp>
          <p:nvSpPr>
            <p:cNvPr id="10" name="Rectángulo redondeado 9"/>
            <p:cNvSpPr/>
            <p:nvPr/>
          </p:nvSpPr>
          <p:spPr>
            <a:xfrm>
              <a:off x="472275" y="2459414"/>
              <a:ext cx="4022445" cy="516696"/>
            </a:xfrm>
            <a:prstGeom prst="roundRect">
              <a:avLst>
                <a:gd name="adj" fmla="val 10000"/>
              </a:avLst>
            </a:prstGeom>
            <a:ln>
              <a:solidFill>
                <a:srgbClr val="576A1C"/>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 name="CuadroTexto 10"/>
            <p:cNvSpPr txBox="1"/>
            <p:nvPr/>
          </p:nvSpPr>
          <p:spPr>
            <a:xfrm>
              <a:off x="487409" y="2474548"/>
              <a:ext cx="3992177" cy="486428"/>
            </a:xfrm>
            <a:prstGeom prst="rect">
              <a:avLst/>
            </a:prstGeom>
            <a:ln>
              <a:solidFill>
                <a:srgbClr val="576A1C"/>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spcAft>
                  <a:spcPts val="0"/>
                </a:spcAft>
              </a:pPr>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No aplica</a:t>
              </a:r>
              <a:endParaRPr lang="es-CO" sz="1100" dirty="0">
                <a:latin typeface="Times New Roman" panose="02020603050405020304" pitchFamily="18"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grpSp>
        <p:nvGrpSpPr>
          <p:cNvPr id="13" name="Grupo 12"/>
          <p:cNvGrpSpPr/>
          <p:nvPr/>
        </p:nvGrpSpPr>
        <p:grpSpPr>
          <a:xfrm>
            <a:off x="7018155" y="3195327"/>
            <a:ext cx="4549005" cy="390887"/>
            <a:chOff x="472275" y="3145215"/>
            <a:chExt cx="4036699" cy="626053"/>
          </a:xfrm>
        </p:grpSpPr>
        <p:sp>
          <p:nvSpPr>
            <p:cNvPr id="14" name="Rectángulo redondeado 13"/>
            <p:cNvSpPr/>
            <p:nvPr/>
          </p:nvSpPr>
          <p:spPr>
            <a:xfrm>
              <a:off x="472275" y="3145215"/>
              <a:ext cx="4036699" cy="626053"/>
            </a:xfrm>
            <a:prstGeom prst="roundRect">
              <a:avLst>
                <a:gd name="adj" fmla="val 10000"/>
              </a:avLst>
            </a:prstGeom>
            <a:ln>
              <a:solidFill>
                <a:srgbClr val="576A1C"/>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CuadroTexto 14"/>
            <p:cNvSpPr txBox="1"/>
            <p:nvPr/>
          </p:nvSpPr>
          <p:spPr>
            <a:xfrm>
              <a:off x="490611" y="3163551"/>
              <a:ext cx="4000027" cy="589381"/>
            </a:xfrm>
            <a:prstGeom prst="rect">
              <a:avLst/>
            </a:prstGeom>
            <a:solidFill>
              <a:schemeClr val="bg1"/>
            </a:solidFill>
            <a:ln>
              <a:solidFill>
                <a:srgbClr val="576A1C"/>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a:latin typeface="Arial Narrow" panose="020B0606020202030204" pitchFamily="34" charset="0"/>
                </a:rPr>
                <a:t>Personal vinculado a la Universidad.</a:t>
              </a:r>
              <a:endParaRPr lang="es-CO" sz="800" dirty="0">
                <a:latin typeface="Arial Narrow" panose="020B0606020202030204" pitchFamily="34" charset="0"/>
              </a:endParaRPr>
            </a:p>
          </p:txBody>
        </p:sp>
      </p:grpSp>
      <p:sp>
        <p:nvSpPr>
          <p:cNvPr id="16" name="Marco 15"/>
          <p:cNvSpPr/>
          <p:nvPr/>
        </p:nvSpPr>
        <p:spPr>
          <a:xfrm>
            <a:off x="6623627" y="1011384"/>
            <a:ext cx="2189240" cy="612273"/>
          </a:xfrm>
          <a:prstGeom prst="frame">
            <a:avLst/>
          </a:prstGeom>
          <a:solidFill>
            <a:srgbClr val="576A1C"/>
          </a:solidFill>
          <a:ln>
            <a:solidFill>
              <a:srgbClr val="004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18" name="Imagen 17"/>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6297104" y="7805253"/>
            <a:ext cx="987502" cy="148126"/>
          </a:xfrm>
          <a:prstGeom prst="rect">
            <a:avLst/>
          </a:prstGeom>
        </p:spPr>
      </p:pic>
      <p:sp>
        <p:nvSpPr>
          <p:cNvPr id="20" name="Rectángulo 19"/>
          <p:cNvSpPr/>
          <p:nvPr/>
        </p:nvSpPr>
        <p:spPr>
          <a:xfrm>
            <a:off x="902473" y="1435044"/>
            <a:ext cx="5167238" cy="4478149"/>
          </a:xfrm>
          <a:prstGeom prst="rect">
            <a:avLst/>
          </a:prstGeom>
        </p:spPr>
        <p:txBody>
          <a:bodyPr wrap="square">
            <a:spAutoFit/>
          </a:bodyPr>
          <a:lstStyle/>
          <a:p>
            <a:pPr algn="just"/>
            <a:r>
              <a:rPr lang="es-CO" sz="1500" dirty="0">
                <a:latin typeface="Arial Narrow" panose="020B0606020202030204" pitchFamily="34" charset="0"/>
              </a:rPr>
              <a:t>El proyecto consiste en realizar una modernización y desarrollo organizacional que permita:</a:t>
            </a:r>
          </a:p>
          <a:p>
            <a:pPr algn="just"/>
            <a:r>
              <a:rPr lang="es-CO" sz="1500" dirty="0">
                <a:latin typeface="Arial Narrow" panose="020B0606020202030204" pitchFamily="34" charset="0"/>
              </a:rPr>
              <a:t> </a:t>
            </a:r>
          </a:p>
          <a:p>
            <a:pPr marL="285750" lvl="0" indent="-285750" algn="just">
              <a:buFont typeface="Wingdings" panose="05000000000000000000" pitchFamily="2" charset="2"/>
              <a:buChar char="Ø"/>
            </a:pPr>
            <a:r>
              <a:rPr lang="es-CO" sz="1500" dirty="0">
                <a:latin typeface="Arial Narrow" panose="020B0606020202030204" pitchFamily="34" charset="0"/>
              </a:rPr>
              <a:t>Definir un modelo organizacional alineado con el direccionamiento estratégico, Plan Educativo Institucional y el Plan de Desarrollo </a:t>
            </a:r>
            <a:r>
              <a:rPr lang="es-CO" sz="1500" dirty="0" smtClean="0">
                <a:latin typeface="Arial Narrow" panose="020B0606020202030204" pitchFamily="34" charset="0"/>
              </a:rPr>
              <a:t>definido.</a:t>
            </a:r>
          </a:p>
          <a:p>
            <a:pPr marL="285750" lvl="0" indent="-285750" algn="just">
              <a:buFont typeface="Wingdings" panose="05000000000000000000" pitchFamily="2" charset="2"/>
              <a:buChar char="Ø"/>
            </a:pPr>
            <a:endParaRPr lang="es-CO" sz="1500" dirty="0">
              <a:latin typeface="Arial Narrow" panose="020B0606020202030204" pitchFamily="34" charset="0"/>
            </a:endParaRPr>
          </a:p>
          <a:p>
            <a:pPr marL="285750" lvl="0" indent="-285750" algn="just">
              <a:buFont typeface="Wingdings" panose="05000000000000000000" pitchFamily="2" charset="2"/>
              <a:buChar char="Ø"/>
            </a:pPr>
            <a:r>
              <a:rPr lang="es-CO" sz="1500" dirty="0" smtClean="0">
                <a:latin typeface="Arial Narrow" panose="020B0606020202030204" pitchFamily="34" charset="0"/>
              </a:rPr>
              <a:t>Definir </a:t>
            </a:r>
            <a:r>
              <a:rPr lang="es-CO" sz="1500" dirty="0">
                <a:latin typeface="Arial Narrow" panose="020B0606020202030204" pitchFamily="34" charset="0"/>
              </a:rPr>
              <a:t>la estructura organizacional por procesos que responda a las necesidades de la Institución. </a:t>
            </a:r>
            <a:endParaRPr lang="es-CO" sz="1500" dirty="0" smtClean="0">
              <a:latin typeface="Arial Narrow" panose="020B0606020202030204" pitchFamily="34" charset="0"/>
            </a:endParaRPr>
          </a:p>
          <a:p>
            <a:pPr marL="285750" lvl="0" indent="-285750" algn="just">
              <a:buFont typeface="Wingdings" panose="05000000000000000000" pitchFamily="2" charset="2"/>
              <a:buChar char="Ø"/>
            </a:pPr>
            <a:endParaRPr lang="es-CO" sz="1500" dirty="0">
              <a:latin typeface="Arial Narrow" panose="020B0606020202030204" pitchFamily="34" charset="0"/>
            </a:endParaRPr>
          </a:p>
          <a:p>
            <a:pPr marL="285750" lvl="0" indent="-285750" algn="just">
              <a:buFont typeface="Wingdings" panose="05000000000000000000" pitchFamily="2" charset="2"/>
              <a:buChar char="Ø"/>
            </a:pPr>
            <a:r>
              <a:rPr lang="es-CO" sz="1500" dirty="0" smtClean="0">
                <a:latin typeface="Arial Narrow" panose="020B0606020202030204" pitchFamily="34" charset="0"/>
              </a:rPr>
              <a:t>Redistribuir </a:t>
            </a:r>
            <a:r>
              <a:rPr lang="es-CO" sz="1500" dirty="0">
                <a:latin typeface="Arial Narrow" panose="020B0606020202030204" pitchFamily="34" charset="0"/>
              </a:rPr>
              <a:t>los roles de acuerdo a las características y necesidades de las dependencias, así como establecer la cantidad del personal requerido para la prestación del </a:t>
            </a:r>
            <a:r>
              <a:rPr lang="es-CO" sz="1500" dirty="0" smtClean="0">
                <a:latin typeface="Arial Narrow" panose="020B0606020202030204" pitchFamily="34" charset="0"/>
              </a:rPr>
              <a:t>servicio.</a:t>
            </a:r>
          </a:p>
          <a:p>
            <a:pPr marL="285750" lvl="0" indent="-285750" algn="just">
              <a:buFont typeface="Wingdings" panose="05000000000000000000" pitchFamily="2" charset="2"/>
              <a:buChar char="Ø"/>
            </a:pPr>
            <a:endParaRPr lang="es-CO" sz="1500" dirty="0">
              <a:latin typeface="Arial Narrow" panose="020B0606020202030204" pitchFamily="34" charset="0"/>
            </a:endParaRPr>
          </a:p>
          <a:p>
            <a:pPr marL="285750" lvl="0" indent="-285750" algn="just">
              <a:buFont typeface="Wingdings" panose="05000000000000000000" pitchFamily="2" charset="2"/>
              <a:buChar char="Ø"/>
            </a:pPr>
            <a:r>
              <a:rPr lang="es-CO" sz="1500" dirty="0" smtClean="0">
                <a:latin typeface="Arial Narrow" panose="020B0606020202030204" pitchFamily="34" charset="0"/>
              </a:rPr>
              <a:t>Generar </a:t>
            </a:r>
            <a:r>
              <a:rPr lang="es-CO" sz="1500" dirty="0">
                <a:latin typeface="Arial Narrow" panose="020B0606020202030204" pitchFamily="34" charset="0"/>
              </a:rPr>
              <a:t>estrategias que posibiliten la implementación de los resultados obtenidos, realizando una efectiva gestión del </a:t>
            </a:r>
            <a:r>
              <a:rPr lang="es-CO" sz="1500" dirty="0" smtClean="0">
                <a:latin typeface="Arial Narrow" panose="020B0606020202030204" pitchFamily="34" charset="0"/>
              </a:rPr>
              <a:t>cambio.</a:t>
            </a:r>
          </a:p>
          <a:p>
            <a:pPr marL="285750" lvl="0" indent="-285750" algn="just">
              <a:buFont typeface="Wingdings" panose="05000000000000000000" pitchFamily="2" charset="2"/>
              <a:buChar char="Ø"/>
            </a:pPr>
            <a:endParaRPr lang="es-CO" sz="1500" dirty="0">
              <a:latin typeface="Arial Narrow" panose="020B0606020202030204" pitchFamily="34" charset="0"/>
            </a:endParaRPr>
          </a:p>
          <a:p>
            <a:pPr marL="285750" lvl="0" indent="-285750" algn="just">
              <a:buFont typeface="Wingdings" panose="05000000000000000000" pitchFamily="2" charset="2"/>
              <a:buChar char="Ø"/>
            </a:pPr>
            <a:r>
              <a:rPr lang="es-CO" sz="1500" dirty="0" smtClean="0">
                <a:latin typeface="Arial Narrow" panose="020B0606020202030204" pitchFamily="34" charset="0"/>
              </a:rPr>
              <a:t>Aportar </a:t>
            </a:r>
            <a:r>
              <a:rPr lang="es-CO" sz="1500" dirty="0">
                <a:latin typeface="Arial Narrow" panose="020B0606020202030204" pitchFamily="34" charset="0"/>
              </a:rPr>
              <a:t>al mejoramiento del desempeño organizacional y a la satisfacción de los colaboradores.</a:t>
            </a:r>
          </a:p>
        </p:txBody>
      </p:sp>
      <p:sp>
        <p:nvSpPr>
          <p:cNvPr id="19" name="CuadroTexto 18"/>
          <p:cNvSpPr txBox="1"/>
          <p:nvPr/>
        </p:nvSpPr>
        <p:spPr>
          <a:xfrm>
            <a:off x="6742354" y="1164045"/>
            <a:ext cx="1880356" cy="319786"/>
          </a:xfrm>
          <a:prstGeom prst="rect">
            <a:avLst/>
          </a:prstGeom>
          <a:solidFill>
            <a:schemeClr val="bg1"/>
          </a:solidFill>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rgbClr val="576A1C"/>
                </a:solidFill>
                <a:effectLst>
                  <a:outerShdw blurRad="38100" dist="38100" dir="2700000" algn="tl">
                    <a:srgbClr val="000000">
                      <a:alpha val="43137"/>
                    </a:srgbClr>
                  </a:outerShdw>
                </a:effectLst>
                <a:latin typeface="+mj-lt"/>
                <a:ea typeface="+mj-ea"/>
                <a:cs typeface="+mj-cs"/>
              </a:rPr>
              <a:t>Involucrados</a:t>
            </a:r>
          </a:p>
        </p:txBody>
      </p:sp>
      <p:cxnSp>
        <p:nvCxnSpPr>
          <p:cNvPr id="21" name="Conector recto 20"/>
          <p:cNvCxnSpPr/>
          <p:nvPr/>
        </p:nvCxnSpPr>
        <p:spPr>
          <a:xfrm flipH="1">
            <a:off x="6821409" y="2241915"/>
            <a:ext cx="3" cy="1132221"/>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pic>
        <p:nvPicPr>
          <p:cNvPr id="27" name="Imagen 26"/>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6426976" y="10881195"/>
            <a:ext cx="227332" cy="227332"/>
          </a:xfrm>
          <a:prstGeom prst="rect">
            <a:avLst/>
          </a:prstGeom>
        </p:spPr>
      </p:pic>
      <p:pic>
        <p:nvPicPr>
          <p:cNvPr id="33" name="Imagen 32"/>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568208" y="3773902"/>
            <a:ext cx="4476486" cy="671473"/>
          </a:xfrm>
          <a:prstGeom prst="rect">
            <a:avLst/>
          </a:prstGeom>
        </p:spPr>
      </p:pic>
      <p:cxnSp>
        <p:nvCxnSpPr>
          <p:cNvPr id="34" name="Conector recto 33"/>
          <p:cNvCxnSpPr/>
          <p:nvPr/>
        </p:nvCxnSpPr>
        <p:spPr>
          <a:xfrm>
            <a:off x="6821409" y="1551316"/>
            <a:ext cx="0" cy="1475505"/>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pic>
        <p:nvPicPr>
          <p:cNvPr id="30" name="Imagen 29"/>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8030288" y="4633064"/>
            <a:ext cx="1900618" cy="1900618"/>
          </a:xfrm>
          <a:prstGeom prst="rect">
            <a:avLst/>
          </a:prstGeom>
        </p:spPr>
      </p:pic>
      <p:sp>
        <p:nvSpPr>
          <p:cNvPr id="28" name="Rectángulo 27"/>
          <p:cNvSpPr/>
          <p:nvPr/>
        </p:nvSpPr>
        <p:spPr>
          <a:xfrm rot="16200000">
            <a:off x="-1049706" y="3566397"/>
            <a:ext cx="2614870" cy="21544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36. </a:t>
            </a:r>
            <a:r>
              <a:rPr lang="es-CO" sz="800" dirty="0">
                <a:solidFill>
                  <a:schemeClr val="bg1">
                    <a:lumMod val="50000"/>
                  </a:schemeClr>
                </a:solidFill>
                <a:latin typeface="Arial Rounded MT Bold" panose="020F0704030504030204" pitchFamily="34" charset="0"/>
              </a:rPr>
              <a:t>Modernización y Desarrollo Organizacional</a:t>
            </a:r>
          </a:p>
        </p:txBody>
      </p:sp>
    </p:spTree>
    <p:extLst>
      <p:ext uri="{BB962C8B-B14F-4D97-AF65-F5344CB8AC3E}">
        <p14:creationId xmlns:p14="http://schemas.microsoft.com/office/powerpoint/2010/main" val="7406146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079811" y="127702"/>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76A1C"/>
                </a:solidFill>
                <a:effectLst>
                  <a:outerShdw blurRad="38100" dist="38100" dir="2700000" algn="tl">
                    <a:srgbClr val="000000">
                      <a:alpha val="43137"/>
                    </a:srgbClr>
                  </a:outerShdw>
                </a:effectLst>
              </a:rPr>
              <a:t>Objetivos del proyecto</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576A1C"/>
                </a:solidFill>
                <a:effectLst>
                  <a:outerShdw blurRad="38100" dist="38100" dir="2700000" algn="tl">
                    <a:srgbClr val="000000">
                      <a:alpha val="43137"/>
                    </a:srgbClr>
                  </a:outerShdw>
                </a:effectLst>
              </a:rPr>
              <a:t>General</a:t>
            </a:r>
            <a:endParaRPr lang="es-CO" sz="3200" dirty="0">
              <a:solidFill>
                <a:srgbClr val="576A1C"/>
              </a:solidFill>
              <a:effectLst>
                <a:outerShdw blurRad="38100" dist="38100" dir="2700000" algn="tl">
                  <a:srgbClr val="000000">
                    <a:alpha val="43137"/>
                  </a:srgbClr>
                </a:outerShdw>
              </a:effectLst>
            </a:endParaRPr>
          </a:p>
        </p:txBody>
      </p:sp>
      <p:sp>
        <p:nvSpPr>
          <p:cNvPr id="7"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576A1C"/>
                </a:solidFill>
                <a:effectLst>
                  <a:outerShdw blurRad="38100" dist="38100" dir="2700000" algn="tl">
                    <a:srgbClr val="000000">
                      <a:alpha val="43137"/>
                    </a:srgbClr>
                  </a:outerShdw>
                </a:effectLst>
              </a:rPr>
              <a:t>Específicos</a:t>
            </a:r>
            <a:endParaRPr lang="es-CO" sz="3200" dirty="0">
              <a:solidFill>
                <a:srgbClr val="576A1C"/>
              </a:solidFill>
              <a:effectLst>
                <a:outerShdw blurRad="38100" dist="38100" dir="2700000" algn="tl">
                  <a:srgbClr val="000000">
                    <a:alpha val="43137"/>
                  </a:srgbClr>
                </a:outerShdw>
              </a:effectLst>
            </a:endParaRPr>
          </a:p>
        </p:txBody>
      </p:sp>
      <p:sp>
        <p:nvSpPr>
          <p:cNvPr id="9" name="Rectángulo 8"/>
          <p:cNvSpPr/>
          <p:nvPr/>
        </p:nvSpPr>
        <p:spPr>
          <a:xfrm>
            <a:off x="1002656" y="1780593"/>
            <a:ext cx="9704602" cy="646331"/>
          </a:xfrm>
          <a:prstGeom prst="rect">
            <a:avLst/>
          </a:prstGeom>
        </p:spPr>
        <p:txBody>
          <a:bodyPr wrap="square">
            <a:spAutoFit/>
          </a:bodyPr>
          <a:lstStyle/>
          <a:p>
            <a:pPr algn="just"/>
            <a:r>
              <a:rPr lang="es-CO" dirty="0">
                <a:latin typeface="Arial Narrow" panose="020B0606020202030204" pitchFamily="34" charset="0"/>
              </a:rPr>
              <a:t>Definir un diseño organizacional para la Institución adecuado, flexible y articulado que responda a las necesidades de la Universidad del siglo XXI, aportando al Bienestar, crecimiento y eficiencia de ésta</a:t>
            </a:r>
            <a:r>
              <a:rPr lang="es-CO" dirty="0" smtClean="0">
                <a:latin typeface="Arial Narrow" panose="020B0606020202030204" pitchFamily="34" charset="0"/>
              </a:rPr>
              <a:t>.</a:t>
            </a:r>
            <a:endParaRPr lang="es-CO" dirty="0">
              <a:latin typeface="Arial Narrow" panose="020B0606020202030204" pitchFamily="34" charset="0"/>
            </a:endParaRPr>
          </a:p>
        </p:txBody>
      </p:sp>
      <p:sp>
        <p:nvSpPr>
          <p:cNvPr id="2" name="Rectángulo 1"/>
          <p:cNvSpPr/>
          <p:nvPr/>
        </p:nvSpPr>
        <p:spPr>
          <a:xfrm>
            <a:off x="908833" y="3636510"/>
            <a:ext cx="9798424" cy="2308324"/>
          </a:xfrm>
          <a:prstGeom prst="rect">
            <a:avLst/>
          </a:prstGeom>
        </p:spPr>
        <p:txBody>
          <a:bodyPr wrap="square">
            <a:spAutoFit/>
          </a:bodyPr>
          <a:lstStyle/>
          <a:p>
            <a:pPr marL="285750" lvl="0" indent="-285750" algn="just">
              <a:buFontTx/>
              <a:buChar char="-"/>
            </a:pPr>
            <a:r>
              <a:rPr lang="es-CO" dirty="0" smtClean="0">
                <a:latin typeface="Arial Narrow" panose="020B0606020202030204" pitchFamily="34" charset="0"/>
              </a:rPr>
              <a:t>Determinar </a:t>
            </a:r>
            <a:r>
              <a:rPr lang="es-CO" dirty="0">
                <a:latin typeface="Arial Narrow" panose="020B0606020202030204" pitchFamily="34" charset="0"/>
              </a:rPr>
              <a:t>el plan de vinculaciones requeridas en las dependencias académicas y administrativas, para el desarrollo de sus actividades, acorde con las necesidades Institucionales.	</a:t>
            </a:r>
            <a:endParaRPr lang="es-CO" dirty="0" smtClean="0">
              <a:latin typeface="Arial Narrow" panose="020B0606020202030204" pitchFamily="34" charset="0"/>
            </a:endParaRP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smtClean="0">
                <a:latin typeface="Arial Narrow" panose="020B0606020202030204" pitchFamily="34" charset="0"/>
              </a:rPr>
              <a:t>Fortalecer </a:t>
            </a:r>
            <a:r>
              <a:rPr lang="es-CO" dirty="0">
                <a:latin typeface="Arial Narrow" panose="020B0606020202030204" pitchFamily="34" charset="0"/>
              </a:rPr>
              <a:t>la estructura organizacional por procesos adecuada a los requerimientos Institucionales, y con claridad en el alcance de las dependencias.				</a:t>
            </a:r>
            <a:endParaRPr lang="es-CO" dirty="0" smtClean="0">
              <a:latin typeface="Arial Narrow" panose="020B0606020202030204" pitchFamily="34" charset="0"/>
            </a:endParaRP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smtClean="0">
                <a:latin typeface="Arial Narrow" panose="020B0606020202030204" pitchFamily="34" charset="0"/>
              </a:rPr>
              <a:t>Aplicar </a:t>
            </a:r>
            <a:r>
              <a:rPr lang="es-CO" dirty="0">
                <a:latin typeface="Arial Narrow" panose="020B0606020202030204" pitchFamily="34" charset="0"/>
              </a:rPr>
              <a:t>estrategias de mejoramiento organizacional, que facilite a las dependencias la optimización de sus procesos, aumentar la eficiencia y la calidad de sus servicios. 	</a:t>
            </a:r>
          </a:p>
        </p:txBody>
      </p:sp>
      <p:sp>
        <p:nvSpPr>
          <p:cNvPr id="12" name="Rectángulo 11"/>
          <p:cNvSpPr/>
          <p:nvPr/>
        </p:nvSpPr>
        <p:spPr>
          <a:xfrm rot="16200000">
            <a:off x="-1049706" y="3566397"/>
            <a:ext cx="2614870" cy="21544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36. </a:t>
            </a:r>
            <a:r>
              <a:rPr lang="es-CO" sz="800" dirty="0">
                <a:solidFill>
                  <a:schemeClr val="bg1">
                    <a:lumMod val="50000"/>
                  </a:schemeClr>
                </a:solidFill>
                <a:latin typeface="Arial Rounded MT Bold" panose="020F0704030504030204" pitchFamily="34" charset="0"/>
              </a:rPr>
              <a:t>Modernización y Desarrollo Organizacional</a:t>
            </a:r>
          </a:p>
        </p:txBody>
      </p:sp>
    </p:spTree>
    <p:extLst>
      <p:ext uri="{BB962C8B-B14F-4D97-AF65-F5344CB8AC3E}">
        <p14:creationId xmlns:p14="http://schemas.microsoft.com/office/powerpoint/2010/main" val="1184357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166654" y="80194"/>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576A1C"/>
                </a:solidFill>
                <a:effectLst>
                  <a:outerShdw blurRad="38100" dist="38100" dir="2700000" algn="tl">
                    <a:srgbClr val="000000">
                      <a:alpha val="43137"/>
                    </a:srgbClr>
                  </a:outerShdw>
                </a:effectLst>
              </a:rPr>
              <a:t>Planes operativos</a:t>
            </a:r>
            <a:endParaRPr lang="es-CO" sz="3600" dirty="0">
              <a:solidFill>
                <a:srgbClr val="576A1C"/>
              </a:solidFill>
              <a:effectLst>
                <a:outerShdw blurRad="38100" dist="38100" dir="2700000" algn="tl">
                  <a:srgbClr val="000000">
                    <a:alpha val="43137"/>
                  </a:srgbClr>
                </a:outerShdw>
              </a:effectLst>
            </a:endParaRPr>
          </a:p>
        </p:txBody>
      </p:sp>
      <p:graphicFrame>
        <p:nvGraphicFramePr>
          <p:cNvPr id="9" name="Tabla 8"/>
          <p:cNvGraphicFramePr>
            <a:graphicFrameLocks noGrp="1"/>
          </p:cNvGraphicFramePr>
          <p:nvPr>
            <p:extLst>
              <p:ext uri="{D42A27DB-BD31-4B8C-83A1-F6EECF244321}">
                <p14:modId xmlns:p14="http://schemas.microsoft.com/office/powerpoint/2010/main" val="932545115"/>
              </p:ext>
            </p:extLst>
          </p:nvPr>
        </p:nvGraphicFramePr>
        <p:xfrm>
          <a:off x="1173534" y="1051509"/>
          <a:ext cx="9626409" cy="5552474"/>
        </p:xfrm>
        <a:graphic>
          <a:graphicData uri="http://schemas.openxmlformats.org/drawingml/2006/table">
            <a:tbl>
              <a:tblPr firstRow="1" firstCol="1" bandRow="1"/>
              <a:tblGrid>
                <a:gridCol w="2922613">
                  <a:extLst>
                    <a:ext uri="{9D8B030D-6E8A-4147-A177-3AD203B41FA5}">
                      <a16:colId xmlns:a16="http://schemas.microsoft.com/office/drawing/2014/main" val="622973615"/>
                    </a:ext>
                  </a:extLst>
                </a:gridCol>
                <a:gridCol w="6703796">
                  <a:extLst>
                    <a:ext uri="{9D8B030D-6E8A-4147-A177-3AD203B41FA5}">
                      <a16:colId xmlns:a16="http://schemas.microsoft.com/office/drawing/2014/main" val="2008709917"/>
                    </a:ext>
                  </a:extLst>
                </a:gridCol>
              </a:tblGrid>
              <a:tr h="13630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CFE292"/>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CFE292"/>
                    </a:solidFill>
                  </a:tcPr>
                </a:tc>
                <a:extLst>
                  <a:ext uri="{0D108BD9-81ED-4DB2-BD59-A6C34878D82A}">
                    <a16:rowId xmlns:a16="http://schemas.microsoft.com/office/drawing/2014/main" val="3686363448"/>
                  </a:ext>
                </a:extLst>
              </a:tr>
              <a:tr h="1082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Análisis de Empleos</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CFE292"/>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350" kern="1200" dirty="0" smtClean="0">
                          <a:solidFill>
                            <a:schemeClr val="tx1"/>
                          </a:solidFill>
                          <a:effectLst/>
                          <a:latin typeface="Arial Narrow" panose="020B0606020202030204" pitchFamily="34" charset="0"/>
                          <a:ea typeface="+mn-ea"/>
                          <a:cs typeface="+mn-cs"/>
                        </a:rPr>
                        <a:t>Sensibilización y preparación para el inicio del análisis por dependencia intervenida. Medición de cargas de trabajo. Análisis y presentación de los resultados obtenidos en la dependencia intervenida. Entrega de resultados a los interesados. Construcción y propuesta de: manuales de funciones y competencias laborales y descripción de responsabilidades y requisitos. Análisis de cargas de trabajo específicos solicitados por las dependencias y priorizado por el Vicerrector Administrativo y Financiero.</a:t>
                      </a: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5F9E7"/>
                    </a:solidFill>
                  </a:tcPr>
                </a:tc>
                <a:extLst>
                  <a:ext uri="{0D108BD9-81ED-4DB2-BD59-A6C34878D82A}">
                    <a16:rowId xmlns:a16="http://schemas.microsoft.com/office/drawing/2014/main" val="3877856177"/>
                  </a:ext>
                </a:extLst>
              </a:tr>
              <a:tr h="10936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Fortalecimiento organizacional</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CFE292"/>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350" kern="1200" dirty="0" smtClean="0">
                          <a:solidFill>
                            <a:schemeClr val="tx1"/>
                          </a:solidFill>
                          <a:effectLst/>
                          <a:latin typeface="Arial Narrow" panose="020B0606020202030204" pitchFamily="34" charset="0"/>
                          <a:ea typeface="+mn-ea"/>
                          <a:cs typeface="+mn-cs"/>
                        </a:rPr>
                        <a:t>Identificar y proponer lineamientos, directrices o guías asociadas a la organización interna de la Universidad, en los casos requeridos. Estrategias de fortalecimiento y articulación con las dependencias en el marco del Acuerdo de Estructura Organizacional aprobado. Realización de análisis de servicios específicos priorizado por el Vicerrector Administrativo y Financiero con propuestas de mejora correspondientes.	</a:t>
                      </a:r>
                      <a:endParaRPr lang="es-CO" sz="135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5F9E7"/>
                    </a:solidFill>
                  </a:tcPr>
                </a:tc>
                <a:extLst>
                  <a:ext uri="{0D108BD9-81ED-4DB2-BD59-A6C34878D82A}">
                    <a16:rowId xmlns:a16="http://schemas.microsoft.com/office/drawing/2014/main" val="4141081159"/>
                  </a:ext>
                </a:extLst>
              </a:tr>
              <a:tr h="10936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Mejoramiento organizacional</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CFE292"/>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350" kern="1200" dirty="0" smtClean="0">
                          <a:solidFill>
                            <a:schemeClr val="tx1"/>
                          </a:solidFill>
                          <a:effectLst/>
                          <a:latin typeface="Arial Narrow" panose="020B0606020202030204" pitchFamily="34" charset="0"/>
                          <a:ea typeface="+mn-ea"/>
                          <a:cs typeface="+mn-cs"/>
                        </a:rPr>
                        <a:t>Identificar el proceso que requiere ser mejorado en las dependencias en intervención desde análisis de empleos. Generación de propuesta de mejoramiento de procesos y distribución de actividades en las vinculaciones de los procesos en intervención de la dependencia. Presentación de propuesta de mejoramiento para el inicio de la implementación en la dependencia intervenida, con claridad del alcance de los diferentes actores. Acompañamiento en la implementación del mejoramiento del proceso en la dependencia en intervención, desde el alcance del equipo técnico. Evaluación del resultado del mejoramiento de procesos implementado en la dependencia. Implementar estrategias de sensibilización y comunicación hacia la gestión del cambio, hacia el mejoramiento organización.	</a:t>
                      </a:r>
                      <a:endParaRPr lang="es-CO" sz="135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5F9E7"/>
                    </a:solidFill>
                  </a:tcPr>
                </a:tc>
                <a:extLst>
                  <a:ext uri="{0D108BD9-81ED-4DB2-BD59-A6C34878D82A}">
                    <a16:rowId xmlns:a16="http://schemas.microsoft.com/office/drawing/2014/main" val="1106815529"/>
                  </a:ext>
                </a:extLst>
              </a:tr>
              <a:tr h="10936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Análisis técnico y financiero para vinculación docente</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CFE292"/>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350" kern="1200" dirty="0" smtClean="0">
                          <a:solidFill>
                            <a:schemeClr val="tx1"/>
                          </a:solidFill>
                          <a:effectLst/>
                          <a:latin typeface="Arial Narrow" panose="020B0606020202030204" pitchFamily="34" charset="0"/>
                          <a:ea typeface="+mn-ea"/>
                          <a:cs typeface="+mn-cs"/>
                        </a:rPr>
                        <a:t>Análisis que determine la viabilidad operativa, técnica y/o disponibilidad presupuestal de las solicitudes pertinentes. Presentación ante las instancias competentes para su respectivo trámite, de las propuestas que tengan un concepto administrativo y financiero favorable. Implementación de los trámites administrativos requeridos para las vinculaciones aprobadas, de acuerdo a los lineamientos particulares de cada caso, el cual incluye, en el caso de los programas nuevos, el seguimiento al cumplimiento de las condiciones que permitan atender las vinculaciones antes enunciadas.</a:t>
                      </a:r>
                      <a:endParaRPr lang="es-CO" sz="135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5F9E7"/>
                    </a:solidFill>
                  </a:tcPr>
                </a:tc>
                <a:extLst>
                  <a:ext uri="{0D108BD9-81ED-4DB2-BD59-A6C34878D82A}">
                    <a16:rowId xmlns:a16="http://schemas.microsoft.com/office/drawing/2014/main" val="980393613"/>
                  </a:ext>
                </a:extLst>
              </a:tr>
            </a:tbl>
          </a:graphicData>
        </a:graphic>
      </p:graphicFrame>
      <p:sp>
        <p:nvSpPr>
          <p:cNvPr id="6" name="Rectángulo 5"/>
          <p:cNvSpPr/>
          <p:nvPr/>
        </p:nvSpPr>
        <p:spPr>
          <a:xfrm rot="16200000">
            <a:off x="-1049706" y="3566397"/>
            <a:ext cx="2614870" cy="21544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36. </a:t>
            </a:r>
            <a:r>
              <a:rPr lang="es-CO" sz="800" dirty="0">
                <a:solidFill>
                  <a:schemeClr val="bg1">
                    <a:lumMod val="50000"/>
                  </a:schemeClr>
                </a:solidFill>
                <a:latin typeface="Arial Rounded MT Bold" panose="020F0704030504030204" pitchFamily="34" charset="0"/>
              </a:rPr>
              <a:t>Modernización y Desarrollo Organizacional</a:t>
            </a:r>
          </a:p>
        </p:txBody>
      </p:sp>
    </p:spTree>
    <p:extLst>
      <p:ext uri="{BB962C8B-B14F-4D97-AF65-F5344CB8AC3E}">
        <p14:creationId xmlns:p14="http://schemas.microsoft.com/office/powerpoint/2010/main" val="163917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rgbClr val="576A1C"/>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5" name="Imagen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61066" y="3781669"/>
            <a:ext cx="2272639" cy="2208669"/>
          </a:xfrm>
          <a:prstGeom prst="rect">
            <a:avLst/>
          </a:prstGeom>
        </p:spPr>
      </p:pic>
    </p:spTree>
    <p:extLst>
      <p:ext uri="{BB962C8B-B14F-4D97-AF65-F5344CB8AC3E}">
        <p14:creationId xmlns:p14="http://schemas.microsoft.com/office/powerpoint/2010/main" val="3644637789"/>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6410</TotalTime>
  <Words>1615</Words>
  <Application>Microsoft Office PowerPoint</Application>
  <PresentationFormat>Panorámica</PresentationFormat>
  <Paragraphs>104</Paragraphs>
  <Slides>8</Slides>
  <Notes>1</Notes>
  <HiddenSlides>0</HiddenSlides>
  <MMClips>0</MMClips>
  <ScaleCrop>false</ScaleCrop>
  <HeadingPairs>
    <vt:vector size="6" baseType="variant">
      <vt:variant>
        <vt:lpstr>Fuentes usadas</vt:lpstr>
      </vt:variant>
      <vt:variant>
        <vt:i4>11</vt:i4>
      </vt:variant>
      <vt:variant>
        <vt:lpstr>Tema</vt:lpstr>
      </vt:variant>
      <vt:variant>
        <vt:i4>1</vt:i4>
      </vt:variant>
      <vt:variant>
        <vt:lpstr>Títulos de diapositiva</vt:lpstr>
      </vt:variant>
      <vt:variant>
        <vt:i4>8</vt:i4>
      </vt:variant>
    </vt:vector>
  </HeadingPairs>
  <TitlesOfParts>
    <vt:vector size="20"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769</cp:revision>
  <cp:lastPrinted>2017-05-16T14:27:28Z</cp:lastPrinted>
  <dcterms:created xsi:type="dcterms:W3CDTF">2017-03-06T22:18:18Z</dcterms:created>
  <dcterms:modified xsi:type="dcterms:W3CDTF">2026-03-18T13:27:23Z</dcterms:modified>
</cp:coreProperties>
</file>