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A1C"/>
    <a:srgbClr val="F5F9E7"/>
    <a:srgbClr val="CFE292"/>
    <a:srgbClr val="657A20"/>
    <a:srgbClr val="18355E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1117E-C91F-4BCB-B907-251B7F6137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36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955883" y="3931291"/>
            <a:ext cx="3918791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royecto: </a:t>
            </a:r>
            <a:r>
              <a:rPr lang="es-CO" sz="2800" b="0" dirty="0" smtClean="0">
                <a:solidFill>
                  <a:schemeClr val="bg1"/>
                </a:solidFill>
              </a:rPr>
              <a:t>Consolidación </a:t>
            </a:r>
            <a:r>
              <a:rPr lang="es-CO" sz="2800" b="0" dirty="0">
                <a:solidFill>
                  <a:schemeClr val="bg1"/>
                </a:solidFill>
              </a:rPr>
              <a:t>de los Sistemas de Gestión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644378" y="971117"/>
            <a:ext cx="666590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y sostenibilidad institucional</a:t>
            </a:r>
            <a:endParaRPr lang="es-ES" sz="40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862046" y="1203258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37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53" y="3086030"/>
            <a:ext cx="5022569" cy="3269946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55477" y="109770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Consolidación de los Sistemas de Gestión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759"/>
              </p:ext>
            </p:extLst>
          </p:nvPr>
        </p:nvGraphicFramePr>
        <p:xfrm>
          <a:off x="1259542" y="1141990"/>
          <a:ext cx="9453282" cy="5265420"/>
        </p:xfrm>
        <a:graphic>
          <a:graphicData uri="http://schemas.openxmlformats.org/drawingml/2006/table">
            <a:tbl>
              <a:tblPr firstRow="1" firstCol="1" bandRow="1"/>
              <a:tblGrid>
                <a:gridCol w="3654785">
                  <a:extLst>
                    <a:ext uri="{9D8B030D-6E8A-4147-A177-3AD203B41FA5}">
                      <a16:colId xmlns:a16="http://schemas.microsoft.com/office/drawing/2014/main" val="3364432231"/>
                    </a:ext>
                  </a:extLst>
                </a:gridCol>
                <a:gridCol w="5798497">
                  <a:extLst>
                    <a:ext uri="{9D8B030D-6E8A-4147-A177-3AD203B41FA5}">
                      <a16:colId xmlns:a16="http://schemas.microsoft.com/office/drawing/2014/main" val="331958007"/>
                    </a:ext>
                  </a:extLst>
                </a:gridCol>
              </a:tblGrid>
              <a:tr h="8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GSI - 37)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293434"/>
                  </a:ext>
                </a:extLst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Administrativa y Financiera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125594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sostenibilidad institucional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10352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 Administrativo y Financiero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92093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Desarrollo Humano y organizacional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673321"/>
                  </a:ext>
                </a:extLst>
              </a:tr>
              <a:tr h="1352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Administración institucional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481012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evaluación y seguimiento - Aseguramiento de la calidad institucional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97071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Organización, gestión y administración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67525"/>
                  </a:ext>
                </a:extLst>
              </a:tr>
              <a:tr h="1746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Sistema de Aseguramiento de la Calidad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41713"/>
                  </a:ext>
                </a:extLst>
              </a:tr>
              <a:tr h="13483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Plan de Mejora.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876614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Participan otras unidades organizacionales como parte de los equipos técnicos dentro del sistema integra de gestión estas son: Gestión de Tecnologías Informáticas y Sistemas de Información, Centro de Recursos Informáticos y Educativos, Control Interno, Gestión de Documentos, Planeación, Vicerrectoría Académica, Vicerrectoría Administrativa, Proyectos de Extensión(Laboratorios de ensayo y calibración).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609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aplica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76120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Desarrollo Humano y organizacional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196565"/>
                  </a:ext>
                </a:extLst>
              </a:tr>
              <a:tr h="46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17058" y="17196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3576" y="1166355"/>
            <a:ext cx="9986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El </a:t>
            </a:r>
            <a:r>
              <a:rPr lang="es-CO" sz="1400" dirty="0">
                <a:latin typeface="Arial Narrow" panose="020B0606020202030204" pitchFamily="34" charset="0"/>
              </a:rPr>
              <a:t>árbol identifica como problema la falta de integración de los sistemas de gestión,  la necesidad de darle continuidad al  SIG en cuanto a la actualización continua de los procesos y nuevos sistemas que lo integren; y  visibiliza tres oportunidades en el mediano y largo plazo tendientes a  definir y desarrollar estrategia de mejoramiento, de optimización y de visibilización.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Consolidación de los Sistemas de Gestión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76019"/>
              </p:ext>
            </p:extLst>
          </p:nvPr>
        </p:nvGraphicFramePr>
        <p:xfrm>
          <a:off x="1292163" y="2120858"/>
          <a:ext cx="9088261" cy="4402240"/>
        </p:xfrm>
        <a:graphic>
          <a:graphicData uri="http://schemas.openxmlformats.org/drawingml/2006/table">
            <a:tbl>
              <a:tblPr firstRow="1" firstCol="1" bandRow="1"/>
              <a:tblGrid>
                <a:gridCol w="2239226">
                  <a:extLst>
                    <a:ext uri="{9D8B030D-6E8A-4147-A177-3AD203B41FA5}">
                      <a16:colId xmlns:a16="http://schemas.microsoft.com/office/drawing/2014/main" val="2951530144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941410588"/>
                    </a:ext>
                  </a:extLst>
                </a:gridCol>
                <a:gridCol w="4141694">
                  <a:extLst>
                    <a:ext uri="{9D8B030D-6E8A-4147-A177-3AD203B41FA5}">
                      <a16:colId xmlns:a16="http://schemas.microsoft.com/office/drawing/2014/main" val="2857553988"/>
                    </a:ext>
                  </a:extLst>
                </a:gridCol>
              </a:tblGrid>
              <a:tr h="201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60738"/>
                  </a:ext>
                </a:extLst>
              </a:tr>
              <a:tr h="117405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Falta de integración de los sistemas de gestión en la Universidad tecnológica de Pereira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No hay una  estrategia de optimización y mejoramiento entre procedimientos transversales e información.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No hay una directriz de trabajo interdependencias de optimización y mejoramiento.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 El enfoque de mejoramiento está basado solo en la documentación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Nuevos ajustes en la estructura orgánica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 No todos los documentos de los procesos están dentro del SIG.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105244"/>
                  </a:ext>
                </a:extLst>
              </a:tr>
              <a:tr h="13208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No hay una estrategia para la integración de los sistemas de gestión de la institución (SIG, Sistema de acreditación de programas académicos y otros). 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 No hay visibilización del SIG en las facultades frente a registro calificado y acreditación de programas.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No hay documentación general para las facultades dentro del SIG.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 Nuevos requisitos para incluir en los procedimientos generales del SIG: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 Nuevo sistema de gestión para integrar  al SIG.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039174"/>
                  </a:ext>
                </a:extLst>
              </a:tr>
              <a:tr h="2017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96174"/>
                  </a:ext>
                </a:extLst>
              </a:tr>
              <a:tr h="8805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Poca optimización de procesos, procedimientos y por ende de recursos.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 Pérdida de imagen organizacional interna y externamente.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 Pérdida de utilidad de recursos.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Aplicativo de documentación inutilizado.</a:t>
                      </a:r>
                      <a:b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 Afectación de trazabilidad de los servicios y en procesos de evaluación.</a:t>
                      </a:r>
                      <a:endParaRPr lang="es-CO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52089"/>
                  </a:ext>
                </a:extLst>
              </a:tr>
              <a:tr h="5723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Afectación de la integralidad del SIG frente a cambios generales.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2.1Pérdida de la gestión del conocimiento.</a:t>
                      </a:r>
                      <a:b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Mapa de procesos no aplicable por la nueva estructura.</a:t>
                      </a:r>
                      <a:endParaRPr lang="es-CO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2804" marR="42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69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6829707" y="2761645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829707" y="3364992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50569" y="201323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089" y="4856425"/>
            <a:ext cx="1052554" cy="102292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821410" y="2089107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33986" y="1734732"/>
            <a:ext cx="4587554" cy="787737"/>
            <a:chOff x="481236" y="1624130"/>
            <a:chExt cx="4001276" cy="666178"/>
          </a:xfrm>
        </p:grpSpPr>
        <p:sp>
          <p:nvSpPr>
            <p:cNvPr id="7" name="Rectángulo redondeado 6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Gestión de Tecnologías Informáticas y Sistemas de Información, Centro de Recursos Informáticos y Educativos, Control Interno, Gestión de Documentos, Planeación, Vicerrectoría Académica, Vicerrectoría Administrativa, Proyectos de Extensión(Laboratorios de ensayo y calibración).</a:t>
              </a:r>
              <a:endParaRPr lang="es-CO" sz="16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56356" y="2650424"/>
            <a:ext cx="4565183" cy="360549"/>
            <a:chOff x="472275" y="2459414"/>
            <a:chExt cx="4022445" cy="516696"/>
          </a:xfrm>
        </p:grpSpPr>
        <p:sp>
          <p:nvSpPr>
            <p:cNvPr id="10" name="Rectángulo redondeado 9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No aplica</a:t>
              </a:r>
              <a:endParaRPr lang="es-CO" sz="1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46138" y="3195326"/>
            <a:ext cx="4575401" cy="390887"/>
            <a:chOff x="472275" y="3145215"/>
            <a:chExt cx="4036699" cy="626053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90611" y="3163552"/>
              <a:ext cx="4000027" cy="589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Comunidad universitaria. </a:t>
              </a:r>
            </a:p>
            <a:p>
              <a:pPr lvl="0"/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Organizaciones que otorgan reconocimiento.</a:t>
              </a:r>
            </a:p>
          </p:txBody>
        </p:sp>
      </p:grpSp>
      <p:sp>
        <p:nvSpPr>
          <p:cNvPr id="16" name="Marco 15"/>
          <p:cNvSpPr/>
          <p:nvPr/>
        </p:nvSpPr>
        <p:spPr>
          <a:xfrm>
            <a:off x="6623627" y="1011384"/>
            <a:ext cx="2189240" cy="612273"/>
          </a:xfrm>
          <a:prstGeom prst="frame">
            <a:avLst/>
          </a:prstGeom>
          <a:solidFill>
            <a:srgbClr val="576A1C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104" y="7805253"/>
            <a:ext cx="987502" cy="14812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02473" y="1435044"/>
            <a:ext cx="5167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La Gestión del Conocimiento como pilar dentro de las organizaciones permite la flexibilización en los procesos, procedimientos y actividades; la integración de los sistemas de gestión permite gestionar este conocimiento mediante el mejoramiento continuo, la optimización de recursos y la descripción puntual de las actividades desarrolladas por los colaboradores en los procedimientos; además de contribuir con los procesos de evaluación con entes certificadores o acreditadores, es decir, la continuidad del  SIG y la integración con otros sistemas que permita  continuar en la ruta de una organización con calidad.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El proyecto busca la consolidación de los esquemas de gestión que actualmente tiene la Universidad en busca de la optimización de los procesos y de los recursos institucionales.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2354" y="1164045"/>
            <a:ext cx="1880356" cy="3197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6821409" y="2241915"/>
            <a:ext cx="3" cy="1132221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6976" y="10881195"/>
            <a:ext cx="227332" cy="22733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208" y="3773902"/>
            <a:ext cx="4476486" cy="671473"/>
          </a:xfrm>
          <a:prstGeom prst="rect">
            <a:avLst/>
          </a:prstGeom>
        </p:spPr>
      </p:pic>
      <p:cxnSp>
        <p:nvCxnSpPr>
          <p:cNvPr id="34" name="Conector recto 33"/>
          <p:cNvCxnSpPr/>
          <p:nvPr/>
        </p:nvCxnSpPr>
        <p:spPr>
          <a:xfrm>
            <a:off x="6821409" y="1551316"/>
            <a:ext cx="0" cy="1475505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288" y="4633064"/>
            <a:ext cx="1900618" cy="190061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Consolidación de los Sistemas de Gestión</a:t>
            </a:r>
          </a:p>
        </p:txBody>
      </p:sp>
    </p:spTree>
    <p:extLst>
      <p:ext uri="{BB962C8B-B14F-4D97-AF65-F5344CB8AC3E}">
        <p14:creationId xmlns:p14="http://schemas.microsoft.com/office/powerpoint/2010/main" val="740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2656" y="1780593"/>
            <a:ext cx="970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Integrar los sistemas de gestión en la Universidad Tecnológica de Pereira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08833" y="3636510"/>
            <a:ext cx="979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Definir y desarrollar una estrategia de optimización y mejoramiento.				</a:t>
            </a:r>
          </a:p>
          <a:p>
            <a:pPr marL="285750" lvl="0" indent="-285750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CO" dirty="0">
                <a:latin typeface="Arial Narrow" panose="020B0606020202030204" pitchFamily="34" charset="0"/>
              </a:rPr>
              <a:t>Definir y desarrollar una estrategia de integración de los sistemas de gestión.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Consolidación de los Sistemas de Gestión</a:t>
            </a:r>
          </a:p>
        </p:txBody>
      </p:sp>
    </p:spTree>
    <p:extLst>
      <p:ext uri="{BB962C8B-B14F-4D97-AF65-F5344CB8AC3E}">
        <p14:creationId xmlns:p14="http://schemas.microsoft.com/office/powerpoint/2010/main" val="1184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166654" y="80194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29123"/>
              </p:ext>
            </p:extLst>
          </p:nvPr>
        </p:nvGraphicFramePr>
        <p:xfrm>
          <a:off x="1110781" y="1705407"/>
          <a:ext cx="9626409" cy="3156395"/>
        </p:xfrm>
        <a:graphic>
          <a:graphicData uri="http://schemas.openxmlformats.org/drawingml/2006/table">
            <a:tbl>
              <a:tblPr firstRow="1" firstCol="1" bandRow="1"/>
              <a:tblGrid>
                <a:gridCol w="292261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70379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82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Estrategia de optimización y mejoramiento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Definir el trámite a racionalizar/optimizar y los seguimientos durante la vigencia. Identificar acciones de mejoramiento (facultades, unidades organizacionales dentro de los planes de mejoramiento). Definir acciones transversales institucionales. Identificar procedimientos transversales a intervenir (definir variables y restricciones). Medir resultados en cuanto al mejoramiento implementado.</a:t>
                      </a: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integración de los sistemas de gestión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Mantener y sostener el SIG para las normas vigentes ISO 9001:2015, ISO 17025:2017, ISO 27001:2022, Decreto 1072:2015. Analizar los resultados de MSU, auditorias interés y externas y otros informes, para establecer necesidades de integración. Definir cambios, hacer actualizaciones y socializar los documentos del SIG. Visibilizar el SIG en las facultades y unidades organizacionales y hacer acompañamiento. Integrar el MIPG al SIG y visibilizarlo en la institución. Integrar HSEQ y visibilizarlo en la institución.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-1049706" y="3566397"/>
            <a:ext cx="2614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Consolidación de los Sistemas de Gestión</a:t>
            </a:r>
          </a:p>
        </p:txBody>
      </p:sp>
    </p:spTree>
    <p:extLst>
      <p:ext uri="{BB962C8B-B14F-4D97-AF65-F5344CB8AC3E}">
        <p14:creationId xmlns:p14="http://schemas.microsoft.com/office/powerpoint/2010/main" val="1639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6426</TotalTime>
  <Words>1011</Words>
  <Application>Microsoft Office PowerPoint</Application>
  <PresentationFormat>Panorámica</PresentationFormat>
  <Paragraphs>77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772</cp:revision>
  <cp:lastPrinted>2017-05-16T14:27:28Z</cp:lastPrinted>
  <dcterms:created xsi:type="dcterms:W3CDTF">2017-03-06T22:18:18Z</dcterms:created>
  <dcterms:modified xsi:type="dcterms:W3CDTF">2026-03-18T13:27:50Z</dcterms:modified>
</cp:coreProperties>
</file>