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9" r:id="rId4"/>
    <p:sldId id="1120" r:id="rId5"/>
    <p:sldId id="1121" r:id="rId6"/>
    <p:sldId id="1122" r:id="rId7"/>
    <p:sldId id="112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A1C"/>
    <a:srgbClr val="F5F9E7"/>
    <a:srgbClr val="CFE292"/>
    <a:srgbClr val="657A20"/>
    <a:srgbClr val="18355E"/>
    <a:srgbClr val="E4061B"/>
    <a:srgbClr val="C70517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1117E-C91F-4BCB-B907-251B7F61374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36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955883" y="3931291"/>
            <a:ext cx="3918791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royecto: </a:t>
            </a:r>
            <a:r>
              <a:rPr lang="es-CO" sz="2800" b="0" dirty="0" smtClean="0">
                <a:solidFill>
                  <a:schemeClr val="bg1"/>
                </a:solidFill>
              </a:rPr>
              <a:t>Transparencia</a:t>
            </a:r>
            <a:r>
              <a:rPr lang="es-CO" sz="2800" b="0" dirty="0">
                <a:solidFill>
                  <a:schemeClr val="bg1"/>
                </a:solidFill>
              </a:rPr>
              <a:t>, gobernanza y legalidad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644378" y="971117"/>
            <a:ext cx="666590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y sostenibilidad institucional</a:t>
            </a:r>
            <a:endParaRPr lang="es-ES" sz="40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862046" y="1203258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38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675" y="2913809"/>
            <a:ext cx="5283564" cy="3415273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55477" y="109770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Transparencia, gobernanza y legalidad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63888"/>
              </p:ext>
            </p:extLst>
          </p:nvPr>
        </p:nvGraphicFramePr>
        <p:xfrm>
          <a:off x="1187328" y="1184571"/>
          <a:ext cx="9597214" cy="5108452"/>
        </p:xfrm>
        <a:graphic>
          <a:graphicData uri="http://schemas.openxmlformats.org/drawingml/2006/table">
            <a:tbl>
              <a:tblPr firstRow="1" firstCol="1" bandRow="1"/>
              <a:tblGrid>
                <a:gridCol w="2376408">
                  <a:extLst>
                    <a:ext uri="{9D8B030D-6E8A-4147-A177-3AD203B41FA5}">
                      <a16:colId xmlns:a16="http://schemas.microsoft.com/office/drawing/2014/main" val="2603687619"/>
                    </a:ext>
                  </a:extLst>
                </a:gridCol>
                <a:gridCol w="7220806">
                  <a:extLst>
                    <a:ext uri="{9D8B030D-6E8A-4147-A177-3AD203B41FA5}">
                      <a16:colId xmlns:a16="http://schemas.microsoft.com/office/drawing/2014/main" val="1639518518"/>
                    </a:ext>
                  </a:extLst>
                </a:gridCol>
              </a:tblGrid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GSI - 38)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817300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Planeación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570278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224261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 Administrativo y Financiero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502282"/>
                  </a:ext>
                </a:extLst>
              </a:tr>
              <a:tr h="29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Cultura de la Legalidad, la Transparencia, el Gobierno Corporativo y la Participación Ciudadana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280124"/>
                  </a:ext>
                </a:extLst>
              </a:tr>
              <a:tr h="1482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5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946820"/>
                  </a:ext>
                </a:extLst>
              </a:tr>
              <a:tr h="2965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evaluación y seguimiento - Control y seguimiento institucional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465886"/>
                  </a:ext>
                </a:extLst>
              </a:tr>
              <a:tr h="1704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Misión y proyecto institucional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85418"/>
                  </a:ext>
                </a:extLst>
              </a:tr>
              <a:tr h="1704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7948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Información pública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85042"/>
                  </a:ext>
                </a:extLst>
              </a:tr>
              <a:tr h="177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Rectoría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Vicerrectoría Administrativa y Financiera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Centro de Recursos Informáticos y Educativos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Gestión de Tecnologías Informáticas y Sistemas de Información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Control Interno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Control Interno Disciplinario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Secretaría General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Gestión del Talento Humano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Vicerrectoría de Responsabilidad Social y Bienestar Universitario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 Unidades Académicas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496187"/>
                  </a:ext>
                </a:extLst>
              </a:tr>
              <a:tr h="29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Red Institucional de veedurías del Risaralda</a:t>
                      </a:r>
                      <a:b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Ciudadanía en General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044635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Transversal a todos los programas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371338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54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17058" y="17196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53575" y="1166355"/>
            <a:ext cx="10380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 Narrow" panose="020B0606020202030204" pitchFamily="34" charset="0"/>
              </a:rPr>
              <a:t>La Universidad tiene una necesidad estratégica de consolidar una política de transparencia más dinámica, que fortalezca el vínculo entre la Universidad y sus públicos, que transforme la cultura institucional hacia la corresponsabilidad, y que permita cumplir con los compromisos derivados del Plan de Desarrollo Institucional y del Programa de Transparencia y Ética </a:t>
            </a:r>
            <a:r>
              <a:rPr lang="es-CO" sz="1200" dirty="0" smtClean="0">
                <a:latin typeface="Arial Narrow" panose="020B0606020202030204" pitchFamily="34" charset="0"/>
              </a:rPr>
              <a:t>Pública. Esta </a:t>
            </a:r>
            <a:r>
              <a:rPr lang="es-CO" sz="1200" dirty="0">
                <a:latin typeface="Arial Narrow" panose="020B0606020202030204" pitchFamily="34" charset="0"/>
              </a:rPr>
              <a:t>oportunidad de mejora, permite alcanzar una participación significativa y apropiación social del conocimiento, respondiendo a demandas ciudadanas por mayor acceso, claridad y control de la gestión pública.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Transparencia, gobernanza y legalidad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55868"/>
              </p:ext>
            </p:extLst>
          </p:nvPr>
        </p:nvGraphicFramePr>
        <p:xfrm>
          <a:off x="863482" y="2366684"/>
          <a:ext cx="9632576" cy="3435350"/>
        </p:xfrm>
        <a:graphic>
          <a:graphicData uri="http://schemas.openxmlformats.org/drawingml/2006/table">
            <a:tbl>
              <a:tblPr firstRow="1" firstCol="1" bandRow="1"/>
              <a:tblGrid>
                <a:gridCol w="2559424">
                  <a:extLst>
                    <a:ext uri="{9D8B030D-6E8A-4147-A177-3AD203B41FA5}">
                      <a16:colId xmlns:a16="http://schemas.microsoft.com/office/drawing/2014/main" val="21709959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38782741"/>
                    </a:ext>
                  </a:extLst>
                </a:gridCol>
                <a:gridCol w="3567952">
                  <a:extLst>
                    <a:ext uri="{9D8B030D-6E8A-4147-A177-3AD203B41FA5}">
                      <a16:colId xmlns:a16="http://schemas.microsoft.com/office/drawing/2014/main" val="374842838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54153"/>
                  </a:ext>
                </a:extLst>
              </a:tr>
              <a:tr h="38989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Desaprovechamiento de los mecanismos que permitan el fortalecimiento de la cultura de la legalidad, la transparencia, el gobierno corporativo y participación ciudadana como ejercicios permanentes de relacionamiento con los grupos de valor.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Poca apropiación de los diferentes grupos de valor frente a los ejercicios de transparencia pasiva y activa, rendición de cuentas y control social.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Desconocimiento de la gestión institucional y baja participación ciudadana por parte de los grupos de valor.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78002"/>
                  </a:ext>
                </a:extLst>
              </a:tr>
              <a:tr h="38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Débiles prácticas corporativas con los diferentes grupos de valor de la universidad.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Baja articulación a los lineamientos establecidos en el PACTO de Colombia con la OCDE y demás lineamientos nacionales.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74980"/>
                  </a:ext>
                </a:extLst>
              </a:tr>
              <a:tr h="4102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Poca efectividad en los procesos de implementación de las herramientas y canales para el ejercicio de transparencia.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 Reprocesos debido a los ajustes institucionales como respuesta a los contantes cambios normativos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9851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59773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Débil ejercicio del control social frente a las actuaciones de la Institución.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Situaciones que afectan la integridad pública y generan desviación de la gestión institucional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48066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Afectación de los niveles de confianza y percepción negativa de los grupos de valor frente a la gestión institucional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 Afectación del riesgo reputacional de la universidad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08314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Incumplimiento de las reglamentaciones emitidas para el ejercicio de la transparencia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 Desconocimiento de la información institucional y de los canales para el acceso a la información. 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88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>
            <a:off x="6821408" y="3013872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821408" y="3492271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50569" y="20132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821410" y="2089107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055500" y="1788722"/>
            <a:ext cx="4587554" cy="889562"/>
            <a:chOff x="481236" y="1624130"/>
            <a:chExt cx="4001276" cy="666178"/>
          </a:xfrm>
        </p:grpSpPr>
        <p:sp>
          <p:nvSpPr>
            <p:cNvPr id="7" name="Rectángulo redondeado 6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Rectoría. Vicerrectoría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Administrativa y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Financiera. Centro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Recursos Informáticos y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Educativos. Gestión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Tecnologías Informáticas y Sistemas de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Información. Control Interno. Control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Interno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Disciplinario. Secretaría General. Gestión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del Talento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Humano. Vicerrectoría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Responsabilidad Social y Bienestar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Universitario. Unidades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Académicas</a:t>
              </a:r>
              <a:endParaRPr lang="es-CO" sz="16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62965" y="2779101"/>
            <a:ext cx="4565183" cy="450940"/>
            <a:chOff x="472275" y="2459414"/>
            <a:chExt cx="4022445" cy="516696"/>
          </a:xfrm>
        </p:grpSpPr>
        <p:sp>
          <p:nvSpPr>
            <p:cNvPr id="10" name="Rectángulo redondeado 9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Red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Institucional de veedurías del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Risaralda. Ciudadanía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en General</a:t>
              </a:r>
              <a:endParaRPr lang="es-CO" sz="16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51246" y="3321966"/>
            <a:ext cx="4575401" cy="390887"/>
            <a:chOff x="472275" y="3145215"/>
            <a:chExt cx="4036699" cy="626053"/>
          </a:xfrm>
        </p:grpSpPr>
        <p:sp>
          <p:nvSpPr>
            <p:cNvPr id="14" name="Rectángulo redondeado 13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96444" y="3166722"/>
              <a:ext cx="4000027" cy="589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</a:rPr>
                <a:t>Grupos de valor (comunidad universitaria y contexto</a:t>
              </a:r>
              <a:r>
                <a:rPr lang="es-CO" dirty="0"/>
                <a:t>)	</a:t>
              </a:r>
            </a:p>
            <a:p>
              <a:pPr lvl="0"/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lang="es-CO" sz="110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Marco 15"/>
          <p:cNvSpPr/>
          <p:nvPr/>
        </p:nvSpPr>
        <p:spPr>
          <a:xfrm>
            <a:off x="6623627" y="1011384"/>
            <a:ext cx="2189240" cy="612273"/>
          </a:xfrm>
          <a:prstGeom prst="frame">
            <a:avLst/>
          </a:prstGeom>
          <a:solidFill>
            <a:srgbClr val="576A1C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104" y="7805253"/>
            <a:ext cx="987502" cy="14812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043525" y="1234745"/>
            <a:ext cx="516723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 Narrow" panose="020B0606020202030204" pitchFamily="34" charset="0"/>
              </a:rPr>
              <a:t>La Atención al Ciudadano y la Transparencia organizacional son políticas autónomas e independientes que se articulan bajo un solo objetivo, la promoción de estándares de transparencia y lucha contra la corrupción. Sus componentes gozan de metodologías propias para su implementación, por lo tanto, no implica desarrollar actividades diferentes o adicionales a las que ya vienen ejecutando las entidades en desarrollo de dichas políticas.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En este sentido, el proyecto busca fortalecer mecanismos que permitan el fortalecimiento de la cultura de la legalidad, la transparencia, el gobierno corporativo y participación ciudadana como ejercicios permanentes de relacionamiento con los grupos de valor, con el fin de apuntar a las siguientes apuestas estratégicas: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Arial Narrow" panose="020B0606020202030204" pitchFamily="34" charset="0"/>
              </a:rPr>
              <a:t>Fortalecer la cultural de la legalidad a través de la promoción de las conductas éticas, el reconocimiento del ordenamiento jurídico y normativo y la apropiación de la autonomía universitaria como pilar de la </a:t>
            </a:r>
            <a:r>
              <a:rPr lang="es-CO" sz="1100" dirty="0" smtClean="0">
                <a:latin typeface="Arial Narrow" panose="020B0606020202030204" pitchFamily="34" charset="0"/>
              </a:rPr>
              <a:t>autorregulación.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lang="es-CO" sz="1100" dirty="0"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Arial Narrow" panose="020B0606020202030204" pitchFamily="34" charset="0"/>
              </a:rPr>
              <a:t>Impulsar </a:t>
            </a:r>
            <a:r>
              <a:rPr lang="es-CO" sz="1100" dirty="0">
                <a:latin typeface="Arial Narrow" panose="020B0606020202030204" pitchFamily="34" charset="0"/>
              </a:rPr>
              <a:t>la transparencia institucional a través de mecanismos que permitan contar con información integra, confiable y veraz y estrategias que promuevan el acceso a la información de manera proactiva, asegurando la protección de los datos personales de los grupos de valor con que se relaciona la </a:t>
            </a:r>
            <a:r>
              <a:rPr lang="es-CO" sz="1100" dirty="0" smtClean="0">
                <a:latin typeface="Arial Narrow" panose="020B0606020202030204" pitchFamily="34" charset="0"/>
              </a:rPr>
              <a:t>Universidad.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lang="es-CO" sz="1100" dirty="0"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Arial Narrow" panose="020B0606020202030204" pitchFamily="34" charset="0"/>
              </a:rPr>
              <a:t>Promover </a:t>
            </a:r>
            <a:r>
              <a:rPr lang="es-CO" sz="1100" dirty="0">
                <a:latin typeface="Arial Narrow" panose="020B0606020202030204" pitchFamily="34" charset="0"/>
              </a:rPr>
              <a:t>y facilitar las buenas prácticas corporativas en los órganos de gobierno y las instancias de la institución de forma que las actuaciones y relaciones de la Universidad sean correctas, legales, justas y transparentes, garantizando con ello la sostenibilidad y crecimiento de la </a:t>
            </a:r>
            <a:r>
              <a:rPr lang="es-CO" sz="1100" dirty="0" smtClean="0">
                <a:latin typeface="Arial Narrow" panose="020B0606020202030204" pitchFamily="34" charset="0"/>
              </a:rPr>
              <a:t>Universidad.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lang="es-CO" sz="1100" dirty="0">
              <a:latin typeface="Arial Narrow" panose="020B060602020203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Arial Narrow" panose="020B0606020202030204" pitchFamily="34" charset="0"/>
              </a:rPr>
              <a:t>Promover </a:t>
            </a:r>
            <a:r>
              <a:rPr lang="es-CO" sz="1100" dirty="0">
                <a:latin typeface="Arial Narrow" panose="020B0606020202030204" pitchFamily="34" charset="0"/>
              </a:rPr>
              <a:t>e incentivar participación ciudadana y el control social a través de los diferentes mecanismos de formación, capacitación y comunicación que permita una interacción adecuada con los grupos de valor y que genere un compromiso de corresponsabilidad sobre la gestión de la Universidad.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42354" y="1164045"/>
            <a:ext cx="1880356" cy="3197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6821408" y="2232452"/>
            <a:ext cx="0" cy="1259819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6976" y="10881195"/>
            <a:ext cx="227332" cy="22733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208" y="3773902"/>
            <a:ext cx="4476486" cy="671473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>
            <a:off x="6821409" y="1551316"/>
            <a:ext cx="0" cy="1475505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Transparencia, gobernanza y legalidad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669" y="4593347"/>
            <a:ext cx="1874424" cy="18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2656" y="1780593"/>
            <a:ext cx="9704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Establecer mecanismos que permitan el fortalecimiento de la cultura de la legalidad, la transparencia, el gobierno corporativo y participación ciudadana como ejercicios permanentes de relacionamiento con los grupos de valor.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08833" y="3636510"/>
            <a:ext cx="979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Promover </a:t>
            </a:r>
            <a:r>
              <a:rPr lang="es-CO" dirty="0">
                <a:latin typeface="Arial Narrow" panose="020B0606020202030204" pitchFamily="34" charset="0"/>
              </a:rPr>
              <a:t>ejercicios de transparencia pasiva y activa, rendición de cuentas y control social con los diferentes grupos de valor de la universidad.			</a:t>
            </a:r>
            <a:endParaRPr lang="es-CO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Desarrollar </a:t>
            </a:r>
            <a:r>
              <a:rPr lang="es-CO" dirty="0">
                <a:latin typeface="Arial Narrow" panose="020B0606020202030204" pitchFamily="34" charset="0"/>
              </a:rPr>
              <a:t>buenas prácticas corporativas con los diferentes grupos de valor de la universidad.	</a:t>
            </a: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Implementar </a:t>
            </a:r>
            <a:r>
              <a:rPr lang="es-CO" dirty="0">
                <a:latin typeface="Arial Narrow" panose="020B0606020202030204" pitchFamily="34" charset="0"/>
              </a:rPr>
              <a:t>de manera efectiva las herramientas y canales para el ejercicio de transparencia en la UTP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Transparencia, gobernanza y legalidad</a:t>
            </a:r>
          </a:p>
        </p:txBody>
      </p:sp>
    </p:spTree>
    <p:extLst>
      <p:ext uri="{BB962C8B-B14F-4D97-AF65-F5344CB8AC3E}">
        <p14:creationId xmlns:p14="http://schemas.microsoft.com/office/powerpoint/2010/main" val="1184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166654" y="80194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82396"/>
              </p:ext>
            </p:extLst>
          </p:nvPr>
        </p:nvGraphicFramePr>
        <p:xfrm>
          <a:off x="1137675" y="2503266"/>
          <a:ext cx="9626409" cy="1630744"/>
        </p:xfrm>
        <a:graphic>
          <a:graphicData uri="http://schemas.openxmlformats.org/drawingml/2006/table">
            <a:tbl>
              <a:tblPr firstRow="1" firstCol="1" bandRow="1"/>
              <a:tblGrid>
                <a:gridCol w="292261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70379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82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PACTO - Programa de Transparencia y Ética Pública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Formulación y aprobación del Pacto para la Vigencia.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Ejecución de la estrategia: Gestión del Riesgo.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Ejecución de la estrategia: Redes y articulación.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Ejecución de la estrategia: Cultura de la Legalidad y Estado Abierto.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Ejecución de la estrategia: Acciones Adicionales. Seguimiento al PACTO.</a:t>
                      </a: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Transparencia, gobernanza y legalidad</a:t>
            </a:r>
          </a:p>
        </p:txBody>
      </p:sp>
    </p:spTree>
    <p:extLst>
      <p:ext uri="{BB962C8B-B14F-4D97-AF65-F5344CB8AC3E}">
        <p14:creationId xmlns:p14="http://schemas.microsoft.com/office/powerpoint/2010/main" val="1639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6442</TotalTime>
  <Words>1179</Words>
  <Application>Microsoft Office PowerPoint</Application>
  <PresentationFormat>Panorámica</PresentationFormat>
  <Paragraphs>93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780</cp:revision>
  <cp:lastPrinted>2017-05-16T14:27:28Z</cp:lastPrinted>
  <dcterms:created xsi:type="dcterms:W3CDTF">2017-03-06T22:18:18Z</dcterms:created>
  <dcterms:modified xsi:type="dcterms:W3CDTF">2026-03-18T13:28:12Z</dcterms:modified>
</cp:coreProperties>
</file>