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9"/>
  </p:notesMasterIdLst>
  <p:handoutMasterIdLst>
    <p:handoutMasterId r:id="rId10"/>
  </p:handoutMasterIdLst>
  <p:sldIdLst>
    <p:sldId id="993" r:id="rId2"/>
    <p:sldId id="1115" r:id="rId3"/>
    <p:sldId id="1119" r:id="rId4"/>
    <p:sldId id="1120" r:id="rId5"/>
    <p:sldId id="1121" r:id="rId6"/>
    <p:sldId id="1122" r:id="rId7"/>
    <p:sldId id="1123" r:id="rId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uario UTP" initials="UU" lastIdx="1" clrIdx="0">
    <p:extLst>
      <p:ext uri="{19B8F6BF-5375-455C-9EA6-DF929625EA0E}">
        <p15:presenceInfo xmlns:p15="http://schemas.microsoft.com/office/powerpoint/2012/main" userId="Usuario UT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6A1C"/>
    <a:srgbClr val="F5F9E7"/>
    <a:srgbClr val="CFE292"/>
    <a:srgbClr val="657A20"/>
    <a:srgbClr val="18355E"/>
    <a:srgbClr val="E4061B"/>
    <a:srgbClr val="C70517"/>
    <a:srgbClr val="221D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408" autoAdjust="0"/>
  </p:normalViewPr>
  <p:slideViewPr>
    <p:cSldViewPr snapToGrid="0">
      <p:cViewPr varScale="1">
        <p:scale>
          <a:sx n="107" d="100"/>
          <a:sy n="107" d="100"/>
        </p:scale>
        <p:origin x="612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4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D77EC464-180C-4B6B-9426-94148B22EFE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C91C4C-AF50-4841-BAA8-FE8EB6BD41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A9799-4956-413D-BCE1-6FF16979B97F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2614A70-F304-4EA8-ABCA-EBCF73A3507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643D355-92C9-4A9B-A698-CCD1578EB5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AFBC54-B8AB-4FAE-AB65-B89EE4630A8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8503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E02990-A6AB-4213-B420-404A20E59F7F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71117E-C91F-4BCB-B907-251B7F61374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43107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71117E-C91F-4BCB-B907-251B7F613742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72369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2915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59365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39388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461234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Título 7">
            <a:extLst>
              <a:ext uri="{FF2B5EF4-FFF2-40B4-BE49-F238E27FC236}">
                <a16:creationId xmlns:a16="http://schemas.microsoft.com/office/drawing/2014/main" id="{C54DF608-6931-41AE-92BE-CF2F228C1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Marcador de fecha 8">
            <a:extLst>
              <a:ext uri="{FF2B5EF4-FFF2-40B4-BE49-F238E27FC236}">
                <a16:creationId xmlns:a16="http://schemas.microsoft.com/office/drawing/2014/main" id="{2734E854-772C-47F2-B482-E9B545322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10" name="Marcador de pie de página 9">
            <a:extLst>
              <a:ext uri="{FF2B5EF4-FFF2-40B4-BE49-F238E27FC236}">
                <a16:creationId xmlns:a16="http://schemas.microsoft.com/office/drawing/2014/main" id="{E8751B65-A422-4A65-9929-E0F761CA8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1" name="Marcador de número de diapositiva 10">
            <a:extLst>
              <a:ext uri="{FF2B5EF4-FFF2-40B4-BE49-F238E27FC236}">
                <a16:creationId xmlns:a16="http://schemas.microsoft.com/office/drawing/2014/main" id="{7288F579-E24B-4093-AF49-B9A0D3D35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1219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70384"/>
            <a:ext cx="10515600" cy="720304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15130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ítulo y objetos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70384"/>
            <a:ext cx="10515600" cy="720304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2082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1572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12961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47155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19225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85002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5233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970384"/>
            <a:ext cx="10515600" cy="6758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332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1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68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64B22C1-DFED-49E8-8F2A-8A27B389265F}"/>
              </a:ext>
            </a:extLst>
          </p:cNvPr>
          <p:cNvSpPr txBox="1">
            <a:spLocks/>
          </p:cNvSpPr>
          <p:nvPr/>
        </p:nvSpPr>
        <p:spPr>
          <a:xfrm>
            <a:off x="1955883" y="3931291"/>
            <a:ext cx="3918791" cy="1979154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7200" b="1" kern="1200">
                <a:solidFill>
                  <a:schemeClr val="tx1"/>
                </a:solidFill>
                <a:latin typeface="Arial Rounded MT Bold" panose="020F070403050403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s-CO" sz="5400" dirty="0" smtClean="0">
                <a:solidFill>
                  <a:schemeClr val="bg1"/>
                </a:solidFill>
              </a:rPr>
              <a:t>P</a:t>
            </a:r>
            <a:r>
              <a:rPr lang="es-CO" sz="3600" dirty="0" smtClean="0">
                <a:solidFill>
                  <a:schemeClr val="bg1"/>
                </a:solidFill>
              </a:rPr>
              <a:t>royecto: </a:t>
            </a:r>
            <a:r>
              <a:rPr lang="es-CO" sz="2800" b="0" dirty="0" smtClean="0">
                <a:solidFill>
                  <a:schemeClr val="bg1"/>
                </a:solidFill>
              </a:rPr>
              <a:t>Gestión </a:t>
            </a:r>
            <a:r>
              <a:rPr lang="es-CO" sz="2800" b="0" dirty="0">
                <a:solidFill>
                  <a:schemeClr val="bg1"/>
                </a:solidFill>
              </a:rPr>
              <a:t>de la Comunicación y Promoción Institucional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1A03A22-5E25-4D5F-929C-F09EB2E22223}"/>
              </a:ext>
            </a:extLst>
          </p:cNvPr>
          <p:cNvSpPr txBox="1">
            <a:spLocks/>
          </p:cNvSpPr>
          <p:nvPr/>
        </p:nvSpPr>
        <p:spPr>
          <a:xfrm>
            <a:off x="1644378" y="971117"/>
            <a:ext cx="6665903" cy="21149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 Rounded MT Bold" panose="020F070403050403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s-ES" sz="5400" dirty="0" smtClean="0">
                <a:solidFill>
                  <a:schemeClr val="bg1"/>
                </a:solidFill>
                <a:latin typeface="Asap Medium" panose="020F0604030102060203" pitchFamily="2" charset="0"/>
              </a:rPr>
              <a:t>Gestión y sostenibilidad institucional</a:t>
            </a:r>
            <a:endParaRPr lang="es-ES" sz="4000" dirty="0">
              <a:solidFill>
                <a:schemeClr val="bg1"/>
              </a:solidFill>
              <a:latin typeface="Asap Medium" panose="020F0604030102060203" pitchFamily="2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F06EBA9-2D7D-495E-A223-1CDD07DAAED5}"/>
              </a:ext>
            </a:extLst>
          </p:cNvPr>
          <p:cNvSpPr txBox="1">
            <a:spLocks/>
          </p:cNvSpPr>
          <p:nvPr/>
        </p:nvSpPr>
        <p:spPr>
          <a:xfrm>
            <a:off x="7862046" y="1203258"/>
            <a:ext cx="4076200" cy="13290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 Rounded MT Bold" panose="020F070403050403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s-ES" sz="5400" dirty="0" smtClean="0">
                <a:solidFill>
                  <a:schemeClr val="bg1"/>
                </a:solidFill>
                <a:latin typeface="Asap Medium" panose="020F0604030102060203" pitchFamily="2" charset="0"/>
              </a:rPr>
              <a:t>2025 - 2028</a:t>
            </a:r>
            <a:endParaRPr lang="es-ES" sz="1800" dirty="0">
              <a:solidFill>
                <a:schemeClr val="bg1"/>
              </a:solidFill>
              <a:latin typeface="Asap Medium" panose="020F0604030102060203" pitchFamily="2" charset="0"/>
            </a:endParaRPr>
          </a:p>
        </p:txBody>
      </p:sp>
      <p:sp>
        <p:nvSpPr>
          <p:cNvPr id="11" name="Anillo 10"/>
          <p:cNvSpPr/>
          <p:nvPr/>
        </p:nvSpPr>
        <p:spPr>
          <a:xfrm>
            <a:off x="204412" y="4468314"/>
            <a:ext cx="1586753" cy="1442131"/>
          </a:xfrm>
          <a:prstGeom prst="donut">
            <a:avLst>
              <a:gd name="adj" fmla="val 14617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C2CFDD0A-90DE-4286-B19C-4FCA0ECF311C}"/>
              </a:ext>
            </a:extLst>
          </p:cNvPr>
          <p:cNvSpPr txBox="1">
            <a:spLocks/>
          </p:cNvSpPr>
          <p:nvPr/>
        </p:nvSpPr>
        <p:spPr>
          <a:xfrm>
            <a:off x="536665" y="4794078"/>
            <a:ext cx="922245" cy="790601"/>
          </a:xfrm>
          <a:prstGeom prst="rect">
            <a:avLst/>
          </a:prstGeom>
        </p:spPr>
        <p:txBody>
          <a:bodyPr vert="horz" wrap="square" lIns="34290" tIns="17145" rIns="34290" bIns="3429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s-ES" sz="48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+mj-ea"/>
                <a:cs typeface="+mj-cs"/>
              </a:rPr>
              <a:t>39</a:t>
            </a:r>
            <a:endParaRPr lang="es-ES" sz="4800" b="1" dirty="0">
              <a:solidFill>
                <a:schemeClr val="bg1"/>
              </a:solidFill>
              <a:latin typeface="Arial Rounded MT Bold" panose="020F0704030504030204" pitchFamily="34" charset="0"/>
              <a:ea typeface="+mj-ea"/>
              <a:cs typeface="+mj-cs"/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40185" y="177857"/>
            <a:ext cx="1055100" cy="1025401"/>
          </a:xfrm>
          <a:prstGeom prst="rect">
            <a:avLst/>
          </a:prstGeom>
        </p:spPr>
      </p:pic>
      <p:pic>
        <p:nvPicPr>
          <p:cNvPr id="14" name="Imagen 13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75293" y="3168069"/>
            <a:ext cx="4844643" cy="3252017"/>
          </a:xfrm>
          <a:prstGeom prst="teardrop">
            <a:avLst/>
          </a:prstGeom>
        </p:spPr>
      </p:pic>
    </p:spTree>
    <p:extLst>
      <p:ext uri="{BB962C8B-B14F-4D97-AF65-F5344CB8AC3E}">
        <p14:creationId xmlns:p14="http://schemas.microsoft.com/office/powerpoint/2010/main" val="178067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355477" y="109770"/>
            <a:ext cx="6853518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600" dirty="0" smtClean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Información general del proyecto</a:t>
            </a:r>
            <a:endParaRPr lang="en-US" sz="3600" dirty="0">
              <a:solidFill>
                <a:srgbClr val="576A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 rot="16200000">
            <a:off x="-1049706" y="3504842"/>
            <a:ext cx="261487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39.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Gestión de la Comunicación y Promoción </a:t>
            </a:r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Institucional</a:t>
            </a:r>
            <a:endParaRPr lang="es-CO" sz="80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240530"/>
              </p:ext>
            </p:extLst>
          </p:nvPr>
        </p:nvGraphicFramePr>
        <p:xfrm>
          <a:off x="1253936" y="1128845"/>
          <a:ext cx="9397255" cy="5314292"/>
        </p:xfrm>
        <a:graphic>
          <a:graphicData uri="http://schemas.openxmlformats.org/drawingml/2006/table">
            <a:tbl>
              <a:tblPr firstRow="1" firstCol="1" bandRow="1"/>
              <a:tblGrid>
                <a:gridCol w="2188510">
                  <a:extLst>
                    <a:ext uri="{9D8B030D-6E8A-4147-A177-3AD203B41FA5}">
                      <a16:colId xmlns:a16="http://schemas.microsoft.com/office/drawing/2014/main" val="2945748520"/>
                    </a:ext>
                  </a:extLst>
                </a:gridCol>
                <a:gridCol w="7208745">
                  <a:extLst>
                    <a:ext uri="{9D8B030D-6E8A-4147-A177-3AD203B41FA5}">
                      <a16:colId xmlns:a16="http://schemas.microsoft.com/office/drawing/2014/main" val="2923461035"/>
                    </a:ext>
                  </a:extLst>
                </a:gridCol>
              </a:tblGrid>
              <a:tr h="156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Código del proyecto</a:t>
                      </a:r>
                      <a:endParaRPr lang="es-CO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9723" marR="397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(PDI2028 – GSI - 39)</a:t>
                      </a:r>
                      <a:endParaRPr lang="es-CO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9723" marR="397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3622169"/>
                  </a:ext>
                </a:extLst>
              </a:tr>
              <a:tr h="156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Dependencia responsable del proyecto</a:t>
                      </a:r>
                      <a:endParaRPr lang="es-CO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9723" marR="397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Rectoría</a:t>
                      </a:r>
                      <a:endParaRPr lang="es-CO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9723" marR="397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6972232"/>
                  </a:ext>
                </a:extLst>
              </a:tr>
              <a:tr h="156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Pilar de Gestión</a:t>
                      </a:r>
                      <a:endParaRPr lang="es-CO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9723" marR="397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Gestión y sostenibilidad institucional</a:t>
                      </a:r>
                      <a:endParaRPr lang="es-CO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9723" marR="397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6082053"/>
                  </a:ext>
                </a:extLst>
              </a:tr>
              <a:tr h="156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Coordinador Pilar de Gestión</a:t>
                      </a:r>
                      <a:endParaRPr lang="es-CO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9723" marR="397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Vicerrector Administrativo y Financiero </a:t>
                      </a:r>
                      <a:endParaRPr lang="es-CO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9723" marR="397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0667704"/>
                  </a:ext>
                </a:extLst>
              </a:tr>
              <a:tr h="2723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Programa</a:t>
                      </a:r>
                      <a:endParaRPr lang="es-CO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9723" marR="397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Cultura de la legalidad, la transparencia, el gobierno corporativo y la participación ciudadana</a:t>
                      </a:r>
                      <a:endParaRPr lang="es-CO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9723" marR="397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1562555"/>
                  </a:ext>
                </a:extLst>
              </a:tr>
              <a:tr h="136192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Procesos asociados </a:t>
                      </a:r>
                      <a:b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(Sistema Integral de Gestión)</a:t>
                      </a:r>
                      <a:endParaRPr lang="es-CO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9723" marR="397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Estratégico - Direccionamiento Institucional</a:t>
                      </a:r>
                      <a:endParaRPr lang="es-CO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9723" marR="397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5242"/>
                  </a:ext>
                </a:extLst>
              </a:tr>
              <a:tr h="272384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 evaluación y seguimiento - Control y seguimiento institucional</a:t>
                      </a:r>
                      <a:endParaRPr lang="es-CO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9723" marR="397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9308873"/>
                  </a:ext>
                </a:extLst>
              </a:tr>
              <a:tr h="13619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 apoyo - Administración institucional</a:t>
                      </a:r>
                      <a:endParaRPr lang="es-CO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9723" marR="397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3031671"/>
                  </a:ext>
                </a:extLst>
              </a:tr>
              <a:tr h="156621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Factores de calidad institucional a los que apunta el proyecto</a:t>
                      </a:r>
                      <a:endParaRPr lang="es-CO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9723" marR="397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 Misión y proyecto institucional</a:t>
                      </a:r>
                      <a:endParaRPr lang="es-CO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9723" marR="397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1710802"/>
                  </a:ext>
                </a:extLst>
              </a:tr>
              <a:tr h="15662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5. Visibilidad  nacional e internacional</a:t>
                      </a:r>
                      <a:endParaRPr lang="es-CO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9723" marR="397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1569197"/>
                  </a:ext>
                </a:extLst>
              </a:tr>
              <a:tr h="15662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7. Pertinencia e impacto social</a:t>
                      </a:r>
                      <a:endParaRPr lang="es-CO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9723" marR="397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133251"/>
                  </a:ext>
                </a:extLst>
              </a:tr>
              <a:tr h="15662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10. Organización, gestión y administración</a:t>
                      </a:r>
                      <a:endParaRPr lang="es-CO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9723" marR="397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4098476"/>
                  </a:ext>
                </a:extLst>
              </a:tr>
              <a:tr h="156621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Estándares de calidad (Modelo de acreditación internacional Sello Sofía)</a:t>
                      </a:r>
                      <a:endParaRPr lang="es-CO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9723" marR="397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 Política y estrategia</a:t>
                      </a:r>
                      <a:endParaRPr lang="es-CO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9723" marR="397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6225831"/>
                  </a:ext>
                </a:extLst>
              </a:tr>
              <a:tr h="15662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7. Vinculación con el entorno</a:t>
                      </a:r>
                      <a:endParaRPr lang="es-CO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9723" marR="397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0727690"/>
                  </a:ext>
                </a:extLst>
              </a:tr>
              <a:tr h="15662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9. Información pública</a:t>
                      </a:r>
                      <a:endParaRPr lang="es-CO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9723" marR="397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4661425"/>
                  </a:ext>
                </a:extLst>
              </a:tr>
              <a:tr h="953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Otras instancias o dependencias participantes </a:t>
                      </a:r>
                      <a:endParaRPr lang="es-CO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9723" marR="397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Grupos de valor de la institución (Recursos Informáticos y Educativos, Gestión de Tecnologías Informáticas y Sistemas de Información, Gestión del Talento Humano, Gestión de Documentos, Gestión de Calidad, Vicerrectoría de Responsabilidad Social y Bienestar Universitario).</a:t>
                      </a:r>
                      <a:br>
                        <a:rPr lang="es-CO" sz="11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1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Todas las Facultades y Dependencias administrativas que demandan soporte comunicacional </a:t>
                      </a:r>
                      <a:endParaRPr lang="es-CO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9723" marR="397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9934518"/>
                  </a:ext>
                </a:extLst>
              </a:tr>
              <a:tr h="408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Actores o entidades externas a la UTP que participan en el proyecto</a:t>
                      </a:r>
                      <a:endParaRPr lang="es-CO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9723" marR="397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Medios de comunicación, entidades gubernamentales del orden local, regional, nacional e internacional; sector productivo, otras universidades, sector comunitario</a:t>
                      </a:r>
                      <a:endParaRPr lang="es-CO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9723" marR="397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3176341"/>
                  </a:ext>
                </a:extLst>
              </a:tr>
              <a:tr h="1566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Programas a los cuales le aporta indirectamente el proyecto</a:t>
                      </a:r>
                      <a:endParaRPr lang="es-CO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9723" marR="397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Transversal a todos los pilares de gestión</a:t>
                      </a:r>
                      <a:endParaRPr lang="es-CO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9723" marR="397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3596077"/>
                  </a:ext>
                </a:extLst>
              </a:tr>
              <a:tr h="13619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Objetivos de Desarrollo Sostenible (ODS) a los cuales le aporta el proyecto</a:t>
                      </a:r>
                      <a:endParaRPr lang="es-CO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9723" marR="397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10.Reducir la desigualdad en y entre todos los países</a:t>
                      </a:r>
                      <a:endParaRPr lang="es-CO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9723" marR="397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707230"/>
                  </a:ext>
                </a:extLst>
              </a:tr>
              <a:tr h="15662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16. Promover sociedades justas, pacíficas e inclusivas</a:t>
                      </a:r>
                      <a:endParaRPr lang="es-CO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9723" marR="3972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91319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591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017058" y="171960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dirty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Identificación del problema, necesidad u oportunidad </a:t>
            </a:r>
          </a:p>
        </p:txBody>
      </p:sp>
      <p:sp>
        <p:nvSpPr>
          <p:cNvPr id="2" name="Rectángulo 1"/>
          <p:cNvSpPr/>
          <p:nvPr/>
        </p:nvSpPr>
        <p:spPr>
          <a:xfrm>
            <a:off x="753576" y="1166355"/>
            <a:ext cx="99861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200" dirty="0">
                <a:latin typeface="Arial Narrow" panose="020B0606020202030204" pitchFamily="34" charset="0"/>
              </a:rPr>
              <a:t>La Universidad, como entidad del estado y en aras de la transparencia y la participación ciudadana, debe atender efectivamente las necesidades de comunicación de sus grupos de interés (Docentes – administrativos – estudiantes – egresados - jubilados, externos y aliados estratégicos), no obstante, se ha identificado la necesidad de trabajar en la articulación en los procesos que abarcan la comunicación institucional en sus diferentes niveles: Mediático, Segmentado e Interinstitucional. Lo anterior por las causa y efectos identificados.</a:t>
            </a: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94089" y="4856425"/>
            <a:ext cx="1052554" cy="1022927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 rot="16200000">
            <a:off x="-1049706" y="3504842"/>
            <a:ext cx="261487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39.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Gestión de la Comunicación y Promoción </a:t>
            </a:r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Institucional</a:t>
            </a:r>
            <a:endParaRPr lang="es-CO" sz="80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939230"/>
              </p:ext>
            </p:extLst>
          </p:nvPr>
        </p:nvGraphicFramePr>
        <p:xfrm>
          <a:off x="1611081" y="2024247"/>
          <a:ext cx="8895554" cy="4666315"/>
        </p:xfrm>
        <a:graphic>
          <a:graphicData uri="http://schemas.openxmlformats.org/drawingml/2006/table">
            <a:tbl>
              <a:tblPr firstRow="1" firstCol="1" bandRow="1"/>
              <a:tblGrid>
                <a:gridCol w="1383131">
                  <a:extLst>
                    <a:ext uri="{9D8B030D-6E8A-4147-A177-3AD203B41FA5}">
                      <a16:colId xmlns:a16="http://schemas.microsoft.com/office/drawing/2014/main" val="87527873"/>
                    </a:ext>
                  </a:extLst>
                </a:gridCol>
                <a:gridCol w="2393576">
                  <a:extLst>
                    <a:ext uri="{9D8B030D-6E8A-4147-A177-3AD203B41FA5}">
                      <a16:colId xmlns:a16="http://schemas.microsoft.com/office/drawing/2014/main" val="3773318772"/>
                    </a:ext>
                  </a:extLst>
                </a:gridCol>
                <a:gridCol w="5118847">
                  <a:extLst>
                    <a:ext uri="{9D8B030D-6E8A-4147-A177-3AD203B41FA5}">
                      <a16:colId xmlns:a16="http://schemas.microsoft.com/office/drawing/2014/main" val="2033125430"/>
                    </a:ext>
                  </a:extLst>
                </a:gridCol>
              </a:tblGrid>
              <a:tr h="697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Problema Central</a:t>
                      </a:r>
                      <a:endParaRPr lang="es-CO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4800" marR="14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Causas directas</a:t>
                      </a:r>
                      <a:endParaRPr lang="es-CO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4800" marR="14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Causas Indirectas</a:t>
                      </a:r>
                      <a:endParaRPr lang="es-CO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4800" marR="14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5306886"/>
                  </a:ext>
                </a:extLst>
              </a:tr>
              <a:tr h="456700">
                <a:tc row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Desarticulación en los procesos que abarcan la comunicación institucional en sus diferentes niveles:</a:t>
                      </a:r>
                      <a:endParaRPr lang="es-CO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Mediático, Segmentado e Interinstitucional</a:t>
                      </a:r>
                      <a:endParaRPr lang="es-CO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4800" marR="14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 Desarticulación para la adecuada Gestión de la comunicación y Promoción institucional.</a:t>
                      </a:r>
                      <a:endParaRPr lang="es-CO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4800" marR="14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1.1 Falta de reconocimiento de Gestión de la Comunicación y Promoción Institucional como líder de los procesos comunicativos a nivel institucional.</a:t>
                      </a:r>
                      <a:b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1.2 Limitación en alcance de tareas o gestión.</a:t>
                      </a:r>
                      <a:b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1.3 Dependencia de otras áreas institucionales para el desarrollo de tareas propias.</a:t>
                      </a:r>
                      <a:endParaRPr lang="es-CO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4800" marR="14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9442608"/>
                  </a:ext>
                </a:extLst>
              </a:tr>
              <a:tr h="608934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 Desarticulación para los procesos de comunicación mediática.</a:t>
                      </a:r>
                      <a:endParaRPr lang="es-CO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4800" marR="14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2.1 Falta de una agenda institucional compartida que permita alinear los mensajes que se difunden por medios propios y aliados externos.</a:t>
                      </a:r>
                      <a:b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2.2 Desconocimiento o subutilización de los canales y medios institucionales por parte de otras áreas, lo que dispersa la comunicación.</a:t>
                      </a:r>
                      <a:b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2.3 Limitada capacitación o acompañamiento en temas de comunicación estratégica para voceros institucionales y responsables de otras dependencias.</a:t>
                      </a:r>
                      <a:endParaRPr lang="es-CO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4800" marR="14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310797"/>
                  </a:ext>
                </a:extLst>
              </a:tr>
              <a:tr h="35521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 Falta de articulación para una comunicación segmentada y una promoción institucional efectiva.</a:t>
                      </a:r>
                      <a:endParaRPr lang="es-CO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4800" marR="14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3.1 Desactualización o falta de acceso a bases de datos segmentadas de públicos objetivos, como estudiantes, egresados, profesores y comunidad externa.</a:t>
                      </a:r>
                      <a:b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3.2 Carencia de herramientas tecnológicas y metodológicas adecuadas para gestionar campañas diferenciadas y medir su impacto.</a:t>
                      </a:r>
                      <a:endParaRPr lang="es-CO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4800" marR="14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2820282"/>
                  </a:ext>
                </a:extLst>
              </a:tr>
              <a:tr h="35521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 Fallas en la gestión y articulación interinstitucional.</a:t>
                      </a:r>
                      <a:endParaRPr lang="es-CO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4800" marR="14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4.1 Falta de espacios regulares de coordinación o comités de comunicación interdependencias</a:t>
                      </a:r>
                      <a:b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4.2 Ausencia de lineamientos institucionales claros sobre los roles y responsabilidades comunicativas de cada dependencia, lo que genera confusión y duplicidad de funciones.</a:t>
                      </a:r>
                      <a:endParaRPr lang="es-CO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4800" marR="14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788308"/>
                  </a:ext>
                </a:extLst>
              </a:tr>
              <a:tr h="69774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Efectos directos</a:t>
                      </a:r>
                      <a:endParaRPr lang="es-CO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4800" marR="14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Efectos indirectos</a:t>
                      </a:r>
                      <a:endParaRPr lang="es-CO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4800" marR="14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343691"/>
                  </a:ext>
                </a:extLst>
              </a:tr>
              <a:tr h="50744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 Dificultad para articular los procesos comunicativos con el reconocimiento adecuado desde las demás áreas.</a:t>
                      </a:r>
                      <a:endParaRPr lang="es-CO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4800" marR="14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1.1 Falta de gobernabilidad y representatividad para la ejecución de algunas tareas de Gestión de la Comunicación y Promoción Institucional.</a:t>
                      </a:r>
                      <a:b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1.2 Falta de articulación por desconocimiento del Sistema Integral de Comunicaciones y los alcances de cada componente.</a:t>
                      </a:r>
                      <a:b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1.3 Gestión de la Comunicación y Promoción Institucional ineficiente.</a:t>
                      </a:r>
                      <a:endParaRPr lang="es-CO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4800" marR="14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4023290"/>
                  </a:ext>
                </a:extLst>
              </a:tr>
              <a:tr h="65967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 Incumplimientos con las dependencias internas y con los medios externos contratados.</a:t>
                      </a:r>
                      <a:endParaRPr lang="es-CO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4800" marR="14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2.1 Desconfianza de otras áreas académicas y administrativas hacia la oficina de comunicaciones, lo que dificulta la colaboración en futuras campañas o proyectos institucionales.</a:t>
                      </a:r>
                      <a:b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2.2 Pérdida de oportunidades en medios regionales y nacionales, por no cumplir con tiempos o condiciones previamente acordadas con aliados externos.</a:t>
                      </a:r>
                      <a:b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2.3 Afectación de la imagen institucional, al percibirse desorganización o falta de profesionalismo en la ejecución de acciones comunicativas.</a:t>
                      </a:r>
                      <a:endParaRPr lang="es-CO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4800" marR="14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0295877"/>
                  </a:ext>
                </a:extLst>
              </a:tr>
              <a:tr h="608934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 No se evidencia una comunicación que se dirija de manera efectiva a la población requerida.</a:t>
                      </a:r>
                      <a:endParaRPr lang="es-CO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4800" marR="14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3.1 Baja participación de estudiantes, docentes y administrativos en programas o eventos clave, por desconocimiento o falta de claridad en los mensajes difundidos.</a:t>
                      </a:r>
                      <a:b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3.2 Percepción de exclusión o falta de representación de algunos grupos poblacionales dentro de la comunidad universitaria.</a:t>
                      </a:r>
                      <a:b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3.3 Desalineación entre los objetivos institucionales y la percepción que tiene la comunidad sobre ellos, afectando el impacto de las estrategias de comunicación interna.</a:t>
                      </a:r>
                      <a:endParaRPr lang="es-CO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4800" marR="14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8644611"/>
                  </a:ext>
                </a:extLst>
              </a:tr>
              <a:tr h="65967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 Desarticulación interinstitucional el cual afecta el sentido de pertenencia tanto al interior de la universidad como de forma externa</a:t>
                      </a:r>
                      <a:endParaRPr lang="es-CO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4800" marR="14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4.1 Mensajes contradictorios o fragmentados en los distintos canales institucionales, lo que genera confusión entre los públicos internos y externos.</a:t>
                      </a:r>
                      <a:br>
                        <a:rPr lang="es-CO" sz="8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4.2 Falta de una narrativa institucional coherente, que dificulta fortalecer la identidad y el posicionamiento de la UTP en el ámbito regional y nacional.</a:t>
                      </a:r>
                      <a:br>
                        <a:rPr lang="es-CO" sz="8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4.3 Reducción del sentido de pertenencia de estudiantes, egresados y colaboradores, al no sentirse identificados ni involucrados en las dinámicas comunicativas de la universidad.</a:t>
                      </a:r>
                      <a:endParaRPr lang="es-CO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4800" marR="148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4622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69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Conector recto 35"/>
          <p:cNvCxnSpPr/>
          <p:nvPr/>
        </p:nvCxnSpPr>
        <p:spPr>
          <a:xfrm>
            <a:off x="6829707" y="3026821"/>
            <a:ext cx="2538303" cy="0"/>
          </a:xfrm>
          <a:prstGeom prst="line">
            <a:avLst/>
          </a:prstGeom>
          <a:ln w="28575">
            <a:solidFill>
              <a:srgbClr val="576A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>
            <a:off x="6816098" y="3602736"/>
            <a:ext cx="2538303" cy="0"/>
          </a:xfrm>
          <a:prstGeom prst="line">
            <a:avLst/>
          </a:prstGeom>
          <a:ln w="28575">
            <a:solidFill>
              <a:srgbClr val="576A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050569" y="201323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dirty="0" smtClean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Descripción del proyecto</a:t>
            </a:r>
            <a:endParaRPr lang="es-CO" sz="3600" dirty="0">
              <a:solidFill>
                <a:srgbClr val="576A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94089" y="4856425"/>
            <a:ext cx="1052554" cy="1022927"/>
          </a:xfrm>
          <a:prstGeom prst="rect">
            <a:avLst/>
          </a:prstGeom>
        </p:spPr>
      </p:pic>
      <p:cxnSp>
        <p:nvCxnSpPr>
          <p:cNvPr id="5" name="Conector recto 4"/>
          <p:cNvCxnSpPr/>
          <p:nvPr/>
        </p:nvCxnSpPr>
        <p:spPr>
          <a:xfrm>
            <a:off x="6821410" y="2089107"/>
            <a:ext cx="2538303" cy="0"/>
          </a:xfrm>
          <a:prstGeom prst="line">
            <a:avLst/>
          </a:prstGeom>
          <a:ln w="28575">
            <a:solidFill>
              <a:srgbClr val="576A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upo 5"/>
          <p:cNvGrpSpPr/>
          <p:nvPr/>
        </p:nvGrpSpPr>
        <p:grpSpPr>
          <a:xfrm>
            <a:off x="7022838" y="1692190"/>
            <a:ext cx="4587516" cy="946137"/>
            <a:chOff x="481236" y="1624130"/>
            <a:chExt cx="4001276" cy="666178"/>
          </a:xfrm>
        </p:grpSpPr>
        <p:sp>
          <p:nvSpPr>
            <p:cNvPr id="7" name="Rectángulo redondeado 6"/>
            <p:cNvSpPr/>
            <p:nvPr/>
          </p:nvSpPr>
          <p:spPr>
            <a:xfrm>
              <a:off x="481236" y="1624130"/>
              <a:ext cx="4001276" cy="666178"/>
            </a:xfrm>
            <a:prstGeom prst="roundRect">
              <a:avLst>
                <a:gd name="adj" fmla="val 10000"/>
              </a:avLst>
            </a:prstGeom>
            <a:ln>
              <a:solidFill>
                <a:srgbClr val="576A1C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CuadroTexto 7"/>
            <p:cNvSpPr txBox="1"/>
            <p:nvPr/>
          </p:nvSpPr>
          <p:spPr>
            <a:xfrm>
              <a:off x="500748" y="1643642"/>
              <a:ext cx="3962252" cy="62715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576A1C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15240" rIns="22860" bIns="15240" numCol="1" spcCol="1270" anchor="ctr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s-CO" sz="1100" b="1" u="none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Khmer UI" panose="020B0502040204020203" pitchFamily="34" charset="0"/>
                </a:rPr>
                <a:t>Unidades organizacionales: </a:t>
              </a:r>
              <a:r>
                <a:rPr lang="es-CO" sz="1100" dirty="0"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Grupos de valor de la institución (Recursos Informáticos y Educativos, Gestión de Tecnologías Informáticas y Sistemas de Información, Gestión del Talento Humano, Gestión de Documentos, Gestión de Calidad, Vicerrectoría de Responsabilidad Social y Bienestar Universitario</a:t>
              </a:r>
              <a:r>
                <a:rPr lang="es-CO" sz="1100" dirty="0" smtClean="0"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). Todas </a:t>
              </a:r>
              <a:r>
                <a:rPr lang="es-CO" sz="1100" dirty="0"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las Facultades y Dependencias administrativas que demandan soporte comunicacional </a:t>
              </a:r>
              <a:endParaRPr lang="es-CO" sz="1600" dirty="0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</p:grpSp>
      <p:grpSp>
        <p:nvGrpSpPr>
          <p:cNvPr id="9" name="Grupo 8"/>
          <p:cNvGrpSpPr/>
          <p:nvPr/>
        </p:nvGrpSpPr>
        <p:grpSpPr>
          <a:xfrm>
            <a:off x="7045172" y="2708245"/>
            <a:ext cx="4582678" cy="576900"/>
            <a:chOff x="472275" y="2459414"/>
            <a:chExt cx="4022445" cy="516696"/>
          </a:xfrm>
        </p:grpSpPr>
        <p:sp>
          <p:nvSpPr>
            <p:cNvPr id="10" name="Rectángulo redondeado 9"/>
            <p:cNvSpPr/>
            <p:nvPr/>
          </p:nvSpPr>
          <p:spPr>
            <a:xfrm>
              <a:off x="472275" y="2459414"/>
              <a:ext cx="4022445" cy="516696"/>
            </a:xfrm>
            <a:prstGeom prst="roundRect">
              <a:avLst>
                <a:gd name="adj" fmla="val 10000"/>
              </a:avLst>
            </a:prstGeom>
            <a:ln>
              <a:solidFill>
                <a:srgbClr val="576A1C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CuadroTexto 10"/>
            <p:cNvSpPr txBox="1"/>
            <p:nvPr/>
          </p:nvSpPr>
          <p:spPr>
            <a:xfrm>
              <a:off x="487409" y="2474548"/>
              <a:ext cx="3992177" cy="486428"/>
            </a:xfrm>
            <a:prstGeom prst="rect">
              <a:avLst/>
            </a:prstGeom>
            <a:ln>
              <a:solidFill>
                <a:srgbClr val="576A1C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15240" rIns="22860" bIns="15240" numCol="1" spcCol="1270" anchor="ctr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s-CO" sz="1100" b="1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Khmer UI" panose="020B0502040204020203" pitchFamily="34" charset="0"/>
                </a:rPr>
                <a:t>Entidades externas a la UTP: </a:t>
              </a:r>
              <a:r>
                <a:rPr lang="es-ES" sz="1100" b="1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Khmer UI" panose="020B0502040204020203" pitchFamily="34" charset="0"/>
                </a:rPr>
                <a:t> </a:t>
              </a:r>
              <a:r>
                <a:rPr lang="es-CO" sz="1100" dirty="0"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Medios de comunicación, entidades gubernamentales del orden local, regional, nacional e internacional; sector productivo, otras universidades, sector comunitario</a:t>
              </a:r>
              <a:endParaRPr lang="es-CO" sz="1600" dirty="0">
                <a:latin typeface="Times New Roman" panose="02020603050405020304" pitchFamily="18" charset="0"/>
                <a:ea typeface="SimSun" panose="02010600030101010101" pitchFamily="2" charset="-122"/>
              </a:endParaRPr>
            </a:p>
            <a:p>
              <a:pPr lvl="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100" b="0" kern="1200" dirty="0">
                <a:solidFill>
                  <a:schemeClr val="tx2">
                    <a:lumMod val="50000"/>
                  </a:schemeClr>
                </a:solidFill>
                <a:latin typeface="+mn-lt"/>
                <a:cs typeface="Khmer UI" panose="020B0502040204020203" pitchFamily="34" charset="0"/>
              </a:endParaRPr>
            </a:p>
          </p:txBody>
        </p:sp>
      </p:grpSp>
      <p:grpSp>
        <p:nvGrpSpPr>
          <p:cNvPr id="13" name="Grupo 12"/>
          <p:cNvGrpSpPr/>
          <p:nvPr/>
        </p:nvGrpSpPr>
        <p:grpSpPr>
          <a:xfrm>
            <a:off x="7062666" y="3369390"/>
            <a:ext cx="4565183" cy="622461"/>
            <a:chOff x="472275" y="3145215"/>
            <a:chExt cx="4036699" cy="626053"/>
          </a:xfrm>
        </p:grpSpPr>
        <p:sp>
          <p:nvSpPr>
            <p:cNvPr id="14" name="Rectángulo redondeado 13"/>
            <p:cNvSpPr/>
            <p:nvPr/>
          </p:nvSpPr>
          <p:spPr>
            <a:xfrm>
              <a:off x="472275" y="3145215"/>
              <a:ext cx="4036699" cy="626053"/>
            </a:xfrm>
            <a:prstGeom prst="roundRect">
              <a:avLst>
                <a:gd name="adj" fmla="val 10000"/>
              </a:avLst>
            </a:prstGeom>
            <a:ln>
              <a:solidFill>
                <a:srgbClr val="576A1C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CuadroTexto 14"/>
            <p:cNvSpPr txBox="1"/>
            <p:nvPr/>
          </p:nvSpPr>
          <p:spPr>
            <a:xfrm>
              <a:off x="490611" y="3163551"/>
              <a:ext cx="4000027" cy="58938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576A1C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15240" rIns="22860" bIns="15240" numCol="1" spcCol="1270" anchor="ctr" anchorCtr="0">
              <a:noAutofit/>
            </a:bodyPr>
            <a:lstStyle/>
            <a:p>
              <a:pPr lvl="0"/>
              <a:r>
                <a:rPr lang="es-CO" sz="1100" b="1" u="none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Beneficiarios: </a:t>
              </a:r>
              <a:r>
                <a:rPr lang="es-CO" sz="1100" dirty="0" smtClean="0">
                  <a:latin typeface="Arial Narrow" panose="020B0606020202030204" pitchFamily="34" charset="0"/>
                </a:rPr>
                <a:t>Rectoría. Facultades. Dependencias administrativas. Vicerrectorías. Estudiantes. Medios </a:t>
              </a:r>
              <a:r>
                <a:rPr lang="es-CO" sz="1100" dirty="0">
                  <a:latin typeface="Arial Narrow" panose="020B0606020202030204" pitchFamily="34" charset="0"/>
                </a:rPr>
                <a:t>de </a:t>
              </a:r>
              <a:r>
                <a:rPr lang="es-CO" sz="1100" dirty="0" smtClean="0">
                  <a:latin typeface="Arial Narrow" panose="020B0606020202030204" pitchFamily="34" charset="0"/>
                </a:rPr>
                <a:t>comunicación. Entidades gubernamentales. Sector productivo. Otras universidades. Sector </a:t>
              </a:r>
              <a:r>
                <a:rPr lang="es-CO" sz="1100" dirty="0">
                  <a:latin typeface="Arial Narrow" panose="020B0606020202030204" pitchFamily="34" charset="0"/>
                </a:rPr>
                <a:t>comunitario.	</a:t>
              </a:r>
            </a:p>
          </p:txBody>
        </p:sp>
      </p:grpSp>
      <p:sp>
        <p:nvSpPr>
          <p:cNvPr id="16" name="Marco 15"/>
          <p:cNvSpPr/>
          <p:nvPr/>
        </p:nvSpPr>
        <p:spPr>
          <a:xfrm>
            <a:off x="6623627" y="1011384"/>
            <a:ext cx="2189240" cy="612273"/>
          </a:xfrm>
          <a:prstGeom prst="frame">
            <a:avLst/>
          </a:prstGeom>
          <a:solidFill>
            <a:srgbClr val="576A1C"/>
          </a:solidFill>
          <a:ln>
            <a:solidFill>
              <a:srgbClr val="0042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pic>
        <p:nvPicPr>
          <p:cNvPr id="18" name="Imagen 1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297104" y="7805253"/>
            <a:ext cx="987502" cy="148126"/>
          </a:xfrm>
          <a:prstGeom prst="rect">
            <a:avLst/>
          </a:prstGeom>
        </p:spPr>
      </p:pic>
      <p:sp>
        <p:nvSpPr>
          <p:cNvPr id="20" name="Rectángulo 19"/>
          <p:cNvSpPr/>
          <p:nvPr/>
        </p:nvSpPr>
        <p:spPr>
          <a:xfrm>
            <a:off x="1122580" y="1317520"/>
            <a:ext cx="5167238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400" dirty="0">
                <a:latin typeface="Arial Narrow" panose="020B0606020202030204" pitchFamily="34" charset="0"/>
              </a:rPr>
              <a:t>Las funciones esenciales de toda institución de educación superior se enmarcan en la docencia, investigación y extensión, las que a su vez generan todo tipo de interrelaciones en los campos de la ciencia, tecnología, arte, cultura y humanismo, y una serie de conocimientos, productos y servicios destinados a impactar a la sociedad en diferentes escalas. Todo ello debe visibilizarse a través de un elemento fundamental de carácter transversal: la comunicación pública, transmisora esencial de la información que fluye entre las fuentes y sus destinatarios internos y externos. Teniendo en cuenta la intervención Institucional en procesos educativos y sociales de gran escala se requiere contar con este componente de manera clara, explícita y de carácter integral.</a:t>
            </a:r>
          </a:p>
          <a:p>
            <a:pPr algn="just"/>
            <a:r>
              <a:rPr lang="es-CO" sz="1400" dirty="0">
                <a:latin typeface="Arial Narrow" panose="020B0606020202030204" pitchFamily="34" charset="0"/>
              </a:rPr>
              <a:t> </a:t>
            </a:r>
          </a:p>
          <a:p>
            <a:pPr algn="just"/>
            <a:r>
              <a:rPr lang="es-CO" sz="1400" dirty="0">
                <a:latin typeface="Arial Narrow" panose="020B0606020202030204" pitchFamily="34" charset="0"/>
              </a:rPr>
              <a:t>En este orden de ideas, el proyecto busca fortalecer la articulación en la implementación del Sistema Integral de Comunicaciones de la institución, que permita a la Universidad resolver la necesidad existente, partiendo de un modelo de comunicación pública conformado por cuatro componentes: Mediático (planificación, difusión y control de la información en medios para fortalecer la imagen institucional) Segmentado (Direccionamiento de públicos específicos y de acciones para fortalecer la imagen y posicionamiento de la institución) Interinstitucional (Calidad y efectividad del intercambio de información entre distintas instituciones para lograr objetivos comunes), que de forma integral, gestione la comunicación y promoción institucional.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6742354" y="1164045"/>
            <a:ext cx="1880356" cy="319786"/>
          </a:xfrm>
          <a:prstGeom prst="rect">
            <a:avLst/>
          </a:prstGeom>
          <a:solidFill>
            <a:schemeClr val="bg1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5720" tIns="30480" rIns="45720" bIns="3048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800" b="1" dirty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Involucrados</a:t>
            </a:r>
          </a:p>
        </p:txBody>
      </p:sp>
      <p:cxnSp>
        <p:nvCxnSpPr>
          <p:cNvPr id="21" name="Conector recto 20"/>
          <p:cNvCxnSpPr/>
          <p:nvPr/>
        </p:nvCxnSpPr>
        <p:spPr>
          <a:xfrm>
            <a:off x="6820691" y="2241916"/>
            <a:ext cx="4144" cy="1360820"/>
          </a:xfrm>
          <a:prstGeom prst="line">
            <a:avLst/>
          </a:prstGeom>
          <a:ln w="28575">
            <a:solidFill>
              <a:srgbClr val="576A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Imagen 26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426976" y="10881195"/>
            <a:ext cx="227332" cy="227332"/>
          </a:xfrm>
          <a:prstGeom prst="rect">
            <a:avLst/>
          </a:prstGeom>
        </p:spPr>
      </p:pic>
      <p:pic>
        <p:nvPicPr>
          <p:cNvPr id="33" name="Imagen 32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89818" y="4166720"/>
            <a:ext cx="4476486" cy="671473"/>
          </a:xfrm>
          <a:prstGeom prst="rect">
            <a:avLst/>
          </a:prstGeom>
        </p:spPr>
      </p:pic>
      <p:cxnSp>
        <p:nvCxnSpPr>
          <p:cNvPr id="34" name="Conector recto 33"/>
          <p:cNvCxnSpPr/>
          <p:nvPr/>
        </p:nvCxnSpPr>
        <p:spPr>
          <a:xfrm>
            <a:off x="6821409" y="1551316"/>
            <a:ext cx="0" cy="1475505"/>
          </a:xfrm>
          <a:prstGeom prst="line">
            <a:avLst/>
          </a:prstGeom>
          <a:ln w="28575">
            <a:solidFill>
              <a:srgbClr val="576A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ángulo 27"/>
          <p:cNvSpPr/>
          <p:nvPr/>
        </p:nvSpPr>
        <p:spPr>
          <a:xfrm rot="16200000">
            <a:off x="-1049706" y="3504842"/>
            <a:ext cx="261487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39.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Gestión de la Comunicación y Promoción </a:t>
            </a:r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Institucional</a:t>
            </a:r>
            <a:endParaRPr lang="es-CO" sz="80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42354" y="4856425"/>
            <a:ext cx="1731264" cy="1731264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22710" y="4856425"/>
            <a:ext cx="1731264" cy="1731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61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sp>
        <p:nvSpPr>
          <p:cNvPr id="5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079811" y="127702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dirty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Objetivos del proyecto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645459" y="1060289"/>
            <a:ext cx="3039035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3200" dirty="0" smtClean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</a:t>
            </a:r>
            <a:endParaRPr lang="es-CO" sz="3200" dirty="0">
              <a:solidFill>
                <a:srgbClr val="576A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645459" y="2790736"/>
            <a:ext cx="3039035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3200" dirty="0" smtClean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Específicos</a:t>
            </a:r>
            <a:endParaRPr lang="es-CO" sz="3200" dirty="0">
              <a:solidFill>
                <a:srgbClr val="576A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1002656" y="1780593"/>
            <a:ext cx="970460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latin typeface="Arial Narrow" panose="020B0606020202030204" pitchFamily="34" charset="0"/>
              </a:rPr>
              <a:t>Fortalecer la articulación de los procesos de comunicación institucional en sus niveles mediático, segmentado e interinstitucional, mediante el diseño e implementación de estrategias integrales que mejoren la coherencia, eficiencia y efectividad en la transmisión de mensajes dentro y fuera de la organización.</a:t>
            </a:r>
            <a:r>
              <a:rPr lang="es-CO" sz="1600" dirty="0">
                <a:latin typeface="Arial Narrow" panose="020B0606020202030204" pitchFamily="34" charset="0"/>
              </a:rPr>
              <a:t>	</a:t>
            </a:r>
          </a:p>
        </p:txBody>
      </p:sp>
      <p:sp>
        <p:nvSpPr>
          <p:cNvPr id="2" name="Rectángulo 1"/>
          <p:cNvSpPr/>
          <p:nvPr/>
        </p:nvSpPr>
        <p:spPr>
          <a:xfrm>
            <a:off x="955745" y="3597853"/>
            <a:ext cx="9798424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Tx/>
              <a:buChar char="-"/>
            </a:pPr>
            <a:r>
              <a:rPr lang="es-CO" sz="1500" dirty="0" smtClean="0">
                <a:latin typeface="Arial Narrow" panose="020B0606020202030204" pitchFamily="34" charset="0"/>
              </a:rPr>
              <a:t>Optimizar </a:t>
            </a:r>
            <a:r>
              <a:rPr lang="es-CO" sz="1500" dirty="0">
                <a:latin typeface="Arial Narrow" panose="020B0606020202030204" pitchFamily="34" charset="0"/>
              </a:rPr>
              <a:t>la gestión de la comunicación y la promoción institucional mediante el establecimiento de lineamientos y protocolos que integren las acciones comunicativas de las diferentes áreas de la </a:t>
            </a:r>
            <a:r>
              <a:rPr lang="es-CO" sz="1500" dirty="0" smtClean="0">
                <a:latin typeface="Arial Narrow" panose="020B0606020202030204" pitchFamily="34" charset="0"/>
              </a:rPr>
              <a:t>organización.</a:t>
            </a:r>
          </a:p>
          <a:p>
            <a:pPr marL="285750" lvl="0" indent="-285750" algn="just">
              <a:buFontTx/>
              <a:buChar char="-"/>
            </a:pPr>
            <a:endParaRPr lang="es-CO" sz="1500" dirty="0">
              <a:latin typeface="Arial Narrow" panose="020B0606020202030204" pitchFamily="34" charset="0"/>
            </a:endParaRPr>
          </a:p>
          <a:p>
            <a:pPr marL="285750" lvl="0" indent="-285750" algn="just">
              <a:buFontTx/>
              <a:buChar char="-"/>
            </a:pPr>
            <a:r>
              <a:rPr lang="es-CO" sz="1500" dirty="0" smtClean="0">
                <a:latin typeface="Arial Narrow" panose="020B0606020202030204" pitchFamily="34" charset="0"/>
              </a:rPr>
              <a:t>Fortalecer </a:t>
            </a:r>
            <a:r>
              <a:rPr lang="es-CO" sz="1500" dirty="0">
                <a:latin typeface="Arial Narrow" panose="020B0606020202030204" pitchFamily="34" charset="0"/>
              </a:rPr>
              <a:t>los procesos de comunicación mediática institucional a través de la coordinación efectiva entre los canales de difusión y la alineación de los mensajes institucionales.	</a:t>
            </a:r>
            <a:endParaRPr lang="es-CO" sz="1500" dirty="0" smtClean="0">
              <a:latin typeface="Arial Narrow" panose="020B0606020202030204" pitchFamily="34" charset="0"/>
            </a:endParaRPr>
          </a:p>
          <a:p>
            <a:pPr marL="285750" lvl="0" indent="-285750" algn="just">
              <a:buFontTx/>
              <a:buChar char="-"/>
            </a:pPr>
            <a:endParaRPr lang="es-CO" sz="1500" dirty="0">
              <a:latin typeface="Arial Narrow" panose="020B0606020202030204" pitchFamily="34" charset="0"/>
            </a:endParaRPr>
          </a:p>
          <a:p>
            <a:pPr marL="285750" lvl="0" indent="-285750" algn="just">
              <a:buFontTx/>
              <a:buChar char="-"/>
            </a:pPr>
            <a:r>
              <a:rPr lang="es-CO" sz="1500" dirty="0" smtClean="0">
                <a:latin typeface="Arial Narrow" panose="020B0606020202030204" pitchFamily="34" charset="0"/>
              </a:rPr>
              <a:t>Diseñar </a:t>
            </a:r>
            <a:r>
              <a:rPr lang="es-CO" sz="1500" dirty="0">
                <a:latin typeface="Arial Narrow" panose="020B0606020202030204" pitchFamily="34" charset="0"/>
              </a:rPr>
              <a:t>e implementar estrategias de comunicación segmentada que respondan a las características de cada público objetivo y contribuyan a una promoción institucional más eficaz.				</a:t>
            </a:r>
            <a:endParaRPr lang="es-CO" sz="1500" dirty="0" smtClean="0">
              <a:latin typeface="Arial Narrow" panose="020B0606020202030204" pitchFamily="34" charset="0"/>
            </a:endParaRPr>
          </a:p>
          <a:p>
            <a:pPr marL="285750" lvl="0" indent="-285750" algn="just">
              <a:buFontTx/>
              <a:buChar char="-"/>
            </a:pPr>
            <a:endParaRPr lang="es-CO" sz="1500" dirty="0">
              <a:latin typeface="Arial Narrow" panose="020B0606020202030204" pitchFamily="34" charset="0"/>
            </a:endParaRPr>
          </a:p>
          <a:p>
            <a:pPr marL="285750" lvl="0" indent="-285750" algn="just">
              <a:buFontTx/>
              <a:buChar char="-"/>
            </a:pPr>
            <a:r>
              <a:rPr lang="es-CO" sz="1500" dirty="0" smtClean="0">
                <a:latin typeface="Arial Narrow" panose="020B0606020202030204" pitchFamily="34" charset="0"/>
              </a:rPr>
              <a:t>Mejorar </a:t>
            </a:r>
            <a:r>
              <a:rPr lang="es-CO" sz="1500" dirty="0">
                <a:latin typeface="Arial Narrow" panose="020B0606020202030204" pitchFamily="34" charset="0"/>
              </a:rPr>
              <a:t>la articulación interinstitucional mediante la creación de mecanismos de coordinación y cooperación que permitan una comunicación fluida y coherente entre las entidades involucradas.	</a:t>
            </a:r>
          </a:p>
        </p:txBody>
      </p:sp>
      <p:sp>
        <p:nvSpPr>
          <p:cNvPr id="11" name="Rectángulo 10"/>
          <p:cNvSpPr/>
          <p:nvPr/>
        </p:nvSpPr>
        <p:spPr>
          <a:xfrm rot="16200000">
            <a:off x="-1049706" y="3504842"/>
            <a:ext cx="261487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39.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Gestión de la Comunicación y Promoción </a:t>
            </a:r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Institucional</a:t>
            </a:r>
            <a:endParaRPr lang="es-CO" sz="80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35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sp>
        <p:nvSpPr>
          <p:cNvPr id="5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166654" y="80194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dirty="0" smtClean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Planes operativos</a:t>
            </a:r>
            <a:endParaRPr lang="es-CO" sz="3600" dirty="0">
              <a:solidFill>
                <a:srgbClr val="576A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9662324"/>
              </p:ext>
            </p:extLst>
          </p:nvPr>
        </p:nvGraphicFramePr>
        <p:xfrm>
          <a:off x="1146640" y="943407"/>
          <a:ext cx="9626409" cy="5564969"/>
        </p:xfrm>
        <a:graphic>
          <a:graphicData uri="http://schemas.openxmlformats.org/drawingml/2006/table">
            <a:tbl>
              <a:tblPr firstRow="1" firstCol="1" bandRow="1"/>
              <a:tblGrid>
                <a:gridCol w="2922613">
                  <a:extLst>
                    <a:ext uri="{9D8B030D-6E8A-4147-A177-3AD203B41FA5}">
                      <a16:colId xmlns:a16="http://schemas.microsoft.com/office/drawing/2014/main" val="622973615"/>
                    </a:ext>
                  </a:extLst>
                </a:gridCol>
                <a:gridCol w="6703796">
                  <a:extLst>
                    <a:ext uri="{9D8B030D-6E8A-4147-A177-3AD203B41FA5}">
                      <a16:colId xmlns:a16="http://schemas.microsoft.com/office/drawing/2014/main" val="2008709917"/>
                    </a:ext>
                  </a:extLst>
                </a:gridCol>
              </a:tblGrid>
              <a:tr h="13630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 smtClean="0">
                          <a:solidFill>
                            <a:schemeClr val="tx1"/>
                          </a:solidFill>
                          <a:effectLst/>
                        </a:rPr>
                        <a:t>Plan operativo</a:t>
                      </a:r>
                      <a:endParaRPr lang="es-CO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E29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 smtClean="0">
                          <a:solidFill>
                            <a:schemeClr val="tx1"/>
                          </a:solidFill>
                          <a:effectLst/>
                        </a:rPr>
                        <a:t>Acciones</a:t>
                      </a:r>
                      <a:endParaRPr lang="es-CO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E2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363448"/>
                  </a:ext>
                </a:extLst>
              </a:tr>
              <a:tr h="10823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Gestión Estratégica de la Comunicación Institucional</a:t>
                      </a:r>
                      <a:endParaRPr lang="es-CO" sz="1200" b="1" dirty="0">
                        <a:solidFill>
                          <a:srgbClr val="4B731F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E29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55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Generar acciones que convoquen a las dependencias involucradas a realizar una planeación estratégica de la Gestión Comunicación y Promoción Institucional. Identificar necesidades comunicativas de la comunidad Universitaria y de las dependencias académicas y administrativas de una Universidad Tecnológica de Pereira. Estructurar, desarrollar y hacer seguimiento a los componentes de la Red Estratégica de Comunicaciones. Direccionamiento estratégico de Información y campañas comunicativas institucionales. Atención a solicitudes de publicación en los medios de comunicación masiva institucionales.</a:t>
                      </a: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7856177"/>
                  </a:ext>
                </a:extLst>
              </a:tr>
              <a:tr h="10936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Gestión de la Comunicación Mediática</a:t>
                      </a:r>
                      <a:endParaRPr lang="es-CO" sz="1200" b="1" dirty="0">
                        <a:solidFill>
                          <a:srgbClr val="4B731F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E29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55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Gestión a solicitudes de publicación en medios externos de comunicación masiva. Diseñar e Implementar una Estrategia de difusión. Apropiación de los servicios y actividades realizadas por las diferentes dependencias. Gestión de contratación de medios de comunicación externos para difusión y publicaciones	. Monitoreo de medios externos.	</a:t>
                      </a:r>
                    </a:p>
                  </a:txBody>
                  <a:tcPr marL="32592" marR="32592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1081159"/>
                  </a:ext>
                </a:extLst>
              </a:tr>
              <a:tr h="10936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Gestión de la Comunicación Segmentada y Promoción Institucional</a:t>
                      </a:r>
                      <a:endParaRPr lang="es-CO" sz="1200" b="1" dirty="0">
                        <a:solidFill>
                          <a:srgbClr val="4B731F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E29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55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Generar estrategias de comunicación segmentada	. Promoción de las iniciativas de rectoría para la presentación de informes, socialización y participación de la comunidad universitaria. Implementar una parrilla de contenidos segmentados según los grupos de interés internos y externos.</a:t>
                      </a:r>
                      <a:endParaRPr lang="es-CO" sz="155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2592" marR="32592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9212462"/>
                  </a:ext>
                </a:extLst>
              </a:tr>
              <a:tr h="8982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Gestión de la Comunicación Interinstitucional</a:t>
                      </a:r>
                      <a:endParaRPr lang="es-CO" sz="1200" b="1" dirty="0">
                        <a:solidFill>
                          <a:srgbClr val="4B731F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E29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55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Gestión de relaciones públicas institucionales. Socialización y capacitación manual de protocolo y relaciones públicas institucionales.</a:t>
                      </a:r>
                      <a:endParaRPr lang="es-CO" sz="155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2592" marR="32592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373481"/>
                  </a:ext>
                </a:extLst>
              </a:tr>
            </a:tbl>
          </a:graphicData>
        </a:graphic>
      </p:graphicFrame>
      <p:sp>
        <p:nvSpPr>
          <p:cNvPr id="6" name="Rectángulo 5"/>
          <p:cNvSpPr/>
          <p:nvPr/>
        </p:nvSpPr>
        <p:spPr>
          <a:xfrm rot="16200000">
            <a:off x="-1049706" y="3504842"/>
            <a:ext cx="261487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39.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Gestión de la Comunicación y Promoción </a:t>
            </a:r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Institucional</a:t>
            </a:r>
            <a:endParaRPr lang="es-CO" sz="80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17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86E23B3A-2FD3-4FB4-8F91-E9FFED48E944}"/>
              </a:ext>
            </a:extLst>
          </p:cNvPr>
          <p:cNvSpPr txBox="1">
            <a:spLocks/>
          </p:cNvSpPr>
          <p:nvPr/>
        </p:nvSpPr>
        <p:spPr>
          <a:xfrm>
            <a:off x="3052941" y="2147692"/>
            <a:ext cx="5888891" cy="109240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Myriad Pro" panose="020B0503030403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s-ES" sz="7200" dirty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¡GRACIAS!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1066" y="3781669"/>
            <a:ext cx="2272639" cy="2208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6377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Verde azulado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6441</TotalTime>
  <Words>1796</Words>
  <Application>Microsoft Office PowerPoint</Application>
  <PresentationFormat>Panorámica</PresentationFormat>
  <Paragraphs>99</Paragraphs>
  <Slides>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8" baseType="lpstr">
      <vt:lpstr>SimSun</vt:lpstr>
      <vt:lpstr>Arial</vt:lpstr>
      <vt:lpstr>Arial Narrow</vt:lpstr>
      <vt:lpstr>Arial Rounded MT Bold</vt:lpstr>
      <vt:lpstr>Asap Medium</vt:lpstr>
      <vt:lpstr>Calibri</vt:lpstr>
      <vt:lpstr>Calibri Light</vt:lpstr>
      <vt:lpstr>Khmer UI</vt:lpstr>
      <vt:lpstr>Open Sans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UTP</dc:creator>
  <cp:lastModifiedBy>julian andrés valencia quintero</cp:lastModifiedBy>
  <cp:revision>778</cp:revision>
  <cp:lastPrinted>2017-05-16T14:27:28Z</cp:lastPrinted>
  <dcterms:created xsi:type="dcterms:W3CDTF">2017-03-06T22:18:18Z</dcterms:created>
  <dcterms:modified xsi:type="dcterms:W3CDTF">2026-03-18T13:28:32Z</dcterms:modified>
</cp:coreProperties>
</file>