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8" r:id="rId1"/>
  </p:sldMasterIdLst>
  <p:notesMasterIdLst>
    <p:notesMasterId r:id="rId9"/>
  </p:notesMasterIdLst>
  <p:handoutMasterIdLst>
    <p:handoutMasterId r:id="rId10"/>
  </p:handoutMasterIdLst>
  <p:sldIdLst>
    <p:sldId id="993" r:id="rId2"/>
    <p:sldId id="1115" r:id="rId3"/>
    <p:sldId id="1118" r:id="rId4"/>
    <p:sldId id="1119" r:id="rId5"/>
    <p:sldId id="1120" r:id="rId6"/>
    <p:sldId id="1125" r:id="rId7"/>
    <p:sldId id="1122" r:id="rId8"/>
  </p:sldIdLst>
  <p:sldSz cx="12192000" cy="6858000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Usuario UTP" initials="UU" lastIdx="1" clrIdx="0">
    <p:extLst>
      <p:ext uri="{19B8F6BF-5375-455C-9EA6-DF929625EA0E}">
        <p15:presenceInfo xmlns:p15="http://schemas.microsoft.com/office/powerpoint/2012/main" userId="Usuario UTP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9E0FF"/>
    <a:srgbClr val="D5F4FF"/>
    <a:srgbClr val="79DCFF"/>
    <a:srgbClr val="18355E"/>
    <a:srgbClr val="E4061B"/>
    <a:srgbClr val="C70517"/>
    <a:srgbClr val="221D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Estilo medio 2 - Énfasis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Estilo medio 2 - Énfasi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Estilo medio 2 - Énfasi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Estilo medio 2 - Énfasis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6408" autoAdjust="0"/>
  </p:normalViewPr>
  <p:slideViewPr>
    <p:cSldViewPr snapToGrid="0">
      <p:cViewPr varScale="1">
        <p:scale>
          <a:sx n="107" d="100"/>
          <a:sy n="107" d="100"/>
        </p:scale>
        <p:origin x="612" y="11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5" d="100"/>
          <a:sy n="85" d="100"/>
        </p:scale>
        <p:origin x="3846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>
            <a:extLst>
              <a:ext uri="{FF2B5EF4-FFF2-40B4-BE49-F238E27FC236}">
                <a16:creationId xmlns:a16="http://schemas.microsoft.com/office/drawing/2014/main" id="{D77EC464-180C-4B6B-9426-94148B22EFE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8EC91C4C-AF50-4841-BAA8-FE8EB6BD41C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EA9799-4956-413D-BCE1-6FF16979B97F}" type="datetimeFigureOut">
              <a:rPr lang="es-CO" smtClean="0"/>
              <a:t>18/03/2026</a:t>
            </a:fld>
            <a:endParaRPr lang="es-CO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F2614A70-F304-4EA8-ABCA-EBCF73A3507A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F643D355-92C9-4A9B-A698-CCD1578EB5F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AFBC54-B8AB-4FAE-AB65-B89EE4630A8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5285038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E02990-A6AB-4213-B420-404A20E59F7F}" type="datetimeFigureOut">
              <a:rPr lang="es-CO" smtClean="0"/>
              <a:t>18/03/2026</a:t>
            </a:fld>
            <a:endParaRPr lang="es-CO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271117E-C91F-4BCB-B907-251B7F61374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8431074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E6725-CAAA-4356-8325-39E40B4FA7D0}" type="datetimeFigureOut">
              <a:rPr lang="es-CO" smtClean="0"/>
              <a:t>18/03/2026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83908-6AE0-4CBC-B4B5-E028BF98297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6929155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E6725-CAAA-4356-8325-39E40B4FA7D0}" type="datetimeFigureOut">
              <a:rPr lang="es-CO" smtClean="0"/>
              <a:t>18/03/2026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83908-6AE0-4CBC-B4B5-E028BF98297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8593657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E6725-CAAA-4356-8325-39E40B4FA7D0}" type="datetimeFigureOut">
              <a:rPr lang="es-CO" smtClean="0"/>
              <a:t>18/03/2026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83908-6AE0-4CBC-B4B5-E028BF98297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3393884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E6725-CAAA-4356-8325-39E40B4FA7D0}" type="datetimeFigureOut">
              <a:rPr lang="es-CO" smtClean="0"/>
              <a:t>18/03/2026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83908-6AE0-4CBC-B4B5-E028BF98297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74612340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ítulo y objetos"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8" name="Título 7">
            <a:extLst>
              <a:ext uri="{FF2B5EF4-FFF2-40B4-BE49-F238E27FC236}">
                <a16:creationId xmlns:a16="http://schemas.microsoft.com/office/drawing/2014/main" id="{C54DF608-6931-41AE-92BE-CF2F228C18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70C0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9" name="Marcador de fecha 8">
            <a:extLst>
              <a:ext uri="{FF2B5EF4-FFF2-40B4-BE49-F238E27FC236}">
                <a16:creationId xmlns:a16="http://schemas.microsoft.com/office/drawing/2014/main" id="{2734E854-772C-47F2-B482-E9B5453222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E6725-CAAA-4356-8325-39E40B4FA7D0}" type="datetimeFigureOut">
              <a:rPr lang="es-CO" smtClean="0"/>
              <a:t>18/03/2026</a:t>
            </a:fld>
            <a:endParaRPr lang="es-CO"/>
          </a:p>
        </p:txBody>
      </p:sp>
      <p:sp>
        <p:nvSpPr>
          <p:cNvPr id="10" name="Marcador de pie de página 9">
            <a:extLst>
              <a:ext uri="{FF2B5EF4-FFF2-40B4-BE49-F238E27FC236}">
                <a16:creationId xmlns:a16="http://schemas.microsoft.com/office/drawing/2014/main" id="{E8751B65-A422-4A65-9929-E0F761CA88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11" name="Marcador de número de diapositiva 10">
            <a:extLst>
              <a:ext uri="{FF2B5EF4-FFF2-40B4-BE49-F238E27FC236}">
                <a16:creationId xmlns:a16="http://schemas.microsoft.com/office/drawing/2014/main" id="{7288F579-E24B-4093-AF49-B9A0D3D35D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83908-6AE0-4CBC-B4B5-E028BF98297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8912193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70384"/>
            <a:ext cx="10515600" cy="720304"/>
          </a:xfrm>
        </p:spPr>
        <p:txBody>
          <a:bodyPr/>
          <a:lstStyle/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E6725-CAAA-4356-8325-39E40B4FA7D0}" type="datetimeFigureOut">
              <a:rPr lang="es-CO" smtClean="0"/>
              <a:t>18/03/2026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83908-6AE0-4CBC-B4B5-E028BF98297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7151305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Título y objetos"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70384"/>
            <a:ext cx="10515600" cy="720304"/>
          </a:xfrm>
        </p:spPr>
        <p:txBody>
          <a:bodyPr/>
          <a:lstStyle/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E6725-CAAA-4356-8325-39E40B4FA7D0}" type="datetimeFigureOut">
              <a:rPr lang="es-CO" smtClean="0"/>
              <a:t>18/03/2026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83908-6AE0-4CBC-B4B5-E028BF98297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8920827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E6725-CAAA-4356-8325-39E40B4FA7D0}" type="datetimeFigureOut">
              <a:rPr lang="es-CO" smtClean="0"/>
              <a:t>18/03/2026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83908-6AE0-4CBC-B4B5-E028BF98297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8915726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E6725-CAAA-4356-8325-39E40B4FA7D0}" type="datetimeFigureOut">
              <a:rPr lang="es-CO" smtClean="0"/>
              <a:t>18/03/2026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83908-6AE0-4CBC-B4B5-E028BF98297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6129617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E6725-CAAA-4356-8325-39E40B4FA7D0}" type="datetimeFigureOut">
              <a:rPr lang="es-CO" smtClean="0"/>
              <a:t>18/03/2026</a:t>
            </a:fld>
            <a:endParaRPr lang="es-C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83908-6AE0-4CBC-B4B5-E028BF98297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7471553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E6725-CAAA-4356-8325-39E40B4FA7D0}" type="datetimeFigureOut">
              <a:rPr lang="es-CO" smtClean="0"/>
              <a:t>18/03/2026</a:t>
            </a:fld>
            <a:endParaRPr lang="es-C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83908-6AE0-4CBC-B4B5-E028BF98297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2192250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E6725-CAAA-4356-8325-39E40B4FA7D0}" type="datetimeFigureOut">
              <a:rPr lang="es-CO" smtClean="0"/>
              <a:t>18/03/2026</a:t>
            </a:fld>
            <a:endParaRPr lang="es-C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83908-6AE0-4CBC-B4B5-E028BF98297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9850022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E6725-CAAA-4356-8325-39E40B4FA7D0}" type="datetimeFigureOut">
              <a:rPr lang="es-CO" smtClean="0"/>
              <a:t>18/03/2026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83908-6AE0-4CBC-B4B5-E028BF98297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1652335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5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970384"/>
            <a:ext cx="10515600" cy="67585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BE6725-CAAA-4356-8325-39E40B4FA7D0}" type="datetimeFigureOut">
              <a:rPr lang="es-CO" smtClean="0"/>
              <a:t>18/03/2026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C83908-6AE0-4CBC-B4B5-E028BF98297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73320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10" r:id="rId3"/>
    <p:sldLayoutId id="2147483701" r:id="rId4"/>
    <p:sldLayoutId id="2147483702" r:id="rId5"/>
    <p:sldLayoutId id="2147483703" r:id="rId6"/>
    <p:sldLayoutId id="2147483704" r:id="rId7"/>
    <p:sldLayoutId id="2147483705" r:id="rId8"/>
    <p:sldLayoutId id="2147483706" r:id="rId9"/>
    <p:sldLayoutId id="2147483707" r:id="rId10"/>
    <p:sldLayoutId id="2147483708" r:id="rId11"/>
    <p:sldLayoutId id="2147483709" r:id="rId12"/>
    <p:sldLayoutId id="2147483688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800" b="1" kern="1200">
          <a:solidFill>
            <a:srgbClr val="0070C0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jpeg"/><Relationship Id="rId5" Type="http://schemas.openxmlformats.org/officeDocument/2006/relationships/image" Target="../media/image7.png"/><Relationship Id="rId4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E64B22C1-DFED-49E8-8F2A-8A27B389265F}"/>
              </a:ext>
            </a:extLst>
          </p:cNvPr>
          <p:cNvSpPr txBox="1">
            <a:spLocks/>
          </p:cNvSpPr>
          <p:nvPr/>
        </p:nvSpPr>
        <p:spPr>
          <a:xfrm>
            <a:off x="1928303" y="4333844"/>
            <a:ext cx="4263082" cy="1979154"/>
          </a:xfrm>
          <a:prstGeom prst="rect">
            <a:avLst/>
          </a:prstGeom>
        </p:spPr>
        <p:txBody>
          <a:bodyPr anchor="b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7200" b="1" kern="1200">
                <a:solidFill>
                  <a:schemeClr val="tx1"/>
                </a:solidFill>
                <a:latin typeface="Arial Rounded MT Bold" panose="020F0704030504030204" pitchFamily="34" charset="0"/>
                <a:ea typeface="+mj-ea"/>
                <a:cs typeface="+mj-cs"/>
              </a:defRPr>
            </a:lvl1pPr>
          </a:lstStyle>
          <a:p>
            <a:r>
              <a:rPr lang="es-CO" sz="5400" dirty="0" smtClean="0">
                <a:solidFill>
                  <a:schemeClr val="bg1"/>
                </a:solidFill>
              </a:rPr>
              <a:t>P</a:t>
            </a:r>
            <a:r>
              <a:rPr lang="es-CO" sz="3600" dirty="0" smtClean="0">
                <a:solidFill>
                  <a:schemeClr val="bg1"/>
                </a:solidFill>
              </a:rPr>
              <a:t>royecto: </a:t>
            </a:r>
            <a:r>
              <a:rPr lang="es-CO" sz="2400" b="0" dirty="0" smtClean="0">
                <a:solidFill>
                  <a:schemeClr val="bg1"/>
                </a:solidFill>
              </a:rPr>
              <a:t>Gestión </a:t>
            </a:r>
            <a:r>
              <a:rPr lang="es-CO" sz="2400" b="0" dirty="0">
                <a:solidFill>
                  <a:schemeClr val="bg1"/>
                </a:solidFill>
              </a:rPr>
              <a:t>para el fortalecimiento de la responsabilidad social, el bienestar institucional y la calidad de vida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61A03A22-5E25-4D5F-929C-F09EB2E22223}"/>
              </a:ext>
            </a:extLst>
          </p:cNvPr>
          <p:cNvSpPr txBox="1">
            <a:spLocks/>
          </p:cNvSpPr>
          <p:nvPr/>
        </p:nvSpPr>
        <p:spPr>
          <a:xfrm>
            <a:off x="1458910" y="1474837"/>
            <a:ext cx="5990199" cy="211491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Arial Rounded MT Bold" panose="020F0704030504030204" pitchFamily="34" charset="0"/>
                <a:ea typeface="+mj-ea"/>
                <a:cs typeface="+mj-cs"/>
              </a:defRPr>
            </a:lvl1pPr>
          </a:lstStyle>
          <a:p>
            <a:pPr algn="l"/>
            <a:r>
              <a:rPr lang="es-ES" dirty="0" smtClean="0">
                <a:solidFill>
                  <a:schemeClr val="bg1"/>
                </a:solidFill>
                <a:latin typeface="Asap Medium" panose="020F0604030102060203" pitchFamily="2" charset="0"/>
              </a:rPr>
              <a:t>Bienestar institucional, calidad de vida e inclusión en contextos universitarios</a:t>
            </a:r>
            <a:endParaRPr lang="es-ES" sz="3200" dirty="0">
              <a:solidFill>
                <a:schemeClr val="bg1"/>
              </a:solidFill>
              <a:latin typeface="Asap Medium" panose="020F0604030102060203" pitchFamily="2" charset="0"/>
            </a:endParaRP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9F06EBA9-2D7D-495E-A223-1CDD07DAAED5}"/>
              </a:ext>
            </a:extLst>
          </p:cNvPr>
          <p:cNvSpPr txBox="1">
            <a:spLocks/>
          </p:cNvSpPr>
          <p:nvPr/>
        </p:nvSpPr>
        <p:spPr>
          <a:xfrm>
            <a:off x="7862046" y="1203258"/>
            <a:ext cx="4076200" cy="132903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Arial Rounded MT Bold" panose="020F0704030504030204" pitchFamily="34" charset="0"/>
                <a:ea typeface="+mj-ea"/>
                <a:cs typeface="+mj-cs"/>
              </a:defRPr>
            </a:lvl1pPr>
          </a:lstStyle>
          <a:p>
            <a:pPr algn="l"/>
            <a:r>
              <a:rPr lang="es-ES" sz="5400" dirty="0" smtClean="0">
                <a:solidFill>
                  <a:schemeClr val="bg1"/>
                </a:solidFill>
                <a:latin typeface="Asap Medium" panose="020F0604030102060203" pitchFamily="2" charset="0"/>
              </a:rPr>
              <a:t>2025 - 2028</a:t>
            </a:r>
            <a:endParaRPr lang="es-ES" sz="1800" dirty="0">
              <a:solidFill>
                <a:schemeClr val="bg1"/>
              </a:solidFill>
              <a:latin typeface="Asap Medium" panose="020F0604030102060203" pitchFamily="2" charset="0"/>
            </a:endParaRPr>
          </a:p>
        </p:txBody>
      </p:sp>
      <p:sp>
        <p:nvSpPr>
          <p:cNvPr id="11" name="Anillo 10"/>
          <p:cNvSpPr/>
          <p:nvPr/>
        </p:nvSpPr>
        <p:spPr>
          <a:xfrm>
            <a:off x="204412" y="4468314"/>
            <a:ext cx="1586753" cy="1442131"/>
          </a:xfrm>
          <a:prstGeom prst="donut">
            <a:avLst>
              <a:gd name="adj" fmla="val 14617"/>
            </a:avLst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>
              <a:solidFill>
                <a:schemeClr val="tx1"/>
              </a:solidFill>
            </a:endParaRPr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C2CFDD0A-90DE-4286-B19C-4FCA0ECF311C}"/>
              </a:ext>
            </a:extLst>
          </p:cNvPr>
          <p:cNvSpPr txBox="1">
            <a:spLocks/>
          </p:cNvSpPr>
          <p:nvPr/>
        </p:nvSpPr>
        <p:spPr>
          <a:xfrm>
            <a:off x="536665" y="4794078"/>
            <a:ext cx="922245" cy="790601"/>
          </a:xfrm>
          <a:prstGeom prst="rect">
            <a:avLst/>
          </a:prstGeom>
        </p:spPr>
        <p:txBody>
          <a:bodyPr vert="horz" wrap="square" lIns="34290" tIns="17145" rIns="34290" bIns="3429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s-ES" sz="4800" b="1" dirty="0" smtClean="0">
                <a:solidFill>
                  <a:schemeClr val="bg1"/>
                </a:solidFill>
                <a:latin typeface="Arial Rounded MT Bold" panose="020F0704030504030204" pitchFamily="34" charset="0"/>
                <a:ea typeface="+mj-ea"/>
                <a:cs typeface="+mj-cs"/>
              </a:rPr>
              <a:t>46</a:t>
            </a:r>
            <a:endParaRPr lang="es-ES" sz="4800" b="1" dirty="0">
              <a:solidFill>
                <a:schemeClr val="bg1"/>
              </a:solidFill>
              <a:latin typeface="Arial Rounded MT Bold" panose="020F0704030504030204" pitchFamily="34" charset="0"/>
              <a:ea typeface="+mj-ea"/>
              <a:cs typeface="+mj-cs"/>
            </a:endParaRPr>
          </a:p>
        </p:txBody>
      </p:sp>
      <p:pic>
        <p:nvPicPr>
          <p:cNvPr id="14" name="Imagen 13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847592" y="180331"/>
            <a:ext cx="1052554" cy="1022927"/>
          </a:xfrm>
          <a:prstGeom prst="rect">
            <a:avLst/>
          </a:prstGeom>
        </p:spPr>
      </p:pic>
      <p:pic>
        <p:nvPicPr>
          <p:cNvPr id="15" name="Imagen 14"/>
          <p:cNvPicPr/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651812" y="3180544"/>
            <a:ext cx="4656099" cy="3132454"/>
          </a:xfrm>
          <a:prstGeom prst="teardrop">
            <a:avLst/>
          </a:prstGeom>
        </p:spPr>
      </p:pic>
    </p:spTree>
    <p:extLst>
      <p:ext uri="{BB962C8B-B14F-4D97-AF65-F5344CB8AC3E}">
        <p14:creationId xmlns:p14="http://schemas.microsoft.com/office/powerpoint/2010/main" val="1780678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>
            <a:extLst>
              <a:ext uri="{FF2B5EF4-FFF2-40B4-BE49-F238E27FC236}">
                <a16:creationId xmlns:a16="http://schemas.microsoft.com/office/drawing/2014/main" id="{6E8F9C17-DF16-4503-A23D-C04985936785}"/>
              </a:ext>
            </a:extLst>
          </p:cNvPr>
          <p:cNvSpPr txBox="1">
            <a:spLocks/>
          </p:cNvSpPr>
          <p:nvPr/>
        </p:nvSpPr>
        <p:spPr>
          <a:xfrm>
            <a:off x="2355477" y="315960"/>
            <a:ext cx="6853518" cy="72030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800" b="1" kern="1200">
                <a:solidFill>
                  <a:srgbClr val="0070C0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ES" sz="3600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Información general del proyecto</a:t>
            </a:r>
            <a:endParaRPr lang="en-US" sz="3600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63579" y="4861802"/>
            <a:ext cx="1052554" cy="1022927"/>
          </a:xfrm>
          <a:prstGeom prst="rect">
            <a:avLst/>
          </a:prstGeom>
        </p:spPr>
      </p:pic>
      <p:sp>
        <p:nvSpPr>
          <p:cNvPr id="7" name="Rectángulo 6"/>
          <p:cNvSpPr/>
          <p:nvPr/>
        </p:nvSpPr>
        <p:spPr>
          <a:xfrm rot="16200000">
            <a:off x="-1272491" y="3571567"/>
            <a:ext cx="3024581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sz="800" dirty="0" smtClean="0">
                <a:solidFill>
                  <a:schemeClr val="bg1">
                    <a:lumMod val="50000"/>
                  </a:schemeClr>
                </a:solidFill>
                <a:latin typeface="Arial Rounded MT Bold" panose="020F0704030504030204" pitchFamily="34" charset="0"/>
              </a:rPr>
              <a:t>46. </a:t>
            </a:r>
            <a:r>
              <a:rPr lang="es-CO" sz="800" dirty="0">
                <a:solidFill>
                  <a:schemeClr val="bg1">
                    <a:lumMod val="50000"/>
                  </a:schemeClr>
                </a:solidFill>
                <a:latin typeface="Arial Rounded MT Bold" panose="020F0704030504030204" pitchFamily="34" charset="0"/>
              </a:rPr>
              <a:t>Gestión para el fortalecimiento de la responsabilidad social, el bienestar institucional y la calidad de vida</a:t>
            </a:r>
          </a:p>
        </p:txBody>
      </p:sp>
      <p:graphicFrame>
        <p:nvGraphicFramePr>
          <p:cNvPr id="3" name="Tab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8418246"/>
              </p:ext>
            </p:extLst>
          </p:nvPr>
        </p:nvGraphicFramePr>
        <p:xfrm>
          <a:off x="1240971" y="1139478"/>
          <a:ext cx="9470571" cy="5484142"/>
        </p:xfrm>
        <a:graphic>
          <a:graphicData uri="http://schemas.openxmlformats.org/drawingml/2006/table">
            <a:tbl>
              <a:tblPr firstRow="1" firstCol="1" bandRow="1"/>
              <a:tblGrid>
                <a:gridCol w="1888608">
                  <a:extLst>
                    <a:ext uri="{9D8B030D-6E8A-4147-A177-3AD203B41FA5}">
                      <a16:colId xmlns:a16="http://schemas.microsoft.com/office/drawing/2014/main" val="2577785587"/>
                    </a:ext>
                  </a:extLst>
                </a:gridCol>
                <a:gridCol w="7581963">
                  <a:extLst>
                    <a:ext uri="{9D8B030D-6E8A-4147-A177-3AD203B41FA5}">
                      <a16:colId xmlns:a16="http://schemas.microsoft.com/office/drawing/2014/main" val="943797075"/>
                    </a:ext>
                  </a:extLst>
                </a:gridCol>
              </a:tblGrid>
              <a:tr h="17126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050" b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Código del proyecto</a:t>
                      </a:r>
                      <a:endParaRPr lang="es-CO" sz="1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38752" marR="3875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9E0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05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(PDI2028 – BCV - 46)</a:t>
                      </a:r>
                      <a:endParaRPr lang="es-CO" sz="1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38752" marR="3875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60367450"/>
                  </a:ext>
                </a:extLst>
              </a:tr>
              <a:tr h="28853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050" b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Dependencia responsable del proyecto</a:t>
                      </a:r>
                      <a:endParaRPr lang="es-CO" sz="1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38752" marR="3875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9E0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105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Vicerrectoría de Responsabilidad Social y Bienestar Universitario      </a:t>
                      </a:r>
                      <a:endParaRPr lang="es-CO" sz="1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38752" marR="3875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56614723"/>
                  </a:ext>
                </a:extLst>
              </a:tr>
              <a:tr h="28853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050" b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Pilar de Gestión</a:t>
                      </a:r>
                      <a:endParaRPr lang="es-CO" sz="1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38752" marR="3875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9E0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105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Bienestar Institucional, calidad de vida e inclusión en contextos universitarios</a:t>
                      </a:r>
                      <a:endParaRPr lang="es-CO" sz="1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38752" marR="3875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75569218"/>
                  </a:ext>
                </a:extLst>
              </a:tr>
              <a:tr h="17126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050" b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Coordinador Pilar de Gestión</a:t>
                      </a:r>
                      <a:endParaRPr lang="es-CO" sz="1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38752" marR="3875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9E0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105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Yetsika Natalia Villa Montes</a:t>
                      </a:r>
                      <a:endParaRPr lang="es-CO" sz="1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38752" marR="3875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35686348"/>
                  </a:ext>
                </a:extLst>
              </a:tr>
              <a:tr h="17126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050" b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Programa</a:t>
                      </a:r>
                      <a:endParaRPr lang="es-CO" sz="1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38752" marR="3875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9E0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105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Alianzas para el Bienestar</a:t>
                      </a:r>
                      <a:endParaRPr lang="es-CO" sz="1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38752" marR="3875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83248200"/>
                  </a:ext>
                </a:extLst>
              </a:tr>
              <a:tr h="148928">
                <a:tc row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050" b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Procesos asociados </a:t>
                      </a:r>
                      <a:br>
                        <a:rPr lang="es-CO" sz="1050" b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</a:br>
                      <a:r>
                        <a:rPr lang="es-CO" sz="1050" b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(Sistema Integral de Gestión)</a:t>
                      </a:r>
                      <a:endParaRPr lang="es-CO" sz="1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38752" marR="3875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9E0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105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Estratégico - Direccionamiento Institucional</a:t>
                      </a:r>
                      <a:endParaRPr lang="es-CO" sz="1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38752" marR="3875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37705581"/>
                  </a:ext>
                </a:extLst>
              </a:tr>
              <a:tr h="148928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105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De apoyo - Bienestar Institucional</a:t>
                      </a:r>
                      <a:endParaRPr lang="es-CO" sz="1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38752" marR="3875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13599933"/>
                  </a:ext>
                </a:extLst>
              </a:tr>
              <a:tr h="148928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105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Estratégico - Direccionamiento Institucional</a:t>
                      </a:r>
                      <a:endParaRPr lang="es-CO" sz="1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38752" marR="3875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33523980"/>
                  </a:ext>
                </a:extLst>
              </a:tr>
              <a:tr h="148928">
                <a:tc rowSpan="4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050" b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Factores de calidad institucional a los que apunta el proyecto</a:t>
                      </a:r>
                      <a:endParaRPr lang="es-CO" sz="1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38752" marR="3875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9E0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105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2. Estudiantes</a:t>
                      </a:r>
                      <a:endParaRPr lang="es-CO" sz="1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38752" marR="3875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4174446"/>
                  </a:ext>
                </a:extLst>
              </a:tr>
              <a:tr h="148928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105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7. Pertinencia e impacto social</a:t>
                      </a:r>
                      <a:endParaRPr lang="es-CO" sz="1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38752" marR="3875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27353527"/>
                  </a:ext>
                </a:extLst>
              </a:tr>
              <a:tr h="148928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105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9. Bienestar institucional</a:t>
                      </a:r>
                      <a:endParaRPr lang="es-CO" sz="1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38752" marR="3875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68504797"/>
                  </a:ext>
                </a:extLst>
              </a:tr>
              <a:tr h="171267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05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10. Organización, gestión y administración</a:t>
                      </a:r>
                      <a:endParaRPr lang="es-CO" sz="1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38752" marR="3875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2229907"/>
                  </a:ext>
                </a:extLst>
              </a:tr>
              <a:tr h="3425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050" b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Estándares de calidad (Modelo de acreditación internacional Sello Sofía)</a:t>
                      </a:r>
                      <a:endParaRPr lang="es-CO" sz="1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38752" marR="3875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9E0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05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7. Vinculación con el entorno</a:t>
                      </a:r>
                      <a:endParaRPr lang="es-CO" sz="1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38752" marR="3875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0283241"/>
                  </a:ext>
                </a:extLst>
              </a:tr>
              <a:tr h="57705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050" b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Otras instancias o dependencias participantes </a:t>
                      </a:r>
                      <a:endParaRPr lang="es-CO" sz="1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38752" marR="3875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9E0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105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Docentes, Administrativos, Jubilados, egresados, asociación de egresados, vicerrectoría administrativa, vicerrectoría académica, oficina de relaciones internacionales, oficina de planeación, oficina de comunicaciones</a:t>
                      </a:r>
                      <a:endParaRPr lang="es-CO" sz="11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38752" marR="3875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87638613"/>
                  </a:ext>
                </a:extLst>
              </a:tr>
              <a:tr h="3425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050" b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Actores o entidades externas a la UTP que participan en el proyecto</a:t>
                      </a:r>
                      <a:endParaRPr lang="es-CO" sz="1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38752" marR="3875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9E0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105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MEN, Gobernaciones, alcaldías, Empresas, fundaciones, ONG, particulares</a:t>
                      </a:r>
                      <a:endParaRPr lang="es-CO" sz="11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38752" marR="3875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07351838"/>
                  </a:ext>
                </a:extLst>
              </a:tr>
              <a:tr h="148928">
                <a:tc rowSpan="4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050" b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Programas a los cuales le aporta indirectamente el proyecto</a:t>
                      </a:r>
                      <a:endParaRPr lang="es-CO" sz="1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38752" marR="3875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9E0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105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Sostenibilidad financiera</a:t>
                      </a:r>
                      <a:endParaRPr lang="es-CO" sz="1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38752" marR="3875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08952467"/>
                  </a:ext>
                </a:extLst>
              </a:tr>
              <a:tr h="148928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105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Articulación interna para la gestión del contexto</a:t>
                      </a:r>
                      <a:endParaRPr lang="es-CO" sz="1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38752" marR="3875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32420553"/>
                  </a:ext>
                </a:extLst>
              </a:tr>
              <a:tr h="148928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105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Acceso, inserción y acompañamiento estudiantil</a:t>
                      </a:r>
                      <a:endParaRPr lang="es-CO" sz="1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38752" marR="3875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48107760"/>
                  </a:ext>
                </a:extLst>
              </a:tr>
              <a:tr h="288530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105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Gestión Integral para un Campus Sostenible, inteligente e incluyente</a:t>
                      </a:r>
                      <a:endParaRPr lang="es-CO" sz="1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38752" marR="3875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98663787"/>
                  </a:ext>
                </a:extLst>
              </a:tr>
              <a:tr h="288530">
                <a:tc row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050" b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Objetivos de Desarrollo Sostenible (ODS) a los cuales le aporta el proyecto</a:t>
                      </a:r>
                      <a:endParaRPr lang="es-CO" sz="1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38752" marR="3875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9E0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105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1. Poner fin a la pobreza en todas sus formas en todo el mundo</a:t>
                      </a:r>
                      <a:endParaRPr lang="es-CO" sz="1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38752" marR="3875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77961351"/>
                  </a:ext>
                </a:extLst>
              </a:tr>
              <a:tr h="288530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105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2. Poner fin al hambre, lograr la seguridad alimentaria y la mejora de la nutrición y promover la agricultura sostenible</a:t>
                      </a:r>
                      <a:endParaRPr lang="es-CO" sz="1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38752" marR="3875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16051653"/>
                  </a:ext>
                </a:extLst>
              </a:tr>
              <a:tr h="288530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105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3. Garantizar una vida sana y promover el bienestar para todos en todas las edades</a:t>
                      </a:r>
                      <a:endParaRPr lang="es-CO" sz="11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38752" marR="3875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4974915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659132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63579" y="4861802"/>
            <a:ext cx="1052554" cy="1022927"/>
          </a:xfrm>
          <a:prstGeom prst="rect">
            <a:avLst/>
          </a:prstGeom>
        </p:spPr>
      </p:pic>
      <p:sp>
        <p:nvSpPr>
          <p:cNvPr id="8" name="Título 1">
            <a:extLst>
              <a:ext uri="{FF2B5EF4-FFF2-40B4-BE49-F238E27FC236}">
                <a16:creationId xmlns:a16="http://schemas.microsoft.com/office/drawing/2014/main" id="{6E8F9C17-DF16-4503-A23D-C04985936785}"/>
              </a:ext>
            </a:extLst>
          </p:cNvPr>
          <p:cNvSpPr txBox="1">
            <a:spLocks/>
          </p:cNvSpPr>
          <p:nvPr/>
        </p:nvSpPr>
        <p:spPr>
          <a:xfrm>
            <a:off x="2052917" y="292710"/>
            <a:ext cx="7317441" cy="72030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800" b="1" kern="1200">
                <a:solidFill>
                  <a:srgbClr val="0070C0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CO" sz="3600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Identificación del problema, necesidad u oportunidad </a:t>
            </a:r>
          </a:p>
        </p:txBody>
      </p:sp>
      <p:sp>
        <p:nvSpPr>
          <p:cNvPr id="2" name="Rectángulo 1"/>
          <p:cNvSpPr/>
          <p:nvPr/>
        </p:nvSpPr>
        <p:spPr>
          <a:xfrm>
            <a:off x="739308" y="1198904"/>
            <a:ext cx="106627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CO" sz="1200" dirty="0">
                <a:latin typeface="Arial Narrow" panose="020B0606020202030204" pitchFamily="34" charset="0"/>
              </a:rPr>
              <a:t>La capacidad de la Universidad para atender las necesidades de los estudiantes y la comunidad universitaria requiere atención, teniendo en cuenta: la comunidad universitaria enfrenta necesidades crecientes en aspectos de responsabilidad social, bienestar institucional y calidad de vida, lo cual evidencia una brecha entre las demandas reales de la población y la capacidad de respuesta institucional. Además, dadas la situación económica del país, las poblaciones que ingresan a la institución y la disponibilidad e de apoyos desde la Vicerrectoría</a:t>
            </a:r>
            <a:r>
              <a:rPr lang="es-CO" sz="1200" dirty="0" smtClean="0">
                <a:latin typeface="Arial Narrow" panose="020B0606020202030204" pitchFamily="34" charset="0"/>
              </a:rPr>
              <a:t>.</a:t>
            </a:r>
            <a:endParaRPr lang="es-CO" sz="1200" dirty="0">
              <a:latin typeface="Arial Narrow" panose="020B0606020202030204" pitchFamily="34" charset="0"/>
            </a:endParaRPr>
          </a:p>
        </p:txBody>
      </p:sp>
      <p:sp>
        <p:nvSpPr>
          <p:cNvPr id="9" name="Rectángulo 8"/>
          <p:cNvSpPr/>
          <p:nvPr/>
        </p:nvSpPr>
        <p:spPr>
          <a:xfrm rot="16200000">
            <a:off x="-1272491" y="3571567"/>
            <a:ext cx="3024581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sz="800" dirty="0" smtClean="0">
                <a:solidFill>
                  <a:schemeClr val="bg1">
                    <a:lumMod val="50000"/>
                  </a:schemeClr>
                </a:solidFill>
                <a:latin typeface="Arial Rounded MT Bold" panose="020F0704030504030204" pitchFamily="34" charset="0"/>
              </a:rPr>
              <a:t>46. </a:t>
            </a:r>
            <a:r>
              <a:rPr lang="es-CO" sz="800" dirty="0">
                <a:solidFill>
                  <a:schemeClr val="bg1">
                    <a:lumMod val="50000"/>
                  </a:schemeClr>
                </a:solidFill>
                <a:latin typeface="Arial Rounded MT Bold" panose="020F0704030504030204" pitchFamily="34" charset="0"/>
              </a:rPr>
              <a:t>Gestión para el fortalecimiento de la responsabilidad social, el bienestar institucional y la calidad de vida</a:t>
            </a:r>
          </a:p>
        </p:txBody>
      </p:sp>
      <p:graphicFrame>
        <p:nvGraphicFramePr>
          <p:cNvPr id="5" name="Tab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9977336"/>
              </p:ext>
            </p:extLst>
          </p:nvPr>
        </p:nvGraphicFramePr>
        <p:xfrm>
          <a:off x="2052917" y="2057654"/>
          <a:ext cx="7953438" cy="4555707"/>
        </p:xfrm>
        <a:graphic>
          <a:graphicData uri="http://schemas.openxmlformats.org/drawingml/2006/table">
            <a:tbl>
              <a:tblPr firstRow="1" firstCol="1" bandRow="1"/>
              <a:tblGrid>
                <a:gridCol w="1596868">
                  <a:extLst>
                    <a:ext uri="{9D8B030D-6E8A-4147-A177-3AD203B41FA5}">
                      <a16:colId xmlns:a16="http://schemas.microsoft.com/office/drawing/2014/main" val="1053456"/>
                    </a:ext>
                  </a:extLst>
                </a:gridCol>
                <a:gridCol w="2957804">
                  <a:extLst>
                    <a:ext uri="{9D8B030D-6E8A-4147-A177-3AD203B41FA5}">
                      <a16:colId xmlns:a16="http://schemas.microsoft.com/office/drawing/2014/main" val="1549712308"/>
                    </a:ext>
                  </a:extLst>
                </a:gridCol>
                <a:gridCol w="3398766">
                  <a:extLst>
                    <a:ext uri="{9D8B030D-6E8A-4147-A177-3AD203B41FA5}">
                      <a16:colId xmlns:a16="http://schemas.microsoft.com/office/drawing/2014/main" val="26268670"/>
                    </a:ext>
                  </a:extLst>
                </a:gridCol>
              </a:tblGrid>
              <a:tr h="15849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100" b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Problema Central</a:t>
                      </a:r>
                      <a:endParaRPr lang="es-CO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33620" marR="336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9E0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100" b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Causas directas</a:t>
                      </a:r>
                      <a:endParaRPr lang="es-CO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33620" marR="336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9E0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100" b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Causas Indirectas</a:t>
                      </a:r>
                      <a:endParaRPr lang="es-CO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33620" marR="336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9E0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7514516"/>
                  </a:ext>
                </a:extLst>
              </a:tr>
              <a:tr h="1152672">
                <a:tc rowSpan="6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1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Comunidad universitaria con necesidades  crecientes relacionadas con la responsabilidad social, el bienestar institucional y la calidad de vida</a:t>
                      </a:r>
                      <a:endParaRPr lang="es-CO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33620" marR="336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11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1. Limitada capacidad institucional para garantizar una atención integral y oportuna a las diversas dimensiones del bienestar universitario —biopsicosocial, cultural, deportiva y ambiental—, lo que hace necesario fortalecer la articulación con aliados estratégicos que permitan ampliar la cobertura y el impacto de las acciones.</a:t>
                      </a:r>
                      <a:endParaRPr lang="es-CO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33620" marR="336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11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1.1 Fragmentación o débil articulación entre las dependencias encargadas del bienestar universitario.</a:t>
                      </a:r>
                      <a:br>
                        <a:rPr lang="es-CO" sz="11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</a:br>
                      <a:r>
                        <a:rPr lang="es-CO" sz="11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1.2 Insuficiencia o rigidez en el presupuesto asignado a programas de bienestar.</a:t>
                      </a:r>
                      <a:br>
                        <a:rPr lang="es-CO" sz="11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</a:br>
                      <a:r>
                        <a:rPr lang="es-CO" sz="11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1.3 Falta de alianzas sostenibles con actores externos.</a:t>
                      </a:r>
                      <a:br>
                        <a:rPr lang="es-CO" sz="11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</a:br>
                      <a:r>
                        <a:rPr lang="es-CO" sz="11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1.4 Limitado análisis de necesidades y condiciones cambiantes de la comunidad universitaria.</a:t>
                      </a:r>
                      <a:endParaRPr lang="es-CO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33620" marR="336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48290162"/>
                  </a:ext>
                </a:extLst>
              </a:tr>
              <a:tr h="158492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100" b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Efectos directos</a:t>
                      </a:r>
                      <a:endParaRPr lang="es-CO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33620" marR="336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9E0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100" b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Efectos indirectos</a:t>
                      </a:r>
                      <a:endParaRPr lang="es-CO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33620" marR="336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9E0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74517576"/>
                  </a:ext>
                </a:extLst>
              </a:tr>
              <a:tr h="806871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11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Cobertura insuficiente de los programas de bienestar.</a:t>
                      </a:r>
                      <a:endParaRPr lang="es-CO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33620" marR="336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11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1.1 Desigualdad en el acceso a los servicios de bienestar.</a:t>
                      </a:r>
                      <a:br>
                        <a:rPr lang="es-CO" sz="11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</a:br>
                      <a:r>
                        <a:rPr lang="es-CO" sz="11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1.2 Incremento de factores de riesgo no atendidos.</a:t>
                      </a:r>
                      <a:br>
                        <a:rPr lang="es-CO" sz="11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</a:br>
                      <a:r>
                        <a:rPr lang="es-CO" sz="11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1.3 aja participación en programas culturales, deportivos y de formación humana.</a:t>
                      </a:r>
                      <a:endParaRPr lang="es-CO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33620" marR="336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2753514"/>
                  </a:ext>
                </a:extLst>
              </a:tr>
              <a:tr h="691603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11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Disminución en la calidad de los servicios ofrecidos.</a:t>
                      </a:r>
                      <a:endParaRPr lang="es-CO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33620" marR="336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11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2.1 Débil sentido de pertenencia e identificación con la universidad.</a:t>
                      </a:r>
                      <a:br>
                        <a:rPr lang="es-CO" sz="11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</a:br>
                      <a:r>
                        <a:rPr lang="es-CO" sz="11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2.2 Baja participación en los programas institucionales.</a:t>
                      </a:r>
                      <a:br>
                        <a:rPr lang="es-CO" sz="11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</a:br>
                      <a:r>
                        <a:rPr lang="es-CO" sz="11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2.3 Desaprovechamiento de recursos y capacidades externas disponibles.</a:t>
                      </a:r>
                      <a:endParaRPr lang="es-CO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33620" marR="336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53177706"/>
                  </a:ext>
                </a:extLst>
              </a:tr>
              <a:tr h="691603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11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Desarticulación entre los diferentes componentes del bienestar universitario.</a:t>
                      </a:r>
                      <a:endParaRPr lang="es-CO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33620" marR="336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11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3.1 Poca visibilidad e impacto de la política institucional de bienestar.</a:t>
                      </a:r>
                      <a:br>
                        <a:rPr lang="es-CO" sz="11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</a:br>
                      <a:r>
                        <a:rPr lang="es-CO" sz="11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3.2 Desigualdad en el acceso a programas y servicios.</a:t>
                      </a:r>
                      <a:br>
                        <a:rPr lang="es-CO" sz="11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</a:br>
                      <a:r>
                        <a:rPr lang="es-CO" sz="11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3.3 Débil sentido de pertenencia institucional.</a:t>
                      </a:r>
                      <a:endParaRPr lang="es-CO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33620" marR="336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18448230"/>
                  </a:ext>
                </a:extLst>
              </a:tr>
              <a:tr h="691603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11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Baja capacidad de respuesta ante situaciones críticas o emergentes.</a:t>
                      </a:r>
                      <a:endParaRPr lang="es-CO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33620" marR="336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110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4.1 Incremento de factores de riesgo no atendidos.</a:t>
                      </a:r>
                      <a:br>
                        <a:rPr lang="es-CO" sz="110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</a:br>
                      <a:r>
                        <a:rPr lang="es-CO" sz="110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4.2 Desconexión entre la comunidad y las acciones institucionales.</a:t>
                      </a:r>
                      <a:br>
                        <a:rPr lang="es-CO" sz="110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</a:br>
                      <a:r>
                        <a:rPr lang="es-CO" sz="110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4.3 Reducción en la confianza hacia los programas de apoyo.</a:t>
                      </a:r>
                      <a:endParaRPr lang="es-CO" sz="1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33620" marR="336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837477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36436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63579" y="4861802"/>
            <a:ext cx="1052554" cy="1022927"/>
          </a:xfrm>
          <a:prstGeom prst="rect">
            <a:avLst/>
          </a:prstGeom>
        </p:spPr>
      </p:pic>
      <p:cxnSp>
        <p:nvCxnSpPr>
          <p:cNvPr id="12" name="Conector recto 11"/>
          <p:cNvCxnSpPr/>
          <p:nvPr/>
        </p:nvCxnSpPr>
        <p:spPr>
          <a:xfrm>
            <a:off x="6650521" y="3767594"/>
            <a:ext cx="2538303" cy="0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Conector recto 3"/>
          <p:cNvSpPr/>
          <p:nvPr/>
        </p:nvSpPr>
        <p:spPr>
          <a:xfrm>
            <a:off x="6650521" y="1829709"/>
            <a:ext cx="262897" cy="521610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0"/>
                </a:moveTo>
                <a:lnTo>
                  <a:pt x="0" y="1316593"/>
                </a:lnTo>
                <a:lnTo>
                  <a:pt x="234424" y="1316593"/>
                </a:lnTo>
              </a:path>
            </a:pathLst>
          </a:custGeom>
          <a:noFill/>
          <a:ln w="28575">
            <a:solidFill>
              <a:srgbClr val="002060"/>
            </a:solidFill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4" name="Título 1">
            <a:extLst>
              <a:ext uri="{FF2B5EF4-FFF2-40B4-BE49-F238E27FC236}">
                <a16:creationId xmlns:a16="http://schemas.microsoft.com/office/drawing/2014/main" id="{6E8F9C17-DF16-4503-A23D-C04985936785}"/>
              </a:ext>
            </a:extLst>
          </p:cNvPr>
          <p:cNvSpPr txBox="1">
            <a:spLocks/>
          </p:cNvSpPr>
          <p:nvPr/>
        </p:nvSpPr>
        <p:spPr>
          <a:xfrm>
            <a:off x="2142564" y="145215"/>
            <a:ext cx="7317441" cy="72030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800" b="1" kern="1200">
                <a:solidFill>
                  <a:srgbClr val="0070C0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CO" sz="3600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Descripción del proyecto</a:t>
            </a:r>
          </a:p>
        </p:txBody>
      </p:sp>
      <p:cxnSp>
        <p:nvCxnSpPr>
          <p:cNvPr id="15" name="Conector recto 14"/>
          <p:cNvCxnSpPr/>
          <p:nvPr/>
        </p:nvCxnSpPr>
        <p:spPr>
          <a:xfrm>
            <a:off x="6650521" y="2367341"/>
            <a:ext cx="2538303" cy="0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6" name="Grupo 15"/>
          <p:cNvGrpSpPr/>
          <p:nvPr/>
        </p:nvGrpSpPr>
        <p:grpSpPr>
          <a:xfrm>
            <a:off x="6893905" y="2032184"/>
            <a:ext cx="4722707" cy="719242"/>
            <a:chOff x="481236" y="1624130"/>
            <a:chExt cx="4001276" cy="666178"/>
          </a:xfrm>
        </p:grpSpPr>
        <p:sp>
          <p:nvSpPr>
            <p:cNvPr id="17" name="Rectángulo redondeado 16"/>
            <p:cNvSpPr/>
            <p:nvPr/>
          </p:nvSpPr>
          <p:spPr>
            <a:xfrm>
              <a:off x="481236" y="1624130"/>
              <a:ext cx="4001276" cy="666178"/>
            </a:xfrm>
            <a:prstGeom prst="roundRect">
              <a:avLst>
                <a:gd name="adj" fmla="val 10000"/>
              </a:avLst>
            </a:prstGeom>
            <a:ln>
              <a:solidFill>
                <a:srgbClr val="002060"/>
              </a:solidFill>
            </a:ln>
          </p:spPr>
          <p:style>
            <a:lnRef idx="2">
              <a:scrgbClr r="0" g="0" b="0"/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8" name="CuadroTexto 17"/>
            <p:cNvSpPr txBox="1"/>
            <p:nvPr/>
          </p:nvSpPr>
          <p:spPr>
            <a:xfrm>
              <a:off x="500748" y="1643642"/>
              <a:ext cx="3962252" cy="627154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002060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2860" tIns="15240" rIns="22860" bIns="15240" numCol="1" spcCol="1270" anchor="ctr" anchorCtr="0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es-CO" sz="1100" b="1" u="none" kern="1200" dirty="0" smtClean="0">
                  <a:solidFill>
                    <a:schemeClr val="tx2">
                      <a:lumMod val="50000"/>
                    </a:schemeClr>
                  </a:solidFill>
                  <a:latin typeface="Arial Narrow" panose="020B0606020202030204" pitchFamily="34" charset="0"/>
                  <a:cs typeface="Khmer UI" panose="020B0502040204020203" pitchFamily="34" charset="0"/>
                </a:rPr>
                <a:t>Unidades organizacionales: </a:t>
              </a:r>
              <a:r>
                <a:rPr lang="es-CO" sz="1100" dirty="0">
                  <a:solidFill>
                    <a:srgbClr val="000000"/>
                  </a:solidFill>
                  <a:latin typeface="Arial Narrow" panose="020B0606020202030204" pitchFamily="34" charset="0"/>
                  <a:ea typeface="Times New Roman" panose="02020603050405020304" pitchFamily="18" charset="0"/>
                  <a:cs typeface="Calibri" panose="020F0502020204030204" pitchFamily="34" charset="0"/>
                </a:rPr>
                <a:t>Docentes, Administrativos, Jubilados, egresados, asociación de egresados, vicerrectoría administrativa, vicerrectoría académica, oficina de relaciones internacionales, oficina de planeación, oficina de comunicaciones</a:t>
              </a:r>
              <a:endParaRPr lang="es-CO" sz="1200" dirty="0">
                <a:latin typeface="Times New Roman" panose="02020603050405020304" pitchFamily="18" charset="0"/>
                <a:ea typeface="SimSun" panose="02010600030101010101" pitchFamily="2" charset="-122"/>
              </a:endParaRPr>
            </a:p>
          </p:txBody>
        </p:sp>
      </p:grpSp>
      <p:grpSp>
        <p:nvGrpSpPr>
          <p:cNvPr id="19" name="Grupo 18"/>
          <p:cNvGrpSpPr/>
          <p:nvPr/>
        </p:nvGrpSpPr>
        <p:grpSpPr>
          <a:xfrm>
            <a:off x="6893905" y="2907476"/>
            <a:ext cx="4765899" cy="506768"/>
            <a:chOff x="472275" y="2459414"/>
            <a:chExt cx="4022445" cy="516696"/>
          </a:xfrm>
        </p:grpSpPr>
        <p:sp>
          <p:nvSpPr>
            <p:cNvPr id="20" name="Rectángulo redondeado 19"/>
            <p:cNvSpPr/>
            <p:nvPr/>
          </p:nvSpPr>
          <p:spPr>
            <a:xfrm>
              <a:off x="472275" y="2459414"/>
              <a:ext cx="4022445" cy="516696"/>
            </a:xfrm>
            <a:prstGeom prst="roundRect">
              <a:avLst>
                <a:gd name="adj" fmla="val 10000"/>
              </a:avLst>
            </a:prstGeom>
            <a:ln>
              <a:solidFill>
                <a:srgbClr val="002060"/>
              </a:solidFill>
            </a:ln>
          </p:spPr>
          <p:style>
            <a:lnRef idx="2">
              <a:scrgbClr r="0" g="0" b="0"/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1" name="CuadroTexto 20"/>
            <p:cNvSpPr txBox="1"/>
            <p:nvPr/>
          </p:nvSpPr>
          <p:spPr>
            <a:xfrm>
              <a:off x="487409" y="2459414"/>
              <a:ext cx="3987733" cy="499931"/>
            </a:xfrm>
            <a:prstGeom prst="rect">
              <a:avLst/>
            </a:prstGeom>
            <a:ln>
              <a:solidFill>
                <a:srgbClr val="002060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2860" tIns="15240" rIns="22860" bIns="15240" numCol="1" spcCol="1270" anchor="ctr" anchorCtr="0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es-CO" sz="1100" b="1" kern="1200" dirty="0" smtClean="0">
                  <a:solidFill>
                    <a:schemeClr val="tx2">
                      <a:lumMod val="50000"/>
                    </a:schemeClr>
                  </a:solidFill>
                  <a:latin typeface="Arial Narrow" panose="020B0606020202030204" pitchFamily="34" charset="0"/>
                  <a:cs typeface="Khmer UI" panose="020B0502040204020203" pitchFamily="34" charset="0"/>
                </a:rPr>
                <a:t>Entidades externas a la UTP: </a:t>
              </a:r>
              <a:r>
                <a:rPr lang="es-ES" sz="1100" b="1" kern="1200" dirty="0" smtClean="0">
                  <a:solidFill>
                    <a:schemeClr val="tx2">
                      <a:lumMod val="50000"/>
                    </a:schemeClr>
                  </a:solidFill>
                  <a:latin typeface="Arial Narrow" panose="020B0606020202030204" pitchFamily="34" charset="0"/>
                  <a:cs typeface="Khmer UI" panose="020B0502040204020203" pitchFamily="34" charset="0"/>
                </a:rPr>
                <a:t> </a:t>
              </a:r>
              <a:r>
                <a:rPr lang="es-CO" sz="1100" dirty="0">
                  <a:solidFill>
                    <a:srgbClr val="000000"/>
                  </a:solidFill>
                  <a:latin typeface="Arial Narrow" panose="020B0606020202030204" pitchFamily="34" charset="0"/>
                  <a:ea typeface="Times New Roman" panose="02020603050405020304" pitchFamily="18" charset="0"/>
                  <a:cs typeface="Calibri" panose="020F0502020204030204" pitchFamily="34" charset="0"/>
                </a:rPr>
                <a:t>MEN, Gobernaciones, alcaldías, Empresas, fundaciones, ONG, particulares</a:t>
              </a:r>
              <a:endParaRPr lang="es-CO" sz="1200" dirty="0">
                <a:latin typeface="Times New Roman" panose="02020603050405020304" pitchFamily="18" charset="0"/>
                <a:ea typeface="SimSun" panose="02010600030101010101" pitchFamily="2" charset="-122"/>
              </a:endParaRPr>
            </a:p>
          </p:txBody>
        </p:sp>
      </p:grpSp>
      <p:grpSp>
        <p:nvGrpSpPr>
          <p:cNvPr id="22" name="Grupo 21"/>
          <p:cNvGrpSpPr/>
          <p:nvPr/>
        </p:nvGrpSpPr>
        <p:grpSpPr>
          <a:xfrm>
            <a:off x="6890946" y="3578003"/>
            <a:ext cx="4768858" cy="392807"/>
            <a:chOff x="472275" y="3145215"/>
            <a:chExt cx="4036699" cy="626053"/>
          </a:xfrm>
        </p:grpSpPr>
        <p:sp>
          <p:nvSpPr>
            <p:cNvPr id="23" name="Rectángulo redondeado 22"/>
            <p:cNvSpPr/>
            <p:nvPr/>
          </p:nvSpPr>
          <p:spPr>
            <a:xfrm>
              <a:off x="472275" y="3145215"/>
              <a:ext cx="4036699" cy="626053"/>
            </a:xfrm>
            <a:prstGeom prst="roundRect">
              <a:avLst>
                <a:gd name="adj" fmla="val 10000"/>
              </a:avLst>
            </a:prstGeom>
            <a:ln>
              <a:solidFill>
                <a:srgbClr val="002060"/>
              </a:solidFill>
            </a:ln>
          </p:spPr>
          <p:style>
            <a:lnRef idx="2">
              <a:scrgbClr r="0" g="0" b="0"/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4" name="CuadroTexto 23"/>
            <p:cNvSpPr txBox="1"/>
            <p:nvPr/>
          </p:nvSpPr>
          <p:spPr>
            <a:xfrm>
              <a:off x="490611" y="3163551"/>
              <a:ext cx="4000027" cy="589381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002060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2860" tIns="15240" rIns="22860" bIns="15240" numCol="1" spcCol="1270" anchor="ctr" anchorCtr="0">
              <a:noAutofit/>
            </a:bodyPr>
            <a:lstStyle/>
            <a:p>
              <a:pPr lvl="0"/>
              <a:r>
                <a:rPr lang="es-CO" sz="1100" b="1" u="none" kern="1200" dirty="0" smtClean="0">
                  <a:solidFill>
                    <a:schemeClr val="tx2">
                      <a:lumMod val="50000"/>
                    </a:schemeClr>
                  </a:solidFill>
                  <a:latin typeface="Arial Narrow" panose="020B0606020202030204" pitchFamily="34" charset="0"/>
                  <a:cs typeface="Arial" panose="020B0604020202020204" pitchFamily="34" charset="0"/>
                </a:rPr>
                <a:t>Beneficiarios:</a:t>
              </a:r>
              <a:r>
                <a:rPr lang="es-CO" sz="1000" b="1" u="none" kern="1200" dirty="0" smtClean="0">
                  <a:solidFill>
                    <a:schemeClr val="tx2">
                      <a:lumMod val="50000"/>
                    </a:schemeClr>
                  </a:solidFill>
                  <a:latin typeface="Arial Narrow" panose="020B0606020202030204" pitchFamily="34" charset="0"/>
                  <a:cs typeface="Arial" panose="020B0604020202020204" pitchFamily="34" charset="0"/>
                </a:rPr>
                <a:t> </a:t>
              </a:r>
              <a:r>
                <a:rPr lang="es-CO" sz="1100" dirty="0">
                  <a:solidFill>
                    <a:srgbClr val="000000"/>
                  </a:solidFill>
                  <a:latin typeface="Arial Narrow" panose="020B0606020202030204" pitchFamily="34" charset="0"/>
                  <a:ea typeface="Times New Roman" panose="02020603050405020304" pitchFamily="18" charset="0"/>
                  <a:cs typeface="Calibri" panose="020F0502020204030204" pitchFamily="34" charset="0"/>
                </a:rPr>
                <a:t>Estudiantes Universidad Tecnológica de Pereira </a:t>
              </a:r>
            </a:p>
          </p:txBody>
        </p:sp>
      </p:grpSp>
      <p:sp>
        <p:nvSpPr>
          <p:cNvPr id="25" name="Marco 24"/>
          <p:cNvSpPr/>
          <p:nvPr/>
        </p:nvSpPr>
        <p:spPr>
          <a:xfrm>
            <a:off x="6452738" y="1289618"/>
            <a:ext cx="2189240" cy="612273"/>
          </a:xfrm>
          <a:prstGeom prst="frame">
            <a:avLst/>
          </a:prstGeom>
          <a:solidFill>
            <a:srgbClr val="002060"/>
          </a:solidFill>
          <a:ln>
            <a:solidFill>
              <a:srgbClr val="00421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>
              <a:solidFill>
                <a:schemeClr val="tx1"/>
              </a:solidFill>
            </a:endParaRPr>
          </a:p>
        </p:txBody>
      </p:sp>
      <p:pic>
        <p:nvPicPr>
          <p:cNvPr id="26" name="Imagen 25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001884" y="4289168"/>
            <a:ext cx="4476486" cy="671473"/>
          </a:xfrm>
          <a:prstGeom prst="rect">
            <a:avLst/>
          </a:prstGeom>
        </p:spPr>
      </p:pic>
      <p:sp>
        <p:nvSpPr>
          <p:cNvPr id="27" name="CuadroTexto 26"/>
          <p:cNvSpPr txBox="1"/>
          <p:nvPr/>
        </p:nvSpPr>
        <p:spPr>
          <a:xfrm>
            <a:off x="6571465" y="1442279"/>
            <a:ext cx="1880356" cy="319786"/>
          </a:xfrm>
          <a:prstGeom prst="rect">
            <a:avLst/>
          </a:prstGeom>
          <a:solidFill>
            <a:schemeClr val="bg1"/>
          </a:solidFill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45720" tIns="30480" rIns="45720" bIns="30480" numCol="1" spcCol="1270" anchor="ctr" anchorCtr="0">
            <a:noAutofit/>
          </a:bodyPr>
          <a:lstStyle/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CO" sz="2800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Involucrados</a:t>
            </a:r>
          </a:p>
        </p:txBody>
      </p:sp>
      <p:cxnSp>
        <p:nvCxnSpPr>
          <p:cNvPr id="28" name="Conector recto 27"/>
          <p:cNvCxnSpPr/>
          <p:nvPr/>
        </p:nvCxnSpPr>
        <p:spPr>
          <a:xfrm flipH="1">
            <a:off x="6650521" y="2520149"/>
            <a:ext cx="2" cy="1247445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ángulo 1"/>
          <p:cNvSpPr/>
          <p:nvPr/>
        </p:nvSpPr>
        <p:spPr>
          <a:xfrm>
            <a:off x="781633" y="1089804"/>
            <a:ext cx="4517754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CO" sz="1600" dirty="0">
                <a:latin typeface="Arial Narrow" panose="020B0606020202030204" pitchFamily="34" charset="0"/>
              </a:rPr>
              <a:t>Debido a la creciente población estudiantil y las diferentes necesidades de los estudiantes asociados con proporcionar un acompañamiento integral por parte de la Universidad, se tiene a través de la Vicerrectoría estrategias de apoyo para dar respuesta en contribuir a la permanencia y egreso exitoso de los estudiantes, así como la responsabilidad social, mejorar su sensación de bienestar y la calidad de vida de los mismos.</a:t>
            </a:r>
          </a:p>
          <a:p>
            <a:pPr algn="just"/>
            <a:r>
              <a:rPr lang="es-CO" sz="1600" dirty="0">
                <a:latin typeface="Arial Narrow" panose="020B0606020202030204" pitchFamily="34" charset="0"/>
              </a:rPr>
              <a:t> </a:t>
            </a:r>
          </a:p>
          <a:p>
            <a:pPr algn="just"/>
            <a:r>
              <a:rPr lang="es-CO" sz="1600" dirty="0">
                <a:latin typeface="Arial Narrow" panose="020B0606020202030204" pitchFamily="34" charset="0"/>
              </a:rPr>
              <a:t>A través del proyecto, se busca con la generación de los convenios, alianzas, proyectos enmarcados en la Responsabilidad Social y demás gestiones institucionales, aumentar la capacidad de la institución para atender las necesidades de los estudiantes y la comunidad universitaria aportando al mejoramiento de la calidad de vida, condiciones de estudio, lo biopsicosocial, cultural, deportivo, el ambiente, entre otros factores que aportan a la permanencia y camino al egreso exitoso de los estudiantes.</a:t>
            </a:r>
          </a:p>
        </p:txBody>
      </p:sp>
      <p:pic>
        <p:nvPicPr>
          <p:cNvPr id="3074" name="Picture 2" descr="Objetivo 3 - SALUD Y BIENESTAR"/>
          <p:cNvPicPr>
            <a:picLocks noChangeAspect="1" noChangeArrowheads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341885" y="5061840"/>
            <a:ext cx="1472295" cy="14722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" name="Rectángulo 29"/>
          <p:cNvSpPr/>
          <p:nvPr/>
        </p:nvSpPr>
        <p:spPr>
          <a:xfrm rot="16200000">
            <a:off x="-1272491" y="3571567"/>
            <a:ext cx="3024581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sz="800" dirty="0" smtClean="0">
                <a:solidFill>
                  <a:schemeClr val="bg1">
                    <a:lumMod val="50000"/>
                  </a:schemeClr>
                </a:solidFill>
                <a:latin typeface="Arial Rounded MT Bold" panose="020F0704030504030204" pitchFamily="34" charset="0"/>
              </a:rPr>
              <a:t>46. </a:t>
            </a:r>
            <a:r>
              <a:rPr lang="es-CO" sz="800" dirty="0">
                <a:solidFill>
                  <a:schemeClr val="bg1">
                    <a:lumMod val="50000"/>
                  </a:schemeClr>
                </a:solidFill>
                <a:latin typeface="Arial Rounded MT Bold" panose="020F0704030504030204" pitchFamily="34" charset="0"/>
              </a:rPr>
              <a:t>Gestión para el fortalecimiento de la responsabilidad social, el bienestar institucional y la calidad de vida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242180" y="5092044"/>
            <a:ext cx="1442091" cy="1442091"/>
          </a:xfrm>
          <a:prstGeom prst="rect">
            <a:avLst/>
          </a:prstGeom>
        </p:spPr>
      </p:pic>
      <p:pic>
        <p:nvPicPr>
          <p:cNvPr id="5" name="Picture 2" descr="Objetivo 2 - HAMBRE CERO"/>
          <p:cNvPicPr>
            <a:picLocks noChangeAspect="1" noChangeArrowheads="1"/>
          </p:cNvPicPr>
          <p:nvPr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770336" y="5072762"/>
            <a:ext cx="1461373" cy="14613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04116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63579" y="4861802"/>
            <a:ext cx="1052554" cy="1022927"/>
          </a:xfrm>
          <a:prstGeom prst="rect">
            <a:avLst/>
          </a:prstGeom>
        </p:spPr>
      </p:pic>
      <p:sp>
        <p:nvSpPr>
          <p:cNvPr id="29" name="Título 1">
            <a:extLst>
              <a:ext uri="{FF2B5EF4-FFF2-40B4-BE49-F238E27FC236}">
                <a16:creationId xmlns:a16="http://schemas.microsoft.com/office/drawing/2014/main" id="{6E8F9C17-DF16-4503-A23D-C04985936785}"/>
              </a:ext>
            </a:extLst>
          </p:cNvPr>
          <p:cNvSpPr txBox="1">
            <a:spLocks/>
          </p:cNvSpPr>
          <p:nvPr/>
        </p:nvSpPr>
        <p:spPr>
          <a:xfrm>
            <a:off x="2164976" y="195066"/>
            <a:ext cx="7317441" cy="72030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800" b="1" kern="1200">
                <a:solidFill>
                  <a:srgbClr val="0070C0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CO" sz="3600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Objetivos del proyecto</a:t>
            </a:r>
          </a:p>
        </p:txBody>
      </p:sp>
      <p:sp>
        <p:nvSpPr>
          <p:cNvPr id="30" name="Título 1">
            <a:extLst>
              <a:ext uri="{FF2B5EF4-FFF2-40B4-BE49-F238E27FC236}">
                <a16:creationId xmlns:a16="http://schemas.microsoft.com/office/drawing/2014/main" id="{6E8F9C17-DF16-4503-A23D-C04985936785}"/>
              </a:ext>
            </a:extLst>
          </p:cNvPr>
          <p:cNvSpPr txBox="1">
            <a:spLocks/>
          </p:cNvSpPr>
          <p:nvPr/>
        </p:nvSpPr>
        <p:spPr>
          <a:xfrm>
            <a:off x="645459" y="818663"/>
            <a:ext cx="3039035" cy="72030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800" b="1" kern="1200">
                <a:solidFill>
                  <a:srgbClr val="0070C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CO" sz="3200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General</a:t>
            </a:r>
            <a:endParaRPr lang="es-CO" sz="3200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1" name="Título 1">
            <a:extLst>
              <a:ext uri="{FF2B5EF4-FFF2-40B4-BE49-F238E27FC236}">
                <a16:creationId xmlns:a16="http://schemas.microsoft.com/office/drawing/2014/main" id="{6E8F9C17-DF16-4503-A23D-C04985936785}"/>
              </a:ext>
            </a:extLst>
          </p:cNvPr>
          <p:cNvSpPr txBox="1">
            <a:spLocks/>
          </p:cNvSpPr>
          <p:nvPr/>
        </p:nvSpPr>
        <p:spPr>
          <a:xfrm>
            <a:off x="645459" y="2635233"/>
            <a:ext cx="3039035" cy="72030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800" b="1" kern="1200">
                <a:solidFill>
                  <a:srgbClr val="0070C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CO" sz="3200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Específicos</a:t>
            </a:r>
            <a:endParaRPr lang="es-CO" sz="3200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Rectángulo 1"/>
          <p:cNvSpPr/>
          <p:nvPr/>
        </p:nvSpPr>
        <p:spPr>
          <a:xfrm>
            <a:off x="727272" y="1468447"/>
            <a:ext cx="10336307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CO" dirty="0">
                <a:latin typeface="Arial Narrow" panose="020B0606020202030204" pitchFamily="34" charset="0"/>
              </a:rPr>
              <a:t>Gestionar recursos a partir de diferentes estrategias que permitan aumentar la capacidad de dar respuesta a las necesidades de la comunidad universitaria con enfoque de responsabilidad social y Bienestar Institucional, aportando a su calidad de vida		</a:t>
            </a:r>
            <a:r>
              <a:rPr lang="es-CO" dirty="0"/>
              <a:t>		</a:t>
            </a:r>
            <a:r>
              <a:rPr lang="es-CO" dirty="0">
                <a:latin typeface="Arial Narrow" panose="020B0606020202030204" pitchFamily="34" charset="0"/>
              </a:rPr>
              <a:t>	</a:t>
            </a:r>
          </a:p>
        </p:txBody>
      </p:sp>
      <p:sp>
        <p:nvSpPr>
          <p:cNvPr id="3" name="Rectángulo 2"/>
          <p:cNvSpPr/>
          <p:nvPr/>
        </p:nvSpPr>
        <p:spPr>
          <a:xfrm>
            <a:off x="1010849" y="3696531"/>
            <a:ext cx="976915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 algn="just">
              <a:buFontTx/>
              <a:buChar char="-"/>
            </a:pPr>
            <a:r>
              <a:rPr lang="es-CO" dirty="0">
                <a:latin typeface="Arial Narrow" panose="020B0606020202030204" pitchFamily="34" charset="0"/>
              </a:rPr>
              <a:t>Aumentar la capacidad de la institución para dar respuesta a las necesidades de la comunidad universitaria a través de las gestiones realizadas.		</a:t>
            </a:r>
            <a:r>
              <a:rPr lang="es-CO" dirty="0"/>
              <a:t>	</a:t>
            </a:r>
            <a:r>
              <a:rPr lang="es-CO" dirty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	</a:t>
            </a:r>
            <a:endParaRPr lang="es-CO" dirty="0" smtClean="0">
              <a:solidFill>
                <a:srgbClr val="000000"/>
              </a:solidFill>
              <a:latin typeface="Arial Narrow" panose="020B0606020202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  <p:sp>
        <p:nvSpPr>
          <p:cNvPr id="9" name="Rectángulo 8"/>
          <p:cNvSpPr/>
          <p:nvPr/>
        </p:nvSpPr>
        <p:spPr>
          <a:xfrm rot="16200000">
            <a:off x="-1272491" y="3571567"/>
            <a:ext cx="3024581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sz="800" dirty="0" smtClean="0">
                <a:solidFill>
                  <a:schemeClr val="bg1">
                    <a:lumMod val="50000"/>
                  </a:schemeClr>
                </a:solidFill>
                <a:latin typeface="Arial Rounded MT Bold" panose="020F0704030504030204" pitchFamily="34" charset="0"/>
              </a:rPr>
              <a:t>46. </a:t>
            </a:r>
            <a:r>
              <a:rPr lang="es-CO" sz="800" dirty="0">
                <a:solidFill>
                  <a:schemeClr val="bg1">
                    <a:lumMod val="50000"/>
                  </a:schemeClr>
                </a:solidFill>
                <a:latin typeface="Arial Rounded MT Bold" panose="020F0704030504030204" pitchFamily="34" charset="0"/>
              </a:rPr>
              <a:t>Gestión para el fortalecimiento de la responsabilidad social, el bienestar institucional y la calidad de vida</a:t>
            </a:r>
          </a:p>
        </p:txBody>
      </p:sp>
    </p:spTree>
    <p:extLst>
      <p:ext uri="{BB962C8B-B14F-4D97-AF65-F5344CB8AC3E}">
        <p14:creationId xmlns:p14="http://schemas.microsoft.com/office/powerpoint/2010/main" val="13025141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63579" y="4861802"/>
            <a:ext cx="1052554" cy="1022927"/>
          </a:xfrm>
          <a:prstGeom prst="rect">
            <a:avLst/>
          </a:prstGeom>
        </p:spPr>
      </p:pic>
      <p:sp>
        <p:nvSpPr>
          <p:cNvPr id="29" name="Título 1">
            <a:extLst>
              <a:ext uri="{FF2B5EF4-FFF2-40B4-BE49-F238E27FC236}">
                <a16:creationId xmlns:a16="http://schemas.microsoft.com/office/drawing/2014/main" id="{6E8F9C17-DF16-4503-A23D-C04985936785}"/>
              </a:ext>
            </a:extLst>
          </p:cNvPr>
          <p:cNvSpPr txBox="1">
            <a:spLocks/>
          </p:cNvSpPr>
          <p:nvPr/>
        </p:nvSpPr>
        <p:spPr>
          <a:xfrm>
            <a:off x="2164976" y="195066"/>
            <a:ext cx="7317441" cy="72030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800" b="1" kern="1200">
                <a:solidFill>
                  <a:srgbClr val="0070C0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CO" sz="3600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Planes operativos</a:t>
            </a:r>
            <a:endParaRPr lang="es-CO" sz="3600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8" name="Tab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980027"/>
              </p:ext>
            </p:extLst>
          </p:nvPr>
        </p:nvGraphicFramePr>
        <p:xfrm>
          <a:off x="1156812" y="1751347"/>
          <a:ext cx="9592236" cy="2941774"/>
        </p:xfrm>
        <a:graphic>
          <a:graphicData uri="http://schemas.openxmlformats.org/drawingml/2006/table">
            <a:tbl>
              <a:tblPr firstRow="1" firstCol="1" bandRow="1"/>
              <a:tblGrid>
                <a:gridCol w="2640374">
                  <a:extLst>
                    <a:ext uri="{9D8B030D-6E8A-4147-A177-3AD203B41FA5}">
                      <a16:colId xmlns:a16="http://schemas.microsoft.com/office/drawing/2014/main" val="622973615"/>
                    </a:ext>
                  </a:extLst>
                </a:gridCol>
                <a:gridCol w="6951862">
                  <a:extLst>
                    <a:ext uri="{9D8B030D-6E8A-4147-A177-3AD203B41FA5}">
                      <a16:colId xmlns:a16="http://schemas.microsoft.com/office/drawing/2014/main" val="2008709917"/>
                    </a:ext>
                  </a:extLst>
                </a:gridCol>
              </a:tblGrid>
              <a:tr h="35249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2000" b="1" dirty="0" smtClean="0">
                          <a:solidFill>
                            <a:schemeClr val="tx1"/>
                          </a:solidFill>
                          <a:effectLst/>
                        </a:rPr>
                        <a:t>Plan operativo</a:t>
                      </a:r>
                      <a:endParaRPr lang="es-CO" sz="2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592" marR="32592" marT="0" marB="0"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9E0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2000" b="1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Acciones</a:t>
                      </a:r>
                      <a:endParaRPr lang="es-CO" sz="2400" b="1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592" marR="32592" marT="0" marB="0"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9E0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86363448"/>
                  </a:ext>
                </a:extLst>
              </a:tr>
              <a:tr h="167052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800" b="1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/>
                          <a:ea typeface="+mn-ea"/>
                          <a:cs typeface="+mn-cs"/>
                        </a:rPr>
                        <a:t>Gestión de recursos y alianzas para la atención de las necesidades relacionadas con el bienestar</a:t>
                      </a:r>
                      <a:endParaRPr lang="es-CO" sz="1200" b="1" dirty="0">
                        <a:solidFill>
                          <a:srgbClr val="4B731F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592" marR="32592" marT="0" marB="0"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9E0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just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600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Gestiones ante los entes Nacionales - MEN y demás actores involucrados para el desarrollo o fortalecimiento de los programas relacionados con la política de gratuidad. Gestiones ante los gobiernos locales - Gobernaciones y Alcaldías, a partir de las experiencias ganadas, permitiendo la propuesta de mejores programas de acompañamiento para el departamento y los municipios y programas de acceso a los excluidos de la política de gratuidad. Gestiones ante los empresarios, particulares y demás, a partir de propuestas y gestiones para el bienestar con grupos económicos, mediante alianzas convenios y demás, que permitan el trato especial y diferencial a la comunidad Universitaria. Realizar gestiones para acompañamiento a la población víctimas de conflicto a partir de los programas existentes o definidos en la política del Gobierno Nacional</a:t>
                      </a:r>
                    </a:p>
                  </a:txBody>
                  <a:tcPr marL="32592" marR="32592" marT="0" marB="0"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5F4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77856177"/>
                  </a:ext>
                </a:extLst>
              </a:tr>
            </a:tbl>
          </a:graphicData>
        </a:graphic>
      </p:graphicFrame>
      <p:sp>
        <p:nvSpPr>
          <p:cNvPr id="7" name="Rectángulo 6"/>
          <p:cNvSpPr/>
          <p:nvPr/>
        </p:nvSpPr>
        <p:spPr>
          <a:xfrm rot="16200000">
            <a:off x="-1272491" y="3571567"/>
            <a:ext cx="3024581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sz="800" dirty="0" smtClean="0">
                <a:solidFill>
                  <a:schemeClr val="bg1">
                    <a:lumMod val="50000"/>
                  </a:schemeClr>
                </a:solidFill>
                <a:latin typeface="Arial Rounded MT Bold" panose="020F0704030504030204" pitchFamily="34" charset="0"/>
              </a:rPr>
              <a:t>46. </a:t>
            </a:r>
            <a:r>
              <a:rPr lang="es-CO" sz="800" dirty="0">
                <a:solidFill>
                  <a:schemeClr val="bg1">
                    <a:lumMod val="50000"/>
                  </a:schemeClr>
                </a:solidFill>
                <a:latin typeface="Arial Rounded MT Bold" panose="020F0704030504030204" pitchFamily="34" charset="0"/>
              </a:rPr>
              <a:t>Gestión para el fortalecimiento de la responsabilidad social, el bienestar institucional y la calidad de vida</a:t>
            </a:r>
          </a:p>
        </p:txBody>
      </p:sp>
    </p:spTree>
    <p:extLst>
      <p:ext uri="{BB962C8B-B14F-4D97-AF65-F5344CB8AC3E}">
        <p14:creationId xmlns:p14="http://schemas.microsoft.com/office/powerpoint/2010/main" val="3132998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1">
            <a:extLst>
              <a:ext uri="{FF2B5EF4-FFF2-40B4-BE49-F238E27FC236}">
                <a16:creationId xmlns:a16="http://schemas.microsoft.com/office/drawing/2014/main" id="{86E23B3A-2FD3-4FB4-8F91-E9FFED48E944}"/>
              </a:ext>
            </a:extLst>
          </p:cNvPr>
          <p:cNvSpPr txBox="1">
            <a:spLocks/>
          </p:cNvSpPr>
          <p:nvPr/>
        </p:nvSpPr>
        <p:spPr>
          <a:xfrm>
            <a:off x="3052941" y="2147692"/>
            <a:ext cx="5888891" cy="1092404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400" b="1" kern="1200">
                <a:solidFill>
                  <a:schemeClr val="tx1"/>
                </a:solidFill>
                <a:latin typeface="Myriad Pro" panose="020B0503030403020204" pitchFamily="34" charset="0"/>
                <a:ea typeface="+mj-ea"/>
                <a:cs typeface="+mj-cs"/>
              </a:defRPr>
            </a:lvl1pPr>
          </a:lstStyle>
          <a:p>
            <a:pPr algn="ctr"/>
            <a:r>
              <a:rPr lang="es-ES" sz="7200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¡GRACIAS!</a:t>
            </a: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861066" y="3781669"/>
            <a:ext cx="2272639" cy="22086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433387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Verde azulado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6430</TotalTime>
  <Words>1248</Words>
  <Application>Microsoft Office PowerPoint</Application>
  <PresentationFormat>Panorámica</PresentationFormat>
  <Paragraphs>81</Paragraphs>
  <Slides>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10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8" baseType="lpstr">
      <vt:lpstr>SimSun</vt:lpstr>
      <vt:lpstr>Arial</vt:lpstr>
      <vt:lpstr>Arial Narrow</vt:lpstr>
      <vt:lpstr>Arial Rounded MT Bold</vt:lpstr>
      <vt:lpstr>Asap Medium</vt:lpstr>
      <vt:lpstr>Calibri</vt:lpstr>
      <vt:lpstr>Calibri Light</vt:lpstr>
      <vt:lpstr>Khmer UI</vt:lpstr>
      <vt:lpstr>Open Sans Light</vt:lpstr>
      <vt:lpstr>Times New Roman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 UTP</dc:creator>
  <cp:lastModifiedBy>julian andrés valencia quintero</cp:lastModifiedBy>
  <cp:revision>762</cp:revision>
  <cp:lastPrinted>2017-05-16T14:27:28Z</cp:lastPrinted>
  <dcterms:created xsi:type="dcterms:W3CDTF">2017-03-06T22:18:18Z</dcterms:created>
  <dcterms:modified xsi:type="dcterms:W3CDTF">2026-03-18T13:20:28Z</dcterms:modified>
</cp:coreProperties>
</file>