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6" r:id="rId4"/>
    <p:sldId id="1118" r:id="rId5"/>
    <p:sldId id="1119" r:id="rId6"/>
    <p:sldId id="1120" r:id="rId7"/>
    <p:sldId id="1117"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63056"/>
    <a:srgbClr val="18355E"/>
    <a:srgbClr val="FBF4EB"/>
    <a:srgbClr val="FFCDBD"/>
    <a:srgbClr val="CC3300"/>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12/08/2025</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12/08/2025</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12/08/2025</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12/08/2025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12/08/2025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12/08/2025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12/08/2025</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64B22C1-DFED-49E8-8F2A-8A27B389265F}"/>
              </a:ext>
            </a:extLst>
          </p:cNvPr>
          <p:cNvSpPr txBox="1">
            <a:spLocks/>
          </p:cNvSpPr>
          <p:nvPr/>
        </p:nvSpPr>
        <p:spPr>
          <a:xfrm>
            <a:off x="1870156" y="4074295"/>
            <a:ext cx="4423068"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3200" b="0" dirty="0" smtClean="0">
                <a:solidFill>
                  <a:schemeClr val="bg1"/>
                </a:solidFill>
              </a:rPr>
              <a:t>Formación </a:t>
            </a:r>
            <a:r>
              <a:rPr lang="es-CO" sz="3200" b="0" dirty="0">
                <a:solidFill>
                  <a:schemeClr val="bg1"/>
                </a:solidFill>
              </a:rPr>
              <a:t>avanzada, continua y permanente</a:t>
            </a:r>
          </a:p>
        </p:txBody>
      </p:sp>
      <p:sp>
        <p:nvSpPr>
          <p:cNvPr id="5" name="Title 1">
            <a:extLst>
              <a:ext uri="{FF2B5EF4-FFF2-40B4-BE49-F238E27FC236}">
                <a16:creationId xmlns:a16="http://schemas.microsoft.com/office/drawing/2014/main" id="{61A03A22-5E25-4D5F-929C-F09EB2E22223}"/>
              </a:ext>
            </a:extLst>
          </p:cNvPr>
          <p:cNvSpPr txBox="1">
            <a:spLocks/>
          </p:cNvSpPr>
          <p:nvPr/>
        </p:nvSpPr>
        <p:spPr>
          <a:xfrm>
            <a:off x="1303720" y="669940"/>
            <a:ext cx="597781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a:solidFill>
                  <a:schemeClr val="bg1"/>
                </a:solidFill>
                <a:latin typeface="Asap Medium" panose="020F0604030102060203" pitchFamily="2" charset="0"/>
              </a:rPr>
              <a:t>Excelencia Académica para la Formación Integral</a:t>
            </a:r>
            <a:endParaRPr lang="es-ES" sz="3600" dirty="0">
              <a:solidFill>
                <a:schemeClr val="bg1"/>
              </a:solidFill>
              <a:latin typeface="Asap Medium" panose="020F0604030102060203" pitchFamily="2" charset="0"/>
            </a:endParaRPr>
          </a:p>
        </p:txBody>
      </p:sp>
      <p:sp>
        <p:nvSpPr>
          <p:cNvPr id="6" name="Title 1">
            <a:extLst>
              <a:ext uri="{FF2B5EF4-FFF2-40B4-BE49-F238E27FC236}">
                <a16:creationId xmlns:a16="http://schemas.microsoft.com/office/drawing/2014/main" id="{9F06EBA9-2D7D-495E-A223-1CDD07DAAED5}"/>
              </a:ext>
            </a:extLst>
          </p:cNvPr>
          <p:cNvSpPr txBox="1">
            <a:spLocks/>
          </p:cNvSpPr>
          <p:nvPr/>
        </p:nvSpPr>
        <p:spPr>
          <a:xfrm>
            <a:off x="7766177" y="914490"/>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8" name="Anillo 7"/>
          <p:cNvSpPr/>
          <p:nvPr/>
        </p:nvSpPr>
        <p:spPr>
          <a:xfrm>
            <a:off x="204412" y="4468314"/>
            <a:ext cx="1586753" cy="1442131"/>
          </a:xfrm>
          <a:prstGeom prst="donut">
            <a:avLst>
              <a:gd name="adj" fmla="val 14617"/>
            </a:avLst>
          </a:prstGeom>
          <a:solidFill>
            <a:srgbClr val="163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9"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05</a:t>
            </a:r>
            <a:endParaRPr lang="es-ES" sz="4800" b="1" dirty="0">
              <a:solidFill>
                <a:schemeClr val="bg1"/>
              </a:solidFill>
              <a:latin typeface="Arial Rounded MT Bold" panose="020F0704030504030204" pitchFamily="34" charset="0"/>
              <a:ea typeface="+mj-ea"/>
              <a:cs typeface="+mj-cs"/>
            </a:endParaRPr>
          </a:p>
        </p:txBody>
      </p:sp>
      <p:pic>
        <p:nvPicPr>
          <p:cNvPr id="12" name="Imagen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40185" y="177857"/>
            <a:ext cx="1055100" cy="1025401"/>
          </a:xfrm>
          <a:prstGeom prst="rect">
            <a:avLst/>
          </a:prstGeom>
        </p:spPr>
      </p:pic>
      <p:pic>
        <p:nvPicPr>
          <p:cNvPr id="10" name="Imagen 9"/>
          <p:cNvPicPr/>
          <p:nvPr/>
        </p:nvPicPr>
        <p:blipFill>
          <a:blip r:embed="rId3" cstate="print">
            <a:extLst>
              <a:ext uri="{28A0092B-C50C-407E-A947-70E740481C1C}">
                <a14:useLocalDpi xmlns:a14="http://schemas.microsoft.com/office/drawing/2010/main" val="0"/>
              </a:ext>
            </a:extLst>
          </a:blip>
          <a:stretch>
            <a:fillRect/>
          </a:stretch>
        </p:blipFill>
        <p:spPr>
          <a:xfrm>
            <a:off x="6351409" y="3091174"/>
            <a:ext cx="4971015" cy="3488920"/>
          </a:xfrm>
          <a:prstGeom prst="teardrop">
            <a:avLst/>
          </a:prstGeom>
        </p:spPr>
      </p:pic>
    </p:spTree>
    <p:extLst>
      <p:ext uri="{BB962C8B-B14F-4D97-AF65-F5344CB8AC3E}">
        <p14:creationId xmlns:p14="http://schemas.microsoft.com/office/powerpoint/2010/main" val="178067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8F9C17-DF16-4503-A23D-C04985936785}"/>
              </a:ext>
            </a:extLst>
          </p:cNvPr>
          <p:cNvSpPr>
            <a:spLocks noGrp="1"/>
          </p:cNvSpPr>
          <p:nvPr>
            <p:ph type="title"/>
          </p:nvPr>
        </p:nvSpPr>
        <p:spPr>
          <a:xfrm>
            <a:off x="2669241" y="154595"/>
            <a:ext cx="6853518" cy="720304"/>
          </a:xfrm>
        </p:spPr>
        <p:txBody>
          <a:bodyPr/>
          <a:lstStyle/>
          <a:p>
            <a:pPr algn="ctr"/>
            <a:r>
              <a:rPr lang="es-ES" sz="3600" dirty="0" smtClean="0">
                <a:solidFill>
                  <a:srgbClr val="CC3300"/>
                </a:solidFill>
                <a:effectLst>
                  <a:outerShdw blurRad="38100" dist="38100" dir="2700000" algn="tl">
                    <a:srgbClr val="000000">
                      <a:alpha val="43137"/>
                    </a:srgbClr>
                  </a:outerShdw>
                </a:effectLst>
              </a:rPr>
              <a:t>Información general del proyecto</a:t>
            </a:r>
            <a:endParaRPr lang="en-US" sz="3600" dirty="0">
              <a:solidFill>
                <a:srgbClr val="CC3300"/>
              </a:solidFill>
              <a:effectLst>
                <a:outerShdw blurRad="38100" dist="38100" dir="2700000" algn="tl">
                  <a:srgbClr val="000000">
                    <a:alpha val="43137"/>
                  </a:srgbClr>
                </a:outerShdw>
              </a:effectLst>
            </a:endParaRPr>
          </a:p>
        </p:txBody>
      </p:sp>
      <p:sp>
        <p:nvSpPr>
          <p:cNvPr id="5" name="Rectángulo 4"/>
          <p:cNvSpPr/>
          <p:nvPr/>
        </p:nvSpPr>
        <p:spPr>
          <a:xfrm rot="16200000">
            <a:off x="-1076601" y="3531734"/>
            <a:ext cx="2614870" cy="338554"/>
          </a:xfrm>
          <a:prstGeom prst="rect">
            <a:avLst/>
          </a:prstGeom>
        </p:spPr>
        <p:txBody>
          <a:bodyPr wrap="square">
            <a:spAutoFit/>
          </a:bodyPr>
          <a:lstStyle/>
          <a:p>
            <a:r>
              <a:rPr lang="es-CO" sz="800" dirty="0" smtClean="0">
                <a:solidFill>
                  <a:schemeClr val="bg1">
                    <a:lumMod val="50000"/>
                  </a:schemeClr>
                </a:solidFill>
                <a:latin typeface="Arial Rounded MT Bold" panose="020F0704030504030204" pitchFamily="34" charset="0"/>
              </a:rPr>
              <a:t>05. Formación avanzada, continua y permanente</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graphicFrame>
        <p:nvGraphicFramePr>
          <p:cNvPr id="4" name="Tabla 3"/>
          <p:cNvGraphicFramePr>
            <a:graphicFrameLocks noGrp="1"/>
          </p:cNvGraphicFramePr>
          <p:nvPr>
            <p:extLst>
              <p:ext uri="{D42A27DB-BD31-4B8C-83A1-F6EECF244321}">
                <p14:modId xmlns:p14="http://schemas.microsoft.com/office/powerpoint/2010/main" val="1826843885"/>
              </p:ext>
            </p:extLst>
          </p:nvPr>
        </p:nvGraphicFramePr>
        <p:xfrm>
          <a:off x="1278627" y="1374187"/>
          <a:ext cx="9103659" cy="4416552"/>
        </p:xfrm>
        <a:graphic>
          <a:graphicData uri="http://schemas.openxmlformats.org/drawingml/2006/table">
            <a:tbl>
              <a:tblPr firstRow="1" firstCol="1" bandRow="1"/>
              <a:tblGrid>
                <a:gridCol w="2801471">
                  <a:extLst>
                    <a:ext uri="{9D8B030D-6E8A-4147-A177-3AD203B41FA5}">
                      <a16:colId xmlns:a16="http://schemas.microsoft.com/office/drawing/2014/main" val="2054926226"/>
                    </a:ext>
                  </a:extLst>
                </a:gridCol>
                <a:gridCol w="6302188">
                  <a:extLst>
                    <a:ext uri="{9D8B030D-6E8A-4147-A177-3AD203B41FA5}">
                      <a16:colId xmlns:a16="http://schemas.microsoft.com/office/drawing/2014/main" val="4245958461"/>
                    </a:ext>
                  </a:extLst>
                </a:gridCol>
              </a:tblGrid>
              <a:tr h="8128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CEA - 05)</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0220402"/>
                  </a:ext>
                </a:extLst>
              </a:tr>
              <a:tr h="8699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Académica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400945"/>
                  </a:ext>
                </a:extLst>
              </a:tr>
              <a:tr h="12890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Excelencia Académica para la Formación Integral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5604293"/>
                  </a:ext>
                </a:extLst>
              </a:tr>
              <a:tr h="15176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Wilson Arenas Valencia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0202717"/>
                  </a:ext>
                </a:extLst>
              </a:tr>
              <a:tr h="6667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Desarrollo Docente</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2783508"/>
                  </a:ext>
                </a:extLst>
              </a:tr>
              <a:tr h="13525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Docencia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2796477"/>
                  </a:ext>
                </a:extLst>
              </a:tr>
              <a:tr h="4445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Profesores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0199087"/>
                  </a:ext>
                </a:extLst>
              </a:tr>
              <a:tr h="4445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5. Formación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2655959"/>
                  </a:ext>
                </a:extLst>
              </a:tr>
              <a:tr h="4445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just">
                        <a:lnSpc>
                          <a:spcPct val="115000"/>
                        </a:lnSpc>
                        <a:spcAft>
                          <a:spcPts val="0"/>
                        </a:spcAft>
                      </a:pPr>
                      <a:r>
                        <a:rPr lang="es-CO" sz="12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Consejo Superior, Consejo Académico, Vicerrectoría Administrativa y Financiera, Vicerrectoría de Investigación, Innovación y Extensión, Vicerrectoría de Responsabilidad Social y Bienestar Universitario, Facultades y Docentes.</a:t>
                      </a:r>
                      <a:endParaRPr lang="es-CO" sz="18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9828684"/>
                  </a:ext>
                </a:extLst>
              </a:tr>
              <a:tr h="19875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just">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Ministerio de Educación Nacional, Secretarías de Educación Departamental y Municipal, Instituciones de Educación Superior, otros oferentes de Formación Docente.</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2115106"/>
                  </a:ext>
                </a:extLst>
              </a:tr>
              <a:tr h="44450">
                <a:tc rowSpan="3">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just">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del Desarrollo Humano y organizacional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18013"/>
                  </a:ext>
                </a:extLst>
              </a:tr>
              <a:tr h="44450">
                <a:tc vMerge="1">
                  <a:txBody>
                    <a:bodyPr/>
                    <a:lstStyle/>
                    <a:p>
                      <a:endParaRPr lang="es-CO"/>
                    </a:p>
                  </a:txBody>
                  <a:tcPr/>
                </a:tc>
                <a:tc>
                  <a:txBody>
                    <a:bodyPr/>
                    <a:lstStyle/>
                    <a:p>
                      <a:pPr algn="just">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Acompañamiento Integral e inclusión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9617898"/>
                  </a:ext>
                </a:extLst>
              </a:tr>
              <a:tr h="44450">
                <a:tc vMerge="1">
                  <a:txBody>
                    <a:bodyPr/>
                    <a:lstStyle/>
                    <a:p>
                      <a:endParaRPr lang="es-CO"/>
                    </a:p>
                  </a:txBody>
                  <a:tcPr/>
                </a:tc>
                <a:tc>
                  <a:txBody>
                    <a:bodyPr/>
                    <a:lstStyle/>
                    <a:p>
                      <a:pPr algn="just">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Estratégica para el Bienestar</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8734450"/>
                  </a:ext>
                </a:extLst>
              </a:tr>
              <a:tr h="4635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8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8642748"/>
                  </a:ext>
                </a:extLst>
              </a:tr>
            </a:tbl>
          </a:graphicData>
        </a:graphic>
      </p:graphicFrame>
    </p:spTree>
    <p:extLst>
      <p:ext uri="{BB962C8B-B14F-4D97-AF65-F5344CB8AC3E}">
        <p14:creationId xmlns:p14="http://schemas.microsoft.com/office/powerpoint/2010/main" val="3665913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926726" y="1144307"/>
            <a:ext cx="10089776" cy="1249269"/>
          </a:xfrm>
        </p:spPr>
        <p:txBody>
          <a:bodyPr>
            <a:noAutofit/>
          </a:bodyPr>
          <a:lstStyle/>
          <a:p>
            <a:pPr marL="0" indent="0" algn="just">
              <a:buNone/>
            </a:pPr>
            <a:r>
              <a:rPr lang="es-CO" sz="1050" dirty="0" smtClean="0">
                <a:latin typeface="Arial Narrow" panose="020B0606020202030204" pitchFamily="34" charset="0"/>
              </a:rPr>
              <a:t>La </a:t>
            </a:r>
            <a:r>
              <a:rPr lang="es-CO" sz="1050" dirty="0">
                <a:latin typeface="Arial Narrow" panose="020B0606020202030204" pitchFamily="34" charset="0"/>
              </a:rPr>
              <a:t>deserción </a:t>
            </a:r>
            <a:r>
              <a:rPr lang="es-CO" sz="1050" dirty="0">
                <a:latin typeface="Arial Narrow" panose="020B0606020202030204" pitchFamily="34" charset="0"/>
              </a:rPr>
              <a:t>La Conferencia Mundial sobre Educación Superior (UNESCO, 2009) señala a las instituciones de educación superior la necesidad de políticas de desarrollo docente que respondan a los desafíos de la “sociedad de la información”. </a:t>
            </a:r>
            <a:r>
              <a:rPr lang="es-CO" sz="1050" dirty="0">
                <a:latin typeface="Arial Narrow" panose="020B0606020202030204" pitchFamily="34" charset="0"/>
              </a:rPr>
              <a:t>Las propuestas deben ser flexibles y estar basadas en la formación a lo largo de la vida, para mejorar los procesos de enseñanza y aprendizaje hacia la renovación educativa y el cambio </a:t>
            </a:r>
            <a:r>
              <a:rPr lang="es-CO" sz="1050" dirty="0" smtClean="0">
                <a:latin typeface="Arial Narrow" panose="020B0606020202030204" pitchFamily="34" charset="0"/>
              </a:rPr>
              <a:t>social. La </a:t>
            </a:r>
            <a:r>
              <a:rPr lang="es-CO" sz="1050" dirty="0">
                <a:latin typeface="Arial Narrow" panose="020B0606020202030204" pitchFamily="34" charset="0"/>
              </a:rPr>
              <a:t>educación superior en la sociedad actual da cada vez más importancia a la formación y el desarrollo del profesorado, vinculándolos, por un lado, con la realidad política, histórica, cultural y social (Jackson, 2001), y por otro lado, con la integralidad del docente como persona y miembro de un colectivo. Además de los componentes cognitivo, disciplinar y pedagógico, se contempla la subjetividad, la intuición, lo emocional y lo relacional, como dimensiones inseparables del desarrollo humano y </a:t>
            </a:r>
            <a:r>
              <a:rPr lang="es-CO" sz="1050" dirty="0" smtClean="0">
                <a:latin typeface="Arial Narrow" panose="020B0606020202030204" pitchFamily="34" charset="0"/>
              </a:rPr>
              <a:t>profesional. En </a:t>
            </a:r>
            <a:r>
              <a:rPr lang="es-CO" sz="1050" dirty="0">
                <a:latin typeface="Arial Narrow" panose="020B0606020202030204" pitchFamily="34" charset="0"/>
              </a:rPr>
              <a:t>las nuevas racionalidades, basadas en la educación como una construcción histórica, cultural y social, el docente es un intelectual, un trabajador de la cultura y un profesional reflexivo en permanente transformación. Se supera así el concepto de educación como un “hacer” y el de formación como simple capacitación o actualización (Proyecto Educativo Institucional, 2018, p 43</a:t>
            </a:r>
            <a:r>
              <a:rPr lang="es-CO" sz="1050" dirty="0" smtClean="0">
                <a:latin typeface="Arial Narrow" panose="020B0606020202030204" pitchFamily="34" charset="0"/>
              </a:rPr>
              <a:t>).</a:t>
            </a:r>
            <a:r>
              <a:rPr lang="es-CO" sz="1050" dirty="0">
                <a:latin typeface="Arial Narrow" panose="020B0606020202030204" pitchFamily="34" charset="0"/>
              </a:rPr>
              <a:t> </a:t>
            </a:r>
            <a:r>
              <a:rPr lang="es-CO" sz="1050" dirty="0" smtClean="0">
                <a:latin typeface="Arial Narrow" panose="020B0606020202030204" pitchFamily="34" charset="0"/>
              </a:rPr>
              <a:t>En </a:t>
            </a:r>
            <a:r>
              <a:rPr lang="es-CO" sz="1050" dirty="0">
                <a:latin typeface="Arial Narrow" panose="020B0606020202030204" pitchFamily="34" charset="0"/>
              </a:rPr>
              <a:t>este sentido, es necesario seguir mejorando el desempeño profesional docente en la UTP con el fin de enfrentar los nuevos desafíos que presenta la educación del siglo XXl, donde el docente no es el único dueño del conocimiento y su responsabilidad se encuentra enfocada en la contribución a la formación integral y la capacidad para generar espacios de seguridad y confianza en el diálogo abierto, reflexivo, crítico y sincero con los estudiantes.</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Identificación </a:t>
            </a:r>
            <a:r>
              <a:rPr lang="es-CO" sz="3600" dirty="0">
                <a:solidFill>
                  <a:srgbClr val="CC3300"/>
                </a:solidFill>
                <a:effectLst>
                  <a:outerShdw blurRad="38100" dist="38100" dir="2700000" algn="tl">
                    <a:srgbClr val="000000">
                      <a:alpha val="43137"/>
                    </a:srgbClr>
                  </a:outerShdw>
                </a:effectLst>
              </a:rPr>
              <a:t>del problema, necesidad u oportunidad </a:t>
            </a:r>
          </a:p>
        </p:txBody>
      </p:sp>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Rectángulo 6"/>
          <p:cNvSpPr/>
          <p:nvPr/>
        </p:nvSpPr>
        <p:spPr>
          <a:xfrm rot="16200000">
            <a:off x="-1076601" y="3531734"/>
            <a:ext cx="2614870" cy="338554"/>
          </a:xfrm>
          <a:prstGeom prst="rect">
            <a:avLst/>
          </a:prstGeom>
        </p:spPr>
        <p:txBody>
          <a:bodyPr wrap="square">
            <a:spAutoFit/>
          </a:bodyPr>
          <a:lstStyle/>
          <a:p>
            <a:r>
              <a:rPr lang="es-CO" sz="800" dirty="0" smtClean="0">
                <a:solidFill>
                  <a:schemeClr val="bg1">
                    <a:lumMod val="50000"/>
                  </a:schemeClr>
                </a:solidFill>
                <a:latin typeface="Arial Rounded MT Bold" panose="020F0704030504030204" pitchFamily="34" charset="0"/>
              </a:rPr>
              <a:t>05. Formación avanzada, continua y permanente</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graphicFrame>
        <p:nvGraphicFramePr>
          <p:cNvPr id="2" name="Tabla 1"/>
          <p:cNvGraphicFramePr>
            <a:graphicFrameLocks noGrp="1"/>
          </p:cNvGraphicFramePr>
          <p:nvPr>
            <p:extLst>
              <p:ext uri="{D42A27DB-BD31-4B8C-83A1-F6EECF244321}">
                <p14:modId xmlns:p14="http://schemas.microsoft.com/office/powerpoint/2010/main" val="3401331137"/>
              </p:ext>
            </p:extLst>
          </p:nvPr>
        </p:nvGraphicFramePr>
        <p:xfrm>
          <a:off x="1188942" y="2819081"/>
          <a:ext cx="9565343" cy="3505200"/>
        </p:xfrm>
        <a:graphic>
          <a:graphicData uri="http://schemas.openxmlformats.org/drawingml/2006/table">
            <a:tbl>
              <a:tblPr firstRow="1" firstCol="1" bandRow="1"/>
              <a:tblGrid>
                <a:gridCol w="2720384">
                  <a:extLst>
                    <a:ext uri="{9D8B030D-6E8A-4147-A177-3AD203B41FA5}">
                      <a16:colId xmlns:a16="http://schemas.microsoft.com/office/drawing/2014/main" val="689348640"/>
                    </a:ext>
                  </a:extLst>
                </a:gridCol>
                <a:gridCol w="3187749">
                  <a:extLst>
                    <a:ext uri="{9D8B030D-6E8A-4147-A177-3AD203B41FA5}">
                      <a16:colId xmlns:a16="http://schemas.microsoft.com/office/drawing/2014/main" val="3747649360"/>
                    </a:ext>
                  </a:extLst>
                </a:gridCol>
                <a:gridCol w="3657210">
                  <a:extLst>
                    <a:ext uri="{9D8B030D-6E8A-4147-A177-3AD203B41FA5}">
                      <a16:colId xmlns:a16="http://schemas.microsoft.com/office/drawing/2014/main" val="3791073565"/>
                    </a:ext>
                  </a:extLst>
                </a:gridCol>
              </a:tblGrid>
              <a:tr h="209550">
                <a:tc>
                  <a:txBody>
                    <a:bodyPr/>
                    <a:lstStyle/>
                    <a:p>
                      <a:pPr algn="ctr">
                        <a:lnSpc>
                          <a:spcPct val="115000"/>
                        </a:lnSpc>
                        <a:spcAft>
                          <a:spcPts val="0"/>
                        </a:spcAft>
                      </a:pPr>
                      <a:r>
                        <a:rPr lang="es-CO" sz="12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12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12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2854541891"/>
                  </a:ext>
                </a:extLst>
              </a:tr>
              <a:tr h="389890">
                <a:tc rowSpan="6">
                  <a:txBody>
                    <a:bodyPr/>
                    <a:lstStyle/>
                    <a:p>
                      <a:pPr algn="ctr">
                        <a:lnSpc>
                          <a:spcPct val="115000"/>
                        </a:lnSpc>
                        <a:spcAft>
                          <a:spcPts val="0"/>
                        </a:spcAft>
                      </a:pPr>
                      <a:r>
                        <a:rPr lang="es-CO" sz="12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Débil desempeño profesional docente con el fin de enfrentar los nuevos desafíos que presenta la educación del siglo XXl.</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Desinterés del docente en participar en los procesos de formación y poca oferta de formación continua y permanente.</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Poca sensibilización del docente frente a la importancia de la formación continua y permanente y poco presupuesto para generar propuestas de formación docente.</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9349473"/>
                  </a:ext>
                </a:extLst>
              </a:tr>
              <a:tr h="410210">
                <a:tc vMerge="1">
                  <a:txBody>
                    <a:bodyPr/>
                    <a:lstStyle/>
                    <a:p>
                      <a:endParaRPr lang="es-CO"/>
                    </a:p>
                  </a:txBody>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Poca cobertura para procesos de formación avanzada.</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Poco presupuesto para apoyo económico de matrículas de posgrado.</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5192488"/>
                  </a:ext>
                </a:extLst>
              </a:tr>
              <a:tr h="209550">
                <a:tc vMerge="1">
                  <a:txBody>
                    <a:bodyPr/>
                    <a:lstStyle/>
                    <a:p>
                      <a:endParaRPr lang="es-CO"/>
                    </a:p>
                  </a:txBody>
                  <a:tcPr/>
                </a:tc>
                <a:tc>
                  <a:txBody>
                    <a:bodyPr/>
                    <a:lstStyle/>
                    <a:p>
                      <a:pPr algn="ctr">
                        <a:lnSpc>
                          <a:spcPct val="115000"/>
                        </a:lnSpc>
                        <a:spcAft>
                          <a:spcPts val="0"/>
                        </a:spcAft>
                      </a:pPr>
                      <a:r>
                        <a:rPr lang="es-CO" sz="12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12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481480763"/>
                  </a:ext>
                </a:extLst>
              </a:tr>
              <a:tr h="271780">
                <a:tc vMerge="1">
                  <a:txBody>
                    <a:bodyPr/>
                    <a:lstStyle/>
                    <a:p>
                      <a:endParaRPr lang="es-CO"/>
                    </a:p>
                  </a:txBody>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Oferta de cursos de formación continua y permanente no satisface el número de docente que requieren de esta.</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Dificultad en el proceso de ascenso en el escalafón docente.</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4343460"/>
                  </a:ext>
                </a:extLst>
              </a:tr>
              <a:tr h="594360">
                <a:tc vMerge="1">
                  <a:txBody>
                    <a:bodyPr/>
                    <a:lstStyle/>
                    <a:p>
                      <a:endParaRPr lang="es-CO"/>
                    </a:p>
                  </a:txBody>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Docentes sin maestría o doctorado.</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Líneas de investigación sin categorización en Colciencias.</a:t>
                      </a:r>
                      <a:b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Procesos de renovación curricular estancados.</a:t>
                      </a:r>
                      <a:b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2.3. Poca investigación en los programas académicos.</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9743892"/>
                  </a:ext>
                </a:extLst>
              </a:tr>
              <a:tr h="294640">
                <a:tc vMerge="1">
                  <a:txBody>
                    <a:bodyPr/>
                    <a:lstStyle/>
                    <a:p>
                      <a:endParaRPr lang="es-CO"/>
                    </a:p>
                  </a:txBody>
                  <a:tcPr/>
                </a:tc>
                <a:tc>
                  <a:txBody>
                    <a:bodyPr/>
                    <a:lstStyle/>
                    <a:p>
                      <a:pPr>
                        <a:lnSpc>
                          <a:spcPct val="115000"/>
                        </a:lnSpc>
                        <a:spcAft>
                          <a:spcPts val="0"/>
                        </a:spcAft>
                      </a:pPr>
                      <a:r>
                        <a:rPr lang="es-CO" sz="12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Docente sin formación en pedagogía y didáctica.</a:t>
                      </a:r>
                      <a:endParaRPr lang="es-CO" sz="12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Estudiante que pierden asignaturas.</a:t>
                      </a:r>
                      <a:b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Aumento de la deserción.</a:t>
                      </a:r>
                      <a:endParaRPr lang="es-CO" sz="125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2092402"/>
                  </a:ext>
                </a:extLst>
              </a:tr>
            </a:tbl>
          </a:graphicData>
        </a:graphic>
      </p:graphicFrame>
    </p:spTree>
    <p:extLst>
      <p:ext uri="{BB962C8B-B14F-4D97-AF65-F5344CB8AC3E}">
        <p14:creationId xmlns:p14="http://schemas.microsoft.com/office/powerpoint/2010/main" val="35084011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cto 3"/>
          <p:cNvCxnSpPr/>
          <p:nvPr/>
        </p:nvCxnSpPr>
        <p:spPr>
          <a:xfrm>
            <a:off x="6428369" y="2579619"/>
            <a:ext cx="2538303"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755949" y="1316427"/>
            <a:ext cx="5169721" cy="3759386"/>
          </a:xfrm>
        </p:spPr>
        <p:txBody>
          <a:bodyPr>
            <a:noAutofit/>
          </a:bodyPr>
          <a:lstStyle/>
          <a:p>
            <a:pPr marL="0" indent="0" algn="just">
              <a:buNone/>
            </a:pPr>
            <a:r>
              <a:rPr lang="es-CO" sz="1300" dirty="0">
                <a:latin typeface="Arial Narrow" panose="020B0606020202030204" pitchFamily="34" charset="0"/>
              </a:rPr>
              <a:t>En la Universidad Tecnológica de Pereira el desarrollo docente tiene en cuenta la formación integral del docente como persona y miembro del colectivo social y los distintos niveles de la formación integral docente: continua, avanzada y </a:t>
            </a:r>
            <a:r>
              <a:rPr lang="es-CO" sz="1300" dirty="0" smtClean="0">
                <a:latin typeface="Arial Narrow" panose="020B0606020202030204" pitchFamily="34" charset="0"/>
              </a:rPr>
              <a:t>permanente. </a:t>
            </a:r>
            <a:r>
              <a:rPr lang="es-CO" sz="1300" i="1" dirty="0" smtClean="0">
                <a:latin typeface="Arial Narrow" panose="020B0606020202030204" pitchFamily="34" charset="0"/>
              </a:rPr>
              <a:t>La </a:t>
            </a:r>
            <a:r>
              <a:rPr lang="es-CO" sz="1300" i="1" dirty="0">
                <a:latin typeface="Arial Narrow" panose="020B0606020202030204" pitchFamily="34" charset="0"/>
              </a:rPr>
              <a:t>formación integral,</a:t>
            </a:r>
            <a:r>
              <a:rPr lang="es-CO" sz="1300" dirty="0">
                <a:latin typeface="Arial Narrow" panose="020B0606020202030204" pitchFamily="34" charset="0"/>
              </a:rPr>
              <a:t> reconoce las diferentes dimensiones del desarrollo humano, social y cultural de los profesores </a:t>
            </a:r>
            <a:r>
              <a:rPr lang="es-CO" sz="1300" dirty="0" smtClean="0">
                <a:latin typeface="Arial Narrow" panose="020B0606020202030204" pitchFamily="34" charset="0"/>
              </a:rPr>
              <a:t>universitarios. La </a:t>
            </a:r>
            <a:r>
              <a:rPr lang="es-CO" sz="1300" dirty="0">
                <a:latin typeface="Arial Narrow" panose="020B0606020202030204" pitchFamily="34" charset="0"/>
              </a:rPr>
              <a:t>importancia de la formación integral de los profesores lleva a la Universidad Tecnológica de Pereira a comprometerse con la formulación y puesta en acción de una propuesta de desarrollo docente, que cubra la formación continua, avanzada y </a:t>
            </a:r>
            <a:r>
              <a:rPr lang="es-CO" sz="1300" dirty="0" smtClean="0">
                <a:latin typeface="Arial Narrow" panose="020B0606020202030204" pitchFamily="34" charset="0"/>
              </a:rPr>
              <a:t>permanente. </a:t>
            </a:r>
          </a:p>
          <a:p>
            <a:pPr marL="0" indent="0" algn="just">
              <a:buNone/>
            </a:pPr>
            <a:r>
              <a:rPr lang="es-CO" sz="1300" i="1" dirty="0" smtClean="0">
                <a:latin typeface="Arial Narrow" panose="020B0606020202030204" pitchFamily="34" charset="0"/>
              </a:rPr>
              <a:t>La </a:t>
            </a:r>
            <a:r>
              <a:rPr lang="es-CO" sz="1300" i="1" dirty="0">
                <a:latin typeface="Arial Narrow" panose="020B0606020202030204" pitchFamily="34" charset="0"/>
              </a:rPr>
              <a:t>formación continua,</a:t>
            </a:r>
            <a:r>
              <a:rPr lang="es-CO" sz="1300" dirty="0">
                <a:latin typeface="Arial Narrow" panose="020B0606020202030204" pitchFamily="34" charset="0"/>
              </a:rPr>
              <a:t> para la actualización disciplinar, pedagógica y didáctica en función del perfeccionamiento del desempeño profesional, que ayuda a cualificar la profesión docente y el mejoramiento continuo en las unidades académicas y en la universidad como institución formadora</a:t>
            </a:r>
            <a:r>
              <a:rPr lang="es-CO" sz="1300" dirty="0" smtClean="0">
                <a:latin typeface="Arial Narrow" panose="020B0606020202030204" pitchFamily="34" charset="0"/>
              </a:rPr>
              <a:t>.</a:t>
            </a:r>
          </a:p>
          <a:p>
            <a:pPr marL="0" indent="0" algn="just">
              <a:buNone/>
            </a:pPr>
            <a:r>
              <a:rPr lang="es-CO" sz="1300" i="1" dirty="0" smtClean="0">
                <a:latin typeface="Arial Narrow" panose="020B0606020202030204" pitchFamily="34" charset="0"/>
              </a:rPr>
              <a:t>La </a:t>
            </a:r>
            <a:r>
              <a:rPr lang="es-CO" sz="1300" i="1" dirty="0">
                <a:latin typeface="Arial Narrow" panose="020B0606020202030204" pitchFamily="34" charset="0"/>
              </a:rPr>
              <a:t>formación avanzada,</a:t>
            </a:r>
            <a:r>
              <a:rPr lang="es-CO" sz="1300" dirty="0">
                <a:latin typeface="Arial Narrow" panose="020B0606020202030204" pitchFamily="34" charset="0"/>
              </a:rPr>
              <a:t> orientada a consolidar un proceso sistemático de aprendizaje y producción científica de los profesores a través de especializaciones médicas, maestrías y doctorados, que les proporcione herramientas para avanzar en investigación, formación de estudiantes, innovación y proyección social. Estos procesos deben enriquecer y transformar la gestión educativa institucional para el cumplimiento de los propósitos </a:t>
            </a:r>
            <a:r>
              <a:rPr lang="es-CO" sz="1300" dirty="0" smtClean="0">
                <a:latin typeface="Arial Narrow" panose="020B0606020202030204" pitchFamily="34" charset="0"/>
              </a:rPr>
              <a:t>misionales. </a:t>
            </a:r>
          </a:p>
          <a:p>
            <a:pPr marL="0" indent="0" algn="just">
              <a:buNone/>
            </a:pPr>
            <a:r>
              <a:rPr lang="es-CO" sz="1300" i="1" dirty="0" smtClean="0">
                <a:latin typeface="Arial Narrow" panose="020B0606020202030204" pitchFamily="34" charset="0"/>
              </a:rPr>
              <a:t>La </a:t>
            </a:r>
            <a:r>
              <a:rPr lang="es-CO" sz="1300" i="1" dirty="0">
                <a:latin typeface="Arial Narrow" panose="020B0606020202030204" pitchFamily="34" charset="0"/>
              </a:rPr>
              <a:t>formación permanente,</a:t>
            </a:r>
            <a:r>
              <a:rPr lang="es-CO" sz="1300" dirty="0">
                <a:latin typeface="Arial Narrow" panose="020B0606020202030204" pitchFamily="34" charset="0"/>
              </a:rPr>
              <a:t> está encaminada a la revisión y actualización de conocimientos, habilidades, aptitudes y actitudes del profesorado, para promover la capacidad crítica, creativa, ética, estética, lúdica y expresiva en su desarrollo integral, que les permita enfrentar los retos de la educación superior actual y del futuro. </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Descripción del proyecto</a:t>
            </a:r>
            <a:endParaRPr lang="es-CO" sz="3600" dirty="0">
              <a:solidFill>
                <a:srgbClr val="CC3300"/>
              </a:solidFill>
              <a:effectLst>
                <a:outerShdw blurRad="38100" dist="38100" dir="2700000" algn="tl">
                  <a:srgbClr val="000000">
                    <a:alpha val="43137"/>
                  </a:srgbClr>
                </a:outerShdw>
              </a:effectLst>
            </a:endParaRPr>
          </a:p>
        </p:txBody>
      </p:sp>
      <p:sp>
        <p:nvSpPr>
          <p:cNvPr id="19" name="CuadroTexto 18"/>
          <p:cNvSpPr txBox="1"/>
          <p:nvPr/>
        </p:nvSpPr>
        <p:spPr>
          <a:xfrm>
            <a:off x="6172898" y="1396691"/>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1">
                    <a:lumMod val="50000"/>
                  </a:schemeClr>
                </a:solidFill>
                <a:effectLst>
                  <a:outerShdw blurRad="38100" dist="38100" dir="2700000" algn="tl">
                    <a:srgbClr val="000000">
                      <a:alpha val="43137"/>
                    </a:srgbClr>
                  </a:outerShdw>
                </a:effectLst>
                <a:latin typeface="+mj-lt"/>
                <a:ea typeface="+mj-ea"/>
                <a:cs typeface="+mj-cs"/>
              </a:rPr>
              <a:t>Involucrados</a:t>
            </a:r>
          </a:p>
        </p:txBody>
      </p:sp>
      <p:grpSp>
        <p:nvGrpSpPr>
          <p:cNvPr id="8" name="Grupo 7"/>
          <p:cNvGrpSpPr/>
          <p:nvPr/>
        </p:nvGrpSpPr>
        <p:grpSpPr>
          <a:xfrm>
            <a:off x="6671753" y="2265021"/>
            <a:ext cx="4668599" cy="666178"/>
            <a:chOff x="481236" y="1624130"/>
            <a:chExt cx="4001276" cy="666178"/>
          </a:xfrm>
        </p:grpSpPr>
        <p:sp>
          <p:nvSpPr>
            <p:cNvPr id="16" name="Rectángulo redondeado 15"/>
            <p:cNvSpPr/>
            <p:nvPr/>
          </p:nvSpPr>
          <p:spPr>
            <a:xfrm>
              <a:off x="481236" y="1624130"/>
              <a:ext cx="4001276" cy="666178"/>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7" name="CuadroTexto 16"/>
            <p:cNvSpPr txBox="1"/>
            <p:nvPr/>
          </p:nvSpPr>
          <p:spPr>
            <a:xfrm>
              <a:off x="500748" y="1643642"/>
              <a:ext cx="3962252" cy="627154"/>
            </a:xfrm>
            <a:prstGeom prst="rect">
              <a:avLst/>
            </a:prstGeom>
            <a:solidFill>
              <a:schemeClr val="bg1"/>
            </a:solidFill>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gn="just">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Consejo Superior, Consejo Académico, Vicerrectoría Administrativa y Financiera, Vicerrectoría de Investigación, Innovación y Extensión, Vicerrectoría de Responsabilidad Social y Bienestar Universitario, Facultades y Docentes.</a:t>
              </a:r>
              <a:endParaRPr lang="es-CO" sz="1600" dirty="0">
                <a:latin typeface="Times New Roman" panose="02020603050405020304" pitchFamily="18" charset="0"/>
                <a:ea typeface="SimSun" panose="02010600030101010101" pitchFamily="2" charset="-122"/>
              </a:endParaRPr>
            </a:p>
          </p:txBody>
        </p:sp>
      </p:grpSp>
      <p:grpSp>
        <p:nvGrpSpPr>
          <p:cNvPr id="9" name="Grupo 8"/>
          <p:cNvGrpSpPr/>
          <p:nvPr/>
        </p:nvGrpSpPr>
        <p:grpSpPr>
          <a:xfrm>
            <a:off x="6662793" y="3100305"/>
            <a:ext cx="4677559" cy="630262"/>
            <a:chOff x="472275" y="2459414"/>
            <a:chExt cx="4022445" cy="516696"/>
          </a:xfrm>
        </p:grpSpPr>
        <p:sp>
          <p:nvSpPr>
            <p:cNvPr id="14" name="Rectángulo redondeado 13"/>
            <p:cNvSpPr/>
            <p:nvPr/>
          </p:nvSpPr>
          <p:spPr>
            <a:xfrm>
              <a:off x="472275" y="2459414"/>
              <a:ext cx="4022445" cy="516696"/>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gn="just">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Ministerio de Educación Nacional, Secretarías de Educación Departamental y Municipal, Instituciones de Educación Superior, otros oferentes de Formación Docente.</a:t>
              </a: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0" name="Conector recto 9"/>
          <p:cNvSpPr/>
          <p:nvPr/>
        </p:nvSpPr>
        <p:spPr>
          <a:xfrm>
            <a:off x="6428369" y="2129268"/>
            <a:ext cx="234424" cy="2437802"/>
          </a:xfrm>
          <a:custGeom>
            <a:avLst/>
            <a:gdLst/>
            <a:ahLst/>
            <a:cxnLst/>
            <a:rect l="0" t="0" r="0" b="0"/>
            <a:pathLst>
              <a:path>
                <a:moveTo>
                  <a:pt x="0" y="0"/>
                </a:moveTo>
                <a:lnTo>
                  <a:pt x="0" y="2057073"/>
                </a:lnTo>
                <a:lnTo>
                  <a:pt x="234424" y="2057073"/>
                </a:lnTo>
              </a:path>
            </a:pathLst>
          </a:custGeom>
          <a:noFill/>
          <a:ln w="28575">
            <a:solidFill>
              <a:schemeClr val="accent6">
                <a:lumMod val="50000"/>
              </a:schemeClr>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1" name="Grupo 10"/>
          <p:cNvGrpSpPr/>
          <p:nvPr/>
        </p:nvGrpSpPr>
        <p:grpSpPr>
          <a:xfrm>
            <a:off x="6662793" y="3880482"/>
            <a:ext cx="4677559" cy="536674"/>
            <a:chOff x="472275" y="3145215"/>
            <a:chExt cx="4036699" cy="626053"/>
          </a:xfrm>
        </p:grpSpPr>
        <p:sp>
          <p:nvSpPr>
            <p:cNvPr id="12" name="Rectángulo redondeado 11"/>
            <p:cNvSpPr/>
            <p:nvPr/>
          </p:nvSpPr>
          <p:spPr>
            <a:xfrm>
              <a:off x="472275" y="3145215"/>
              <a:ext cx="4036699" cy="626053"/>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3" name="CuadroTexto 12"/>
            <p:cNvSpPr txBox="1"/>
            <p:nvPr/>
          </p:nvSpPr>
          <p:spPr>
            <a:xfrm>
              <a:off x="490611" y="3163551"/>
              <a:ext cx="4000027" cy="589382"/>
            </a:xfrm>
            <a:prstGeom prst="rect">
              <a:avLst/>
            </a:prstGeom>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Docentes y directivos académicos de planta, transitorios o catedráticos de la Universidad Tecnológica de Pereira.</a:t>
              </a:r>
            </a:p>
          </p:txBody>
        </p:sp>
      </p:grpSp>
      <p:sp>
        <p:nvSpPr>
          <p:cNvPr id="20" name="Marco 19"/>
          <p:cNvSpPr/>
          <p:nvPr/>
        </p:nvSpPr>
        <p:spPr>
          <a:xfrm>
            <a:off x="6230586" y="1421213"/>
            <a:ext cx="2189240" cy="612273"/>
          </a:xfrm>
          <a:prstGeom prst="fram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1" name="Conector recto 3"/>
          <p:cNvSpPr/>
          <p:nvPr/>
        </p:nvSpPr>
        <p:spPr>
          <a:xfrm>
            <a:off x="6428369" y="2058009"/>
            <a:ext cx="234424" cy="521610"/>
          </a:xfrm>
          <a:custGeom>
            <a:avLst/>
            <a:gdLst/>
            <a:ahLst/>
            <a:cxnLst/>
            <a:rect l="0" t="0" r="0" b="0"/>
            <a:pathLst>
              <a:path>
                <a:moveTo>
                  <a:pt x="0" y="0"/>
                </a:moveTo>
                <a:lnTo>
                  <a:pt x="0" y="1316593"/>
                </a:lnTo>
                <a:lnTo>
                  <a:pt x="234424" y="1316593"/>
                </a:lnTo>
              </a:path>
            </a:pathLst>
          </a:custGeom>
          <a:noFill/>
          <a:ln w="28575">
            <a:solidFill>
              <a:schemeClr val="accent6">
                <a:lumMod val="50000"/>
              </a:schemeClr>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2" name="Imagen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pic>
        <p:nvPicPr>
          <p:cNvPr id="2" name="Imagen 1"/>
          <p:cNvPicPr>
            <a:picLocks noChangeAspect="1"/>
          </p:cNvPicPr>
          <p:nvPr/>
        </p:nvPicPr>
        <p:blipFill>
          <a:blip r:embed="rId3"/>
          <a:stretch>
            <a:fillRect/>
          </a:stretch>
        </p:blipFill>
        <p:spPr>
          <a:xfrm>
            <a:off x="8084572" y="5238544"/>
            <a:ext cx="1339214" cy="1339214"/>
          </a:xfrm>
          <a:prstGeom prst="rect">
            <a:avLst/>
          </a:prstGeom>
        </p:spPr>
      </p:pic>
      <p:pic>
        <p:nvPicPr>
          <p:cNvPr id="3" name="Imagen 2"/>
          <p:cNvPicPr>
            <a:picLocks noChangeAspect="1"/>
          </p:cNvPicPr>
          <p:nvPr/>
        </p:nvPicPr>
        <p:blipFill>
          <a:blip r:embed="rId4"/>
          <a:stretch>
            <a:fillRect/>
          </a:stretch>
        </p:blipFill>
        <p:spPr>
          <a:xfrm>
            <a:off x="6428369" y="4567071"/>
            <a:ext cx="4476486" cy="671473"/>
          </a:xfrm>
          <a:prstGeom prst="rect">
            <a:avLst/>
          </a:prstGeom>
        </p:spPr>
      </p:pic>
      <p:sp>
        <p:nvSpPr>
          <p:cNvPr id="24" name="Rectángulo 23"/>
          <p:cNvSpPr/>
          <p:nvPr/>
        </p:nvSpPr>
        <p:spPr>
          <a:xfrm rot="16200000">
            <a:off x="-1076601" y="3531734"/>
            <a:ext cx="2614870" cy="338554"/>
          </a:xfrm>
          <a:prstGeom prst="rect">
            <a:avLst/>
          </a:prstGeom>
        </p:spPr>
        <p:txBody>
          <a:bodyPr wrap="square">
            <a:spAutoFit/>
          </a:bodyPr>
          <a:lstStyle/>
          <a:p>
            <a:r>
              <a:rPr lang="es-CO" sz="800" dirty="0" smtClean="0">
                <a:solidFill>
                  <a:schemeClr val="bg1">
                    <a:lumMod val="50000"/>
                  </a:schemeClr>
                </a:solidFill>
                <a:latin typeface="Arial Rounded MT Bold" panose="020F0704030504030204" pitchFamily="34" charset="0"/>
              </a:rPr>
              <a:t>05. Formación avanzada, continua y permanente</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319282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9520518" cy="768767"/>
          </a:xfrm>
        </p:spPr>
        <p:txBody>
          <a:bodyPr>
            <a:noAutofit/>
          </a:bodyPr>
          <a:lstStyle/>
          <a:p>
            <a:pPr marL="0" indent="0">
              <a:buNone/>
            </a:pPr>
            <a:r>
              <a:rPr lang="es-CO" sz="2000" dirty="0">
                <a:latin typeface="Arial Narrow" panose="020B0606020202030204" pitchFamily="34" charset="0"/>
              </a:rPr>
              <a:t>Contribuir a la mejora del desempeño profesional docente a través de la formación integral para que involucre las diferentes dimensiones del </a:t>
            </a:r>
            <a:r>
              <a:rPr lang="es-CO" sz="2000" dirty="0" smtClean="0">
                <a:latin typeface="Arial Narrow" panose="020B0606020202030204" pitchFamily="34" charset="0"/>
              </a:rPr>
              <a:t>desarrollo </a:t>
            </a:r>
            <a:r>
              <a:rPr lang="es-CO" sz="2000" dirty="0">
                <a:latin typeface="Arial Narrow" panose="020B0606020202030204" pitchFamily="34" charset="0"/>
              </a:rPr>
              <a:t>humano, social y cultural.		</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Objetivos del proyecto</a:t>
            </a:r>
            <a:endParaRPr lang="es-CO" sz="3600" dirty="0">
              <a:solidFill>
                <a:srgbClr val="CC3300"/>
              </a:solidFill>
              <a:effectLst>
                <a:outerShdw blurRad="38100" dist="38100" dir="2700000" algn="tl">
                  <a:srgbClr val="000000">
                    <a:alpha val="43137"/>
                  </a:srgbClr>
                </a:outerShdw>
              </a:effectLst>
            </a:endParaRPr>
          </a:p>
        </p:txBody>
      </p:sp>
      <p:sp>
        <p:nvSpPr>
          <p:cNvPr id="18"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CC3300"/>
                </a:solidFill>
                <a:effectLst>
                  <a:outerShdw blurRad="38100" dist="38100" dir="2700000" algn="tl">
                    <a:srgbClr val="000000">
                      <a:alpha val="43137"/>
                    </a:srgbClr>
                  </a:outerShdw>
                </a:effectLst>
              </a:rPr>
              <a:t>General</a:t>
            </a:r>
            <a:endParaRPr lang="es-CO" sz="3200" dirty="0">
              <a:solidFill>
                <a:srgbClr val="CC3300"/>
              </a:solidFill>
              <a:effectLst>
                <a:outerShdw blurRad="38100" dist="38100" dir="2700000" algn="tl">
                  <a:srgbClr val="000000">
                    <a:alpha val="43137"/>
                  </a:srgbClr>
                </a:outerShdw>
              </a:effectLst>
            </a:endParaRPr>
          </a:p>
        </p:txBody>
      </p:sp>
      <p:sp>
        <p:nvSpPr>
          <p:cNvPr id="22"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CC3300"/>
                </a:solidFill>
                <a:effectLst>
                  <a:outerShdw blurRad="38100" dist="38100" dir="2700000" algn="tl">
                    <a:srgbClr val="000000">
                      <a:alpha val="43137"/>
                    </a:srgbClr>
                  </a:outerShdw>
                </a:effectLst>
              </a:rPr>
              <a:t>Específicos</a:t>
            </a:r>
            <a:endParaRPr lang="es-CO" sz="3200" dirty="0">
              <a:solidFill>
                <a:srgbClr val="CC3300"/>
              </a:solidFill>
              <a:effectLst>
                <a:outerShdw blurRad="38100" dist="38100" dir="2700000" algn="tl">
                  <a:srgbClr val="000000">
                    <a:alpha val="43137"/>
                  </a:srgbClr>
                </a:outerShdw>
              </a:effectLst>
            </a:endParaRPr>
          </a:p>
        </p:txBody>
      </p:sp>
      <p:sp>
        <p:nvSpPr>
          <p:cNvPr id="2" name="Rectángulo 1"/>
          <p:cNvSpPr/>
          <p:nvPr/>
        </p:nvSpPr>
        <p:spPr>
          <a:xfrm>
            <a:off x="1246095" y="3576505"/>
            <a:ext cx="9341224" cy="1754326"/>
          </a:xfrm>
          <a:prstGeom prst="rect">
            <a:avLst/>
          </a:prstGeom>
        </p:spPr>
        <p:txBody>
          <a:bodyPr wrap="square">
            <a:spAutoFit/>
          </a:bodyPr>
          <a:lstStyle/>
          <a:p>
            <a:pPr marL="285750" lvl="0" indent="-285750" algn="just">
              <a:buFontTx/>
              <a:buChar char="-"/>
            </a:pPr>
            <a:r>
              <a:rPr lang="es-CO" dirty="0" smtClean="0">
                <a:latin typeface="Arial Narrow" panose="020B0606020202030204" pitchFamily="34" charset="0"/>
              </a:rPr>
              <a:t>Elaborar </a:t>
            </a:r>
            <a:r>
              <a:rPr lang="es-CO" dirty="0">
                <a:latin typeface="Arial Narrow" panose="020B0606020202030204" pitchFamily="34" charset="0"/>
              </a:rPr>
              <a:t>un plan de desarrollo docente centrado en la formación integral, que tenga en cuenta los distintos niveles de la formación docente: continua, avanzada y permanente.		</a:t>
            </a:r>
            <a:endParaRPr lang="es-CO" dirty="0" smtClean="0">
              <a:latin typeface="Arial Narrow" panose="020B0606020202030204" pitchFamily="34" charset="0"/>
            </a:endParaRP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Consolidar </a:t>
            </a:r>
            <a:r>
              <a:rPr lang="es-CO" dirty="0">
                <a:latin typeface="Arial Narrow" panose="020B0606020202030204" pitchFamily="34" charset="0"/>
              </a:rPr>
              <a:t>un proceso sistemático de aprendizaje y producción científica de los profesores a través de especializaciones médicas, maestrías y doctorados, que les proporcione herramientas para avanzar en investigación, formación de estudiantes, innovación y proyección social.	</a:t>
            </a:r>
          </a:p>
        </p:txBody>
      </p:sp>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10" name="Rectángulo 9"/>
          <p:cNvSpPr/>
          <p:nvPr/>
        </p:nvSpPr>
        <p:spPr>
          <a:xfrm rot="16200000">
            <a:off x="-1076601" y="3531734"/>
            <a:ext cx="2614870" cy="338554"/>
          </a:xfrm>
          <a:prstGeom prst="rect">
            <a:avLst/>
          </a:prstGeom>
        </p:spPr>
        <p:txBody>
          <a:bodyPr wrap="square">
            <a:spAutoFit/>
          </a:bodyPr>
          <a:lstStyle/>
          <a:p>
            <a:r>
              <a:rPr lang="es-CO" sz="800" dirty="0" smtClean="0">
                <a:solidFill>
                  <a:schemeClr val="bg1">
                    <a:lumMod val="50000"/>
                  </a:schemeClr>
                </a:solidFill>
                <a:latin typeface="Arial Rounded MT Bold" panose="020F0704030504030204" pitchFamily="34" charset="0"/>
              </a:rPr>
              <a:t>05. Formación avanzada, continua y permanente</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257557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Planes operativos</a:t>
            </a:r>
            <a:endParaRPr lang="es-CO" sz="3600" dirty="0">
              <a:solidFill>
                <a:srgbClr val="CC3300"/>
              </a:solidFill>
              <a:effectLst>
                <a:outerShdw blurRad="38100" dist="38100" dir="2700000" algn="tl">
                  <a:srgbClr val="000000">
                    <a:alpha val="43137"/>
                  </a:srgbClr>
                </a:outerShdw>
              </a:effectLst>
            </a:endParaRPr>
          </a:p>
        </p:txBody>
      </p:sp>
      <p:graphicFrame>
        <p:nvGraphicFramePr>
          <p:cNvPr id="9" name="Tabla 8"/>
          <p:cNvGraphicFramePr>
            <a:graphicFrameLocks noGrp="1"/>
          </p:cNvGraphicFramePr>
          <p:nvPr>
            <p:extLst>
              <p:ext uri="{D42A27DB-BD31-4B8C-83A1-F6EECF244321}">
                <p14:modId xmlns:p14="http://schemas.microsoft.com/office/powerpoint/2010/main" val="950020753"/>
              </p:ext>
            </p:extLst>
          </p:nvPr>
        </p:nvGraphicFramePr>
        <p:xfrm>
          <a:off x="1299163" y="1572387"/>
          <a:ext cx="9144719" cy="3938924"/>
        </p:xfrm>
        <a:graphic>
          <a:graphicData uri="http://schemas.openxmlformats.org/drawingml/2006/table">
            <a:tbl>
              <a:tblPr firstRow="1" firstCol="1" bandRow="1"/>
              <a:tblGrid>
                <a:gridCol w="2981157">
                  <a:extLst>
                    <a:ext uri="{9D8B030D-6E8A-4147-A177-3AD203B41FA5}">
                      <a16:colId xmlns:a16="http://schemas.microsoft.com/office/drawing/2014/main" val="622973615"/>
                    </a:ext>
                  </a:extLst>
                </a:gridCol>
                <a:gridCol w="6163562">
                  <a:extLst>
                    <a:ext uri="{9D8B030D-6E8A-4147-A177-3AD203B41FA5}">
                      <a16:colId xmlns:a16="http://schemas.microsoft.com/office/drawing/2014/main" val="2008709917"/>
                    </a:ext>
                  </a:extLst>
                </a:gridCol>
              </a:tblGrid>
              <a:tr h="33717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extLst>
                  <a:ext uri="{0D108BD9-81ED-4DB2-BD59-A6C34878D82A}">
                    <a16:rowId xmlns:a16="http://schemas.microsoft.com/office/drawing/2014/main" val="3686363448"/>
                  </a:ext>
                </a:extLst>
              </a:tr>
              <a:tr h="14773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Formación Continua y Permanente</a:t>
                      </a:r>
                      <a:endParaRPr lang="es-CO" sz="1800" b="1" kern="1200" dirty="0">
                        <a:solidFill>
                          <a:schemeClr val="tx1"/>
                        </a:solidFill>
                        <a:effectLst/>
                        <a:latin typeface="+mn-lt"/>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179388" indent="0" algn="just"/>
                      <a:r>
                        <a:rPr lang="es-CO" sz="1800" kern="1200" dirty="0" smtClean="0">
                          <a:solidFill>
                            <a:schemeClr val="tx1"/>
                          </a:solidFill>
                          <a:effectLst/>
                          <a:latin typeface="Arial Narrow" panose="020B0606020202030204" pitchFamily="34" charset="0"/>
                          <a:ea typeface="+mn-ea"/>
                          <a:cs typeface="+mn-cs"/>
                        </a:rPr>
                        <a:t>Mediante este plan operativo se realiza la revisión continua de las necesidades de desarrollo docente y la búsqueda de mecanismos de difusión de la oferta; la planificación, recepción y evaluación de propuestas de formación continua y permanente, la ejecución de propuestas de formación continua y permanente, y la gestión para su certificación. 	</a:t>
                      </a:r>
                      <a:endParaRPr lang="es-CO" sz="18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3877856177"/>
                  </a:ext>
                </a:extLst>
              </a:tr>
              <a:tr h="1955830">
                <a:tc>
                  <a:txBody>
                    <a:bodyPr/>
                    <a:lstStyle/>
                    <a:p>
                      <a:pPr algn="ctr">
                        <a:lnSpc>
                          <a:spcPct val="107000"/>
                        </a:lnSpc>
                        <a:spcAft>
                          <a:spcPts val="0"/>
                        </a:spcAft>
                      </a:pPr>
                      <a:r>
                        <a:rPr lang="es-CO" sz="1800" b="1" kern="1200" dirty="0" smtClean="0">
                          <a:solidFill>
                            <a:schemeClr val="tx1"/>
                          </a:solidFill>
                          <a:effectLst/>
                          <a:latin typeface="+mn-lt"/>
                          <a:ea typeface="+mn-ea"/>
                          <a:cs typeface="+mn-cs"/>
                        </a:rPr>
                        <a:t>Formación Avanzada</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p>
                      <a:pPr marL="179388" marR="0" lvl="0" indent="0" algn="just" defTabSz="914400" rtl="0" eaLnBrk="1" fontAlgn="auto" latinLnBrk="0" hangingPunct="1">
                        <a:lnSpc>
                          <a:spcPct val="100000"/>
                        </a:lnSpc>
                        <a:spcBef>
                          <a:spcPts val="0"/>
                        </a:spcBef>
                        <a:spcAft>
                          <a:spcPts val="0"/>
                        </a:spcAft>
                        <a:buClrTx/>
                        <a:buSzTx/>
                        <a:buFontTx/>
                        <a:buNone/>
                        <a:tabLst/>
                        <a:defRPr/>
                      </a:pPr>
                      <a:r>
                        <a:rPr lang="es-CO" sz="1800" kern="1200" dirty="0" smtClean="0">
                          <a:solidFill>
                            <a:schemeClr val="tx1"/>
                          </a:solidFill>
                          <a:effectLst/>
                          <a:latin typeface="Arial Narrow" panose="020B0606020202030204" pitchFamily="34" charset="0"/>
                          <a:ea typeface="+mn-ea"/>
                          <a:cs typeface="+mn-cs"/>
                        </a:rPr>
                        <a:t>Se realiza la proyección de cupos de acuerdo a disponibilidad presupuestal de cada vigencia, así como la verificación de requisitos para acceso para apoyo a formación avanzada. También se realiza la proyección de resoluciones, actas y pagares para el apoyo económico para matrículas de posgrados el seguimiento y control a los docentes con apoyos económicos.</a:t>
                      </a:r>
                      <a:r>
                        <a:rPr lang="es-CO" sz="1400" kern="1200" dirty="0" smtClean="0">
                          <a:solidFill>
                            <a:schemeClr val="tx1"/>
                          </a:solidFill>
                          <a:effectLst/>
                          <a:latin typeface="Arial Narrow" panose="020B0606020202030204" pitchFamily="34" charset="0"/>
                          <a:ea typeface="+mn-ea"/>
                          <a:cs typeface="+mn-cs"/>
                        </a:rPr>
                        <a:t>	</a:t>
                      </a:r>
                      <a:r>
                        <a:rPr lang="es-CO" sz="1800" kern="1200" dirty="0" smtClean="0">
                          <a:solidFill>
                            <a:schemeClr val="tx1"/>
                          </a:solidFill>
                          <a:effectLst/>
                          <a:latin typeface="Arial Narrow" panose="020B0606020202030204" pitchFamily="34" charset="0"/>
                          <a:ea typeface="+mn-ea"/>
                          <a:cs typeface="+mn-cs"/>
                        </a:rPr>
                        <a:t>	</a:t>
                      </a: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3052261607"/>
                  </a:ext>
                </a:extLst>
              </a:tr>
            </a:tbl>
          </a:graphicData>
        </a:graphic>
      </p:graphicFrame>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8" name="Rectángulo 7"/>
          <p:cNvSpPr/>
          <p:nvPr/>
        </p:nvSpPr>
        <p:spPr>
          <a:xfrm rot="16200000">
            <a:off x="-1076601" y="3531734"/>
            <a:ext cx="2614870" cy="338554"/>
          </a:xfrm>
          <a:prstGeom prst="rect">
            <a:avLst/>
          </a:prstGeom>
        </p:spPr>
        <p:txBody>
          <a:bodyPr wrap="square">
            <a:spAutoFit/>
          </a:bodyPr>
          <a:lstStyle/>
          <a:p>
            <a:r>
              <a:rPr lang="es-CO" sz="800" dirty="0" smtClean="0">
                <a:solidFill>
                  <a:schemeClr val="bg1">
                    <a:lumMod val="50000"/>
                  </a:schemeClr>
                </a:solidFill>
                <a:latin typeface="Arial Rounded MT Bold" panose="020F0704030504030204" pitchFamily="34" charset="0"/>
              </a:rPr>
              <a:t>05. Formación avanzada, continua y permanente</a:t>
            </a:r>
            <a:endParaRPr lang="es-CO" sz="800" dirty="0">
              <a:solidFill>
                <a:schemeClr val="bg1">
                  <a:lumMod val="50000"/>
                </a:schemeClr>
              </a:solidFill>
              <a:latin typeface="Arial Rounded MT Bold" panose="020F0704030504030204" pitchFamily="34" charset="0"/>
            </a:endParaRP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3198728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1">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39098" y="3975202"/>
            <a:ext cx="2513802" cy="2443044"/>
          </a:xfrm>
          <a:prstGeom prst="rect">
            <a:avLst/>
          </a:prstGeom>
        </p:spPr>
      </p:pic>
    </p:spTree>
    <p:extLst>
      <p:ext uri="{BB962C8B-B14F-4D97-AF65-F5344CB8AC3E}">
        <p14:creationId xmlns:p14="http://schemas.microsoft.com/office/powerpoint/2010/main" val="2826325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6361</TotalTime>
  <Words>1376</Words>
  <Application>Microsoft Office PowerPoint</Application>
  <PresentationFormat>Panorámica</PresentationFormat>
  <Paragraphs>78</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Información general del proyecto</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742</cp:revision>
  <cp:lastPrinted>2017-05-16T14:27:28Z</cp:lastPrinted>
  <dcterms:created xsi:type="dcterms:W3CDTF">2017-03-06T22:18:18Z</dcterms:created>
  <dcterms:modified xsi:type="dcterms:W3CDTF">2025-08-12T16:27:00Z</dcterms:modified>
</cp:coreProperties>
</file>