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9"/>
  </p:notesMasterIdLst>
  <p:handoutMasterIdLst>
    <p:handoutMasterId r:id="rId10"/>
  </p:handoutMasterIdLst>
  <p:sldIdLst>
    <p:sldId id="993" r:id="rId2"/>
    <p:sldId id="1115" r:id="rId3"/>
    <p:sldId id="1116" r:id="rId4"/>
    <p:sldId id="1118" r:id="rId5"/>
    <p:sldId id="1119" r:id="rId6"/>
    <p:sldId id="1120" r:id="rId7"/>
    <p:sldId id="1117" r:id="rId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1"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3056"/>
    <a:srgbClr val="18355E"/>
    <a:srgbClr val="FBF4EB"/>
    <a:srgbClr val="FFCDBD"/>
    <a:srgbClr val="CC3300"/>
    <a:srgbClr val="E4061B"/>
    <a:srgbClr val="C70517"/>
    <a:srgbClr val="221D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408" autoAdjust="0"/>
  </p:normalViewPr>
  <p:slideViewPr>
    <p:cSldViewPr snapToGrid="0">
      <p:cViewPr varScale="1">
        <p:scale>
          <a:sx n="107" d="100"/>
          <a:sy n="107" d="100"/>
        </p:scale>
        <p:origin x="612"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4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77EC464-180C-4B6B-9426-94148B22EFE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8EC91C4C-AF50-4841-BAA8-FE8EB6BD41C4}"/>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2EA9799-4956-413D-BCE1-6FF16979B97F}" type="datetimeFigureOut">
              <a:rPr lang="es-CO" smtClean="0"/>
              <a:t>12/08/2025</a:t>
            </a:fld>
            <a:endParaRPr lang="es-CO"/>
          </a:p>
        </p:txBody>
      </p:sp>
      <p:sp>
        <p:nvSpPr>
          <p:cNvPr id="4" name="Marcador de pie de página 3">
            <a:extLst>
              <a:ext uri="{FF2B5EF4-FFF2-40B4-BE49-F238E27FC236}">
                <a16:creationId xmlns:a16="http://schemas.microsoft.com/office/drawing/2014/main" id="{F2614A70-F304-4EA8-ABCA-EBCF73A3507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F643D355-92C9-4A9B-A698-CCD1578EB5F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6AFBC54-B8AB-4FAE-AB65-B89EE4630A8F}" type="slidenum">
              <a:rPr lang="es-CO" smtClean="0"/>
              <a:t>‹Nº›</a:t>
            </a:fld>
            <a:endParaRPr lang="es-CO"/>
          </a:p>
        </p:txBody>
      </p:sp>
    </p:spTree>
    <p:extLst>
      <p:ext uri="{BB962C8B-B14F-4D97-AF65-F5344CB8AC3E}">
        <p14:creationId xmlns:p14="http://schemas.microsoft.com/office/powerpoint/2010/main" val="528503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12/08/2025</a:t>
            </a:fld>
            <a:endParaRPr lang="es-CO"/>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271117E-C91F-4BCB-B907-251B7F613742}" type="slidenum">
              <a:rPr lang="es-CO" smtClean="0"/>
              <a:t>1</a:t>
            </a:fld>
            <a:endParaRPr lang="es-CO"/>
          </a:p>
        </p:txBody>
      </p:sp>
    </p:spTree>
    <p:extLst>
      <p:ext uri="{BB962C8B-B14F-4D97-AF65-F5344CB8AC3E}">
        <p14:creationId xmlns:p14="http://schemas.microsoft.com/office/powerpoint/2010/main" val="2164778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12/08/2025</a:t>
            </a:fld>
            <a:endParaRPr lang="es-CO"/>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69291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12/08/2025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859365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12/08/2025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339388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12/08/2025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3746123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Título 7">
            <a:extLst>
              <a:ext uri="{FF2B5EF4-FFF2-40B4-BE49-F238E27FC236}">
                <a16:creationId xmlns:a16="http://schemas.microsoft.com/office/drawing/2014/main" id="{C54DF608-6931-41AE-92BE-CF2F228C186D}"/>
              </a:ext>
            </a:extLst>
          </p:cNvPr>
          <p:cNvSpPr>
            <a:spLocks noGrp="1"/>
          </p:cNvSpPr>
          <p:nvPr>
            <p:ph type="title"/>
          </p:nvPr>
        </p:nvSpPr>
        <p:spPr/>
        <p:txBody>
          <a:bodyPr/>
          <a:lstStyle>
            <a:lvl1pPr>
              <a:defRPr>
                <a:solidFill>
                  <a:srgbClr val="0070C0"/>
                </a:solidFill>
              </a:defRPr>
            </a:lvl1pPr>
          </a:lstStyle>
          <a:p>
            <a:r>
              <a:rPr lang="es-ES"/>
              <a:t>Haga clic para modificar el estilo de título del patrón</a:t>
            </a:r>
            <a:endParaRPr lang="en-US"/>
          </a:p>
        </p:txBody>
      </p:sp>
      <p:sp>
        <p:nvSpPr>
          <p:cNvPr id="9" name="Marcador de fecha 8">
            <a:extLst>
              <a:ext uri="{FF2B5EF4-FFF2-40B4-BE49-F238E27FC236}">
                <a16:creationId xmlns:a16="http://schemas.microsoft.com/office/drawing/2014/main" id="{2734E854-772C-47F2-B482-E9B5453222D2}"/>
              </a:ext>
            </a:extLst>
          </p:cNvPr>
          <p:cNvSpPr>
            <a:spLocks noGrp="1"/>
          </p:cNvSpPr>
          <p:nvPr>
            <p:ph type="dt" sz="half" idx="10"/>
          </p:nvPr>
        </p:nvSpPr>
        <p:spPr/>
        <p:txBody>
          <a:bodyPr/>
          <a:lstStyle/>
          <a:p>
            <a:fld id="{E4BE6725-CAAA-4356-8325-39E40B4FA7D0}" type="datetimeFigureOut">
              <a:rPr lang="es-CO" smtClean="0"/>
              <a:t>12/08/2025</a:t>
            </a:fld>
            <a:endParaRPr lang="es-CO"/>
          </a:p>
        </p:txBody>
      </p:sp>
      <p:sp>
        <p:nvSpPr>
          <p:cNvPr id="10" name="Marcador de pie de página 9">
            <a:extLst>
              <a:ext uri="{FF2B5EF4-FFF2-40B4-BE49-F238E27FC236}">
                <a16:creationId xmlns:a16="http://schemas.microsoft.com/office/drawing/2014/main" id="{E8751B65-A422-4A65-9929-E0F761CA88F6}"/>
              </a:ext>
            </a:extLst>
          </p:cNvPr>
          <p:cNvSpPr>
            <a:spLocks noGrp="1"/>
          </p:cNvSpPr>
          <p:nvPr>
            <p:ph type="ftr" sz="quarter" idx="11"/>
          </p:nvPr>
        </p:nvSpPr>
        <p:spPr/>
        <p:txBody>
          <a:bodyPr/>
          <a:lstStyle/>
          <a:p>
            <a:endParaRPr lang="es-CO"/>
          </a:p>
        </p:txBody>
      </p:sp>
      <p:sp>
        <p:nvSpPr>
          <p:cNvPr id="11" name="Marcador de número de diapositiva 10">
            <a:extLst>
              <a:ext uri="{FF2B5EF4-FFF2-40B4-BE49-F238E27FC236}">
                <a16:creationId xmlns:a16="http://schemas.microsoft.com/office/drawing/2014/main" id="{7288F579-E24B-4093-AF49-B9A0D3D35DB9}"/>
              </a:ext>
            </a:extLst>
          </p:cNvPr>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89121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12/08/2025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15130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12/08/2025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208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E4BE6725-CAAA-4356-8325-39E40B4FA7D0}" type="datetimeFigureOut">
              <a:rPr lang="es-CO" smtClean="0"/>
              <a:t>12/08/2025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157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12/08/2025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61296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12/08/2025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4715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12/08/2025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21922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12/08/2025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98500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12/08/2025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16523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70384"/>
            <a:ext cx="10515600" cy="675854"/>
          </a:xfrm>
          <a:prstGeom prst="rect">
            <a:avLst/>
          </a:prstGeom>
        </p:spPr>
        <p:txBody>
          <a:bodyPr vert="horz" lIns="91440" tIns="45720" rIns="91440" bIns="45720" rtlCol="0" anchor="ctr">
            <a:no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12/08/2025</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a:p>
        </p:txBody>
      </p:sp>
    </p:spTree>
    <p:extLst>
      <p:ext uri="{BB962C8B-B14F-4D97-AF65-F5344CB8AC3E}">
        <p14:creationId xmlns:p14="http://schemas.microsoft.com/office/powerpoint/2010/main" val="2733207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1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688" r:id="rId13"/>
  </p:sldLayoutIdLst>
  <p:txStyles>
    <p:title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64B22C1-DFED-49E8-8F2A-8A27B389265F}"/>
              </a:ext>
            </a:extLst>
          </p:cNvPr>
          <p:cNvSpPr txBox="1">
            <a:spLocks/>
          </p:cNvSpPr>
          <p:nvPr/>
        </p:nvSpPr>
        <p:spPr>
          <a:xfrm>
            <a:off x="1870156" y="4074295"/>
            <a:ext cx="4423068" cy="1979154"/>
          </a:xfrm>
          <a:prstGeom prst="rect">
            <a:avLst/>
          </a:prstGeom>
        </p:spPr>
        <p:txBody>
          <a:bodyPr anchor="b"/>
          <a:lstStyle>
            <a:lvl1pPr algn="l" defTabSz="914400" rtl="0" eaLnBrk="1" latinLnBrk="0" hangingPunct="1">
              <a:lnSpc>
                <a:spcPct val="90000"/>
              </a:lnSpc>
              <a:spcBef>
                <a:spcPct val="0"/>
              </a:spcBef>
              <a:buNone/>
              <a:defRPr sz="7200" b="1" kern="1200">
                <a:solidFill>
                  <a:schemeClr val="tx1"/>
                </a:solidFill>
                <a:latin typeface="Arial Rounded MT Bold" panose="020F0704030504030204" pitchFamily="34" charset="0"/>
                <a:ea typeface="+mj-ea"/>
                <a:cs typeface="+mj-cs"/>
              </a:defRPr>
            </a:lvl1pPr>
          </a:lstStyle>
          <a:p>
            <a:r>
              <a:rPr lang="es-CO" sz="5400" dirty="0" smtClean="0">
                <a:solidFill>
                  <a:schemeClr val="bg1"/>
                </a:solidFill>
              </a:rPr>
              <a:t>P</a:t>
            </a:r>
            <a:r>
              <a:rPr lang="es-CO" sz="3600" dirty="0" smtClean="0">
                <a:solidFill>
                  <a:schemeClr val="bg1"/>
                </a:solidFill>
              </a:rPr>
              <a:t>royecto</a:t>
            </a:r>
            <a:r>
              <a:rPr lang="es-CO" sz="3600" dirty="0">
                <a:solidFill>
                  <a:schemeClr val="bg1"/>
                </a:solidFill>
              </a:rPr>
              <a:t>: </a:t>
            </a:r>
            <a:r>
              <a:rPr lang="es-CO" sz="3200" b="0" dirty="0" smtClean="0">
                <a:solidFill>
                  <a:schemeClr val="bg1"/>
                </a:solidFill>
              </a:rPr>
              <a:t>Acompañamiento al desarrollo del egresado</a:t>
            </a:r>
            <a:endParaRPr lang="es-CO" sz="3200" b="0" dirty="0">
              <a:solidFill>
                <a:schemeClr val="bg1"/>
              </a:solidFill>
            </a:endParaRPr>
          </a:p>
        </p:txBody>
      </p:sp>
      <p:sp>
        <p:nvSpPr>
          <p:cNvPr id="5" name="Title 1">
            <a:extLst>
              <a:ext uri="{FF2B5EF4-FFF2-40B4-BE49-F238E27FC236}">
                <a16:creationId xmlns:a16="http://schemas.microsoft.com/office/drawing/2014/main" id="{61A03A22-5E25-4D5F-929C-F09EB2E22223}"/>
              </a:ext>
            </a:extLst>
          </p:cNvPr>
          <p:cNvSpPr txBox="1">
            <a:spLocks/>
          </p:cNvSpPr>
          <p:nvPr/>
        </p:nvSpPr>
        <p:spPr>
          <a:xfrm>
            <a:off x="1303720" y="669940"/>
            <a:ext cx="5977813" cy="21149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l"/>
            <a:r>
              <a:rPr lang="es-ES" sz="4800" dirty="0">
                <a:solidFill>
                  <a:schemeClr val="bg1"/>
                </a:solidFill>
                <a:latin typeface="Asap Medium" panose="020F0604030102060203" pitchFamily="2" charset="0"/>
              </a:rPr>
              <a:t>Excelencia Académica para la Formación Integral</a:t>
            </a:r>
            <a:endParaRPr lang="es-ES" sz="3600" dirty="0">
              <a:solidFill>
                <a:schemeClr val="bg1"/>
              </a:solidFill>
              <a:latin typeface="Asap Medium" panose="020F0604030102060203" pitchFamily="2" charset="0"/>
            </a:endParaRPr>
          </a:p>
        </p:txBody>
      </p:sp>
      <p:sp>
        <p:nvSpPr>
          <p:cNvPr id="6" name="Title 1">
            <a:extLst>
              <a:ext uri="{FF2B5EF4-FFF2-40B4-BE49-F238E27FC236}">
                <a16:creationId xmlns:a16="http://schemas.microsoft.com/office/drawing/2014/main" id="{9F06EBA9-2D7D-495E-A223-1CDD07DAAED5}"/>
              </a:ext>
            </a:extLst>
          </p:cNvPr>
          <p:cNvSpPr txBox="1">
            <a:spLocks/>
          </p:cNvSpPr>
          <p:nvPr/>
        </p:nvSpPr>
        <p:spPr>
          <a:xfrm>
            <a:off x="7766177" y="914490"/>
            <a:ext cx="4076200" cy="1329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l"/>
            <a:r>
              <a:rPr lang="es-ES" sz="5400" dirty="0" smtClean="0">
                <a:solidFill>
                  <a:schemeClr val="bg1"/>
                </a:solidFill>
                <a:latin typeface="Asap Medium" panose="020F0604030102060203" pitchFamily="2" charset="0"/>
              </a:rPr>
              <a:t>2025 - 2028</a:t>
            </a:r>
            <a:endParaRPr lang="es-ES" sz="1800" dirty="0">
              <a:solidFill>
                <a:schemeClr val="bg1"/>
              </a:solidFill>
              <a:latin typeface="Asap Medium" panose="020F0604030102060203" pitchFamily="2" charset="0"/>
            </a:endParaRPr>
          </a:p>
        </p:txBody>
      </p:sp>
      <p:sp>
        <p:nvSpPr>
          <p:cNvPr id="8" name="Anillo 7"/>
          <p:cNvSpPr/>
          <p:nvPr/>
        </p:nvSpPr>
        <p:spPr>
          <a:xfrm>
            <a:off x="204412" y="4468314"/>
            <a:ext cx="1586753" cy="1442131"/>
          </a:xfrm>
          <a:prstGeom prst="donut">
            <a:avLst>
              <a:gd name="adj" fmla="val 14617"/>
            </a:avLst>
          </a:prstGeom>
          <a:solidFill>
            <a:srgbClr val="16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9" name="Subtitle 2">
            <a:extLst>
              <a:ext uri="{FF2B5EF4-FFF2-40B4-BE49-F238E27FC236}">
                <a16:creationId xmlns:a16="http://schemas.microsoft.com/office/drawing/2014/main" id="{C2CFDD0A-90DE-4286-B19C-4FCA0ECF311C}"/>
              </a:ext>
            </a:extLst>
          </p:cNvPr>
          <p:cNvSpPr txBox="1">
            <a:spLocks/>
          </p:cNvSpPr>
          <p:nvPr/>
        </p:nvSpPr>
        <p:spPr>
          <a:xfrm>
            <a:off x="536665" y="4794078"/>
            <a:ext cx="922245" cy="790601"/>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s-ES" sz="4800" b="1" dirty="0" smtClean="0">
                <a:solidFill>
                  <a:schemeClr val="bg1"/>
                </a:solidFill>
                <a:latin typeface="Arial Rounded MT Bold" panose="020F0704030504030204" pitchFamily="34" charset="0"/>
                <a:ea typeface="+mj-ea"/>
                <a:cs typeface="+mj-cs"/>
              </a:rPr>
              <a:t>06</a:t>
            </a:r>
            <a:endParaRPr lang="es-ES" sz="4800" b="1" dirty="0">
              <a:solidFill>
                <a:schemeClr val="bg1"/>
              </a:solidFill>
              <a:latin typeface="Arial Rounded MT Bold" panose="020F0704030504030204" pitchFamily="34" charset="0"/>
              <a:ea typeface="+mj-ea"/>
              <a:cs typeface="+mj-cs"/>
            </a:endParaRPr>
          </a:p>
        </p:txBody>
      </p:sp>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0185" y="177857"/>
            <a:ext cx="1055100" cy="1025401"/>
          </a:xfrm>
          <a:prstGeom prst="rect">
            <a:avLst/>
          </a:prstGeom>
        </p:spPr>
      </p:pic>
      <p:pic>
        <p:nvPicPr>
          <p:cNvPr id="11" name="Imagen 10"/>
          <p:cNvPicPr/>
          <p:nvPr/>
        </p:nvPicPr>
        <p:blipFill>
          <a:blip r:embed="rId4" cstate="print">
            <a:extLst>
              <a:ext uri="{28A0092B-C50C-407E-A947-70E740481C1C}">
                <a14:useLocalDpi xmlns:a14="http://schemas.microsoft.com/office/drawing/2010/main" val="0"/>
              </a:ext>
            </a:extLst>
          </a:blip>
          <a:stretch>
            <a:fillRect/>
          </a:stretch>
        </p:blipFill>
        <p:spPr>
          <a:xfrm>
            <a:off x="6158753" y="2995924"/>
            <a:ext cx="5206514" cy="3458664"/>
          </a:xfrm>
          <a:prstGeom prst="teardrop">
            <a:avLst/>
          </a:prstGeom>
        </p:spPr>
      </p:pic>
    </p:spTree>
    <p:extLst>
      <p:ext uri="{BB962C8B-B14F-4D97-AF65-F5344CB8AC3E}">
        <p14:creationId xmlns:p14="http://schemas.microsoft.com/office/powerpoint/2010/main" val="178067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8F9C17-DF16-4503-A23D-C04985936785}"/>
              </a:ext>
            </a:extLst>
          </p:cNvPr>
          <p:cNvSpPr>
            <a:spLocks noGrp="1"/>
          </p:cNvSpPr>
          <p:nvPr>
            <p:ph type="title"/>
          </p:nvPr>
        </p:nvSpPr>
        <p:spPr>
          <a:xfrm>
            <a:off x="2669241" y="154595"/>
            <a:ext cx="6853518" cy="720304"/>
          </a:xfrm>
        </p:spPr>
        <p:txBody>
          <a:bodyPr/>
          <a:lstStyle/>
          <a:p>
            <a:pPr algn="ctr"/>
            <a:r>
              <a:rPr lang="es-ES" sz="3600" dirty="0" smtClean="0">
                <a:solidFill>
                  <a:srgbClr val="CC3300"/>
                </a:solidFill>
                <a:effectLst>
                  <a:outerShdw blurRad="38100" dist="38100" dir="2700000" algn="tl">
                    <a:srgbClr val="000000">
                      <a:alpha val="43137"/>
                    </a:srgbClr>
                  </a:outerShdw>
                </a:effectLst>
              </a:rPr>
              <a:t>Información general del proyecto</a:t>
            </a:r>
            <a:endParaRPr lang="en-US" sz="3600" dirty="0">
              <a:solidFill>
                <a:srgbClr val="CC3300"/>
              </a:solidFill>
              <a:effectLst>
                <a:outerShdw blurRad="38100" dist="38100" dir="2700000" algn="tl">
                  <a:srgbClr val="000000">
                    <a:alpha val="43137"/>
                  </a:srgbClr>
                </a:outerShdw>
              </a:effectLst>
            </a:endParaRPr>
          </a:p>
        </p:txBody>
      </p:sp>
      <p:sp>
        <p:nvSpPr>
          <p:cNvPr id="5" name="Rectángulo 4"/>
          <p:cNvSpPr/>
          <p:nvPr/>
        </p:nvSpPr>
        <p:spPr>
          <a:xfrm rot="16200000">
            <a:off x="-1076601" y="3531734"/>
            <a:ext cx="2614870" cy="338554"/>
          </a:xfrm>
          <a:prstGeom prst="rect">
            <a:avLst/>
          </a:prstGeom>
        </p:spPr>
        <p:txBody>
          <a:bodyPr wrap="square">
            <a:spAutoFit/>
          </a:bodyPr>
          <a:lstStyle/>
          <a:p>
            <a:r>
              <a:rPr lang="es-CO" sz="800" dirty="0" smtClean="0">
                <a:solidFill>
                  <a:schemeClr val="bg1">
                    <a:lumMod val="50000"/>
                  </a:schemeClr>
                </a:solidFill>
                <a:latin typeface="Arial Rounded MT Bold" panose="020F0704030504030204" pitchFamily="34" charset="0"/>
              </a:rPr>
              <a:t>06.  Acompañamiento al desarrollo del egresado</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2361094233"/>
              </p:ext>
            </p:extLst>
          </p:nvPr>
        </p:nvGraphicFramePr>
        <p:xfrm>
          <a:off x="1115021" y="1113222"/>
          <a:ext cx="9233647" cy="5458559"/>
        </p:xfrm>
        <a:graphic>
          <a:graphicData uri="http://schemas.openxmlformats.org/drawingml/2006/table">
            <a:tbl>
              <a:tblPr firstRow="1" firstCol="1" bandRow="1"/>
              <a:tblGrid>
                <a:gridCol w="2638399">
                  <a:extLst>
                    <a:ext uri="{9D8B030D-6E8A-4147-A177-3AD203B41FA5}">
                      <a16:colId xmlns:a16="http://schemas.microsoft.com/office/drawing/2014/main" val="1064000462"/>
                    </a:ext>
                  </a:extLst>
                </a:gridCol>
                <a:gridCol w="6595248">
                  <a:extLst>
                    <a:ext uri="{9D8B030D-6E8A-4147-A177-3AD203B41FA5}">
                      <a16:colId xmlns:a16="http://schemas.microsoft.com/office/drawing/2014/main" val="892585795"/>
                    </a:ext>
                  </a:extLst>
                </a:gridCol>
              </a:tblGrid>
              <a:tr h="108783">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Código del proyecto</a:t>
                      </a:r>
                      <a:endParaRPr lang="es-CO" sz="11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(PDI2028 – CEA - 06)</a:t>
                      </a:r>
                      <a:endParaRPr lang="es-CO" sz="11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326639"/>
                  </a:ext>
                </a:extLst>
              </a:tr>
              <a:tr h="108783">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Dependencia responsable del proyecto</a:t>
                      </a:r>
                      <a:endParaRPr lang="es-CO" sz="11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Vicerrectoría Académica - Asociación de Egresados</a:t>
                      </a:r>
                      <a:endParaRPr lang="es-CO" sz="11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4872195"/>
                  </a:ext>
                </a:extLst>
              </a:tr>
              <a:tr h="108783">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Pilar de Gestión</a:t>
                      </a:r>
                      <a:endParaRPr lang="es-CO" sz="11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Excelencia Académica para la Formación Integral </a:t>
                      </a:r>
                      <a:endParaRPr lang="es-CO" sz="11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3942117"/>
                  </a:ext>
                </a:extLst>
              </a:tr>
              <a:tr h="108783">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Coordinador Pilar de Gestión</a:t>
                      </a:r>
                      <a:endParaRPr lang="es-CO" sz="11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Wilson Arenas Valencia</a:t>
                      </a:r>
                      <a:endParaRPr lang="es-CO" sz="11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7762236"/>
                  </a:ext>
                </a:extLst>
              </a:tr>
              <a:tr h="108783">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Programa</a:t>
                      </a:r>
                      <a:endParaRPr lang="es-CO" sz="11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Vinculación e integración del egresado</a:t>
                      </a:r>
                      <a:endParaRPr lang="es-CO" sz="11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3195689"/>
                  </a:ext>
                </a:extLst>
              </a:tr>
              <a:tr h="108783">
                <a:tc rowSpan="3">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Procesos asociados </a:t>
                      </a:r>
                      <a:b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b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(Sistema Integral de Gestión)</a:t>
                      </a:r>
                      <a:endParaRPr lang="es-CO" sz="11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 apoyo - Egresados</a:t>
                      </a:r>
                      <a:endParaRPr lang="es-CO" sz="11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8060106"/>
                  </a:ext>
                </a:extLst>
              </a:tr>
              <a:tr h="108783">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Estratégico - Direccionamiento Institucional</a:t>
                      </a:r>
                      <a:endParaRPr lang="es-CO" sz="11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175037"/>
                  </a:ext>
                </a:extLst>
              </a:tr>
              <a:tr h="108783">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Misionales - Investigación e Innovación</a:t>
                      </a:r>
                      <a:endParaRPr lang="es-CO" sz="11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4179787"/>
                  </a:ext>
                </a:extLst>
              </a:tr>
              <a:tr h="108783">
                <a:tc rowSpan="4">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Factores de calidad institucional a los que apunta el proyecto</a:t>
                      </a:r>
                      <a:endParaRPr lang="es-CO" sz="11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 Procesos académicos</a:t>
                      </a:r>
                      <a:endParaRPr lang="es-CO" sz="11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0633080"/>
                  </a:ext>
                </a:extLst>
              </a:tr>
              <a:tr h="108783">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 Visibilidad  nacional e internacional</a:t>
                      </a:r>
                      <a:endParaRPr lang="es-CO" sz="11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3457580"/>
                  </a:ext>
                </a:extLst>
              </a:tr>
              <a:tr h="108783">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 Pertinencia e impacto social</a:t>
                      </a:r>
                      <a:endParaRPr lang="es-CO" sz="11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0972629"/>
                  </a:ext>
                </a:extLst>
              </a:tr>
              <a:tr h="108783">
                <a:tc vMerge="1">
                  <a:txBody>
                    <a:bodyPr/>
                    <a:lstStyle/>
                    <a:p>
                      <a:endParaRPr lang="es-CO"/>
                    </a:p>
                  </a:txBody>
                  <a:tcPr/>
                </a:tc>
                <a:tc>
                  <a:txBody>
                    <a:bodyPr/>
                    <a:lstStyle/>
                    <a:p>
                      <a:pPr>
                        <a:lnSpc>
                          <a:spcPct val="115000"/>
                        </a:lnSpc>
                        <a:spcAft>
                          <a:spcPts val="0"/>
                        </a:spcAft>
                      </a:pPr>
                      <a:r>
                        <a:rPr lang="es-CO" sz="1100">
                          <a:effectLst/>
                          <a:latin typeface="Arial Narrow" panose="020B0606020202030204" pitchFamily="34" charset="0"/>
                          <a:ea typeface="Times New Roman" panose="02020603050405020304" pitchFamily="18" charset="0"/>
                          <a:cs typeface="Calibri" panose="020F0502020204030204" pitchFamily="34" charset="0"/>
                        </a:rPr>
                        <a:t>8. Procesos de autoevaluación y autorregulación</a:t>
                      </a:r>
                      <a:endParaRPr lang="es-CO" sz="11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6958990"/>
                  </a:ext>
                </a:extLst>
              </a:tr>
              <a:tr h="108783">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Estándares de calidad (Modelo de acreditación internacional Sello Sofía)</a:t>
                      </a:r>
                      <a:endParaRPr lang="es-CO" sz="11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effectLst/>
                          <a:latin typeface="Arial Narrow" panose="020B0606020202030204" pitchFamily="34" charset="0"/>
                          <a:ea typeface="Times New Roman" panose="02020603050405020304" pitchFamily="18" charset="0"/>
                          <a:cs typeface="Calibri" panose="020F0502020204030204" pitchFamily="34" charset="0"/>
                        </a:rPr>
                        <a:t>7. Vinculación con el entorno</a:t>
                      </a:r>
                      <a:endParaRPr lang="es-CO" sz="11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2186389"/>
                  </a:ext>
                </a:extLst>
              </a:tr>
              <a:tr h="568161">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Otras instancias o dependencias participantes </a:t>
                      </a:r>
                      <a:endParaRPr lang="es-CO" sz="11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dirty="0">
                          <a:effectLst/>
                          <a:latin typeface="Arial Narrow" panose="020B0606020202030204" pitchFamily="34" charset="0"/>
                          <a:ea typeface="Times New Roman" panose="02020603050405020304" pitchFamily="18" charset="0"/>
                          <a:cs typeface="Calibri" panose="020F0502020204030204" pitchFamily="34" charset="0"/>
                        </a:rPr>
                        <a:t>Asociación de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Egresados.</a:t>
                      </a:r>
                      <a:r>
                        <a:rPr lang="es-CO" sz="1100" baseline="0" dirty="0" smtClean="0">
                          <a:effectLst/>
                          <a:latin typeface="Arial Narrow" panose="020B0606020202030204" pitchFamily="34" charset="0"/>
                          <a:ea typeface="Times New Roman" panose="02020603050405020304" pitchFamily="18" charset="0"/>
                          <a:cs typeface="Calibri" panose="020F0502020204030204" pitchFamily="34" charset="0"/>
                        </a:rPr>
                        <a:t>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Oficina </a:t>
                      </a:r>
                      <a:r>
                        <a:rPr lang="es-CO" sz="1100" dirty="0">
                          <a:effectLst/>
                          <a:latin typeface="Arial Narrow" panose="020B0606020202030204" pitchFamily="34" charset="0"/>
                          <a:ea typeface="Times New Roman" panose="02020603050405020304" pitchFamily="18" charset="0"/>
                          <a:cs typeface="Calibri" panose="020F0502020204030204" pitchFamily="34" charset="0"/>
                        </a:rPr>
                        <a:t>de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Planeación.</a:t>
                      </a:r>
                      <a:r>
                        <a:rPr lang="es-CO" sz="1100" baseline="0" dirty="0" smtClean="0">
                          <a:effectLst/>
                          <a:latin typeface="Arial Narrow" panose="020B0606020202030204" pitchFamily="34" charset="0"/>
                          <a:ea typeface="Times New Roman" panose="02020603050405020304" pitchFamily="18" charset="0"/>
                          <a:cs typeface="Calibri" panose="020F0502020204030204" pitchFamily="34" charset="0"/>
                        </a:rPr>
                        <a:t>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Vicerrectoría </a:t>
                      </a:r>
                      <a:r>
                        <a:rPr lang="es-CO" sz="1100" dirty="0">
                          <a:effectLst/>
                          <a:latin typeface="Arial Narrow" panose="020B0606020202030204" pitchFamily="34" charset="0"/>
                          <a:ea typeface="Times New Roman" panose="02020603050405020304" pitchFamily="18" charset="0"/>
                          <a:cs typeface="Calibri" panose="020F0502020204030204" pitchFamily="34" charset="0"/>
                        </a:rPr>
                        <a:t>de Responsabilidad Social y Bienestar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Universitario.</a:t>
                      </a:r>
                      <a:r>
                        <a:rPr lang="es-CO" sz="1100" baseline="0" dirty="0" smtClean="0">
                          <a:effectLst/>
                          <a:latin typeface="Arial Narrow" panose="020B0606020202030204" pitchFamily="34" charset="0"/>
                          <a:ea typeface="Times New Roman" panose="02020603050405020304" pitchFamily="18" charset="0"/>
                          <a:cs typeface="Calibri" panose="020F0502020204030204" pitchFamily="34" charset="0"/>
                        </a:rPr>
                        <a:t>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Vicerrectoría </a:t>
                      </a:r>
                      <a:r>
                        <a:rPr lang="es-CO" sz="1100" dirty="0">
                          <a:effectLst/>
                          <a:latin typeface="Arial Narrow" panose="020B0606020202030204" pitchFamily="34" charset="0"/>
                          <a:ea typeface="Times New Roman" panose="02020603050405020304" pitchFamily="18" charset="0"/>
                          <a:cs typeface="Calibri" panose="020F0502020204030204" pitchFamily="34" charset="0"/>
                        </a:rPr>
                        <a:t>de Investigación, Innovación y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Extensión.</a:t>
                      </a:r>
                      <a:r>
                        <a:rPr lang="es-CO" sz="1100" baseline="0" dirty="0" smtClean="0">
                          <a:effectLst/>
                          <a:latin typeface="Arial Narrow" panose="020B0606020202030204" pitchFamily="34" charset="0"/>
                          <a:ea typeface="Times New Roman" panose="02020603050405020304" pitchFamily="18" charset="0"/>
                          <a:cs typeface="Calibri" panose="020F0502020204030204" pitchFamily="34" charset="0"/>
                        </a:rPr>
                        <a:t>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Programas académicos.</a:t>
                      </a:r>
                      <a:r>
                        <a:rPr lang="es-CO" sz="1100" baseline="0" dirty="0" smtClean="0">
                          <a:effectLst/>
                          <a:latin typeface="Arial Narrow" panose="020B0606020202030204" pitchFamily="34" charset="0"/>
                          <a:ea typeface="Times New Roman" panose="02020603050405020304" pitchFamily="18" charset="0"/>
                          <a:cs typeface="Calibri" panose="020F0502020204030204" pitchFamily="34" charset="0"/>
                        </a:rPr>
                        <a:t>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Oficina </a:t>
                      </a:r>
                      <a:r>
                        <a:rPr lang="es-CO" sz="1100" dirty="0">
                          <a:effectLst/>
                          <a:latin typeface="Arial Narrow" panose="020B0606020202030204" pitchFamily="34" charset="0"/>
                          <a:ea typeface="Times New Roman" panose="02020603050405020304" pitchFamily="18" charset="0"/>
                          <a:cs typeface="Calibri" panose="020F0502020204030204" pitchFamily="34" charset="0"/>
                        </a:rPr>
                        <a:t>de Relaciones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Internacionales.</a:t>
                      </a:r>
                      <a:r>
                        <a:rPr lang="es-CO" sz="1100" baseline="0" dirty="0" smtClean="0">
                          <a:effectLst/>
                          <a:latin typeface="Arial Narrow" panose="020B0606020202030204" pitchFamily="34" charset="0"/>
                          <a:ea typeface="Times New Roman" panose="02020603050405020304" pitchFamily="18" charset="0"/>
                          <a:cs typeface="Calibri" panose="020F0502020204030204" pitchFamily="34" charset="0"/>
                        </a:rPr>
                        <a:t>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Gestión </a:t>
                      </a:r>
                      <a:r>
                        <a:rPr lang="es-CO" sz="1100" dirty="0">
                          <a:effectLst/>
                          <a:latin typeface="Arial Narrow" panose="020B0606020202030204" pitchFamily="34" charset="0"/>
                          <a:ea typeface="Times New Roman" panose="02020603050405020304" pitchFamily="18" charset="0"/>
                          <a:cs typeface="Calibri" panose="020F0502020204030204" pitchFamily="34" charset="0"/>
                        </a:rPr>
                        <a:t>de comunicaciones y protocolo institucional</a:t>
                      </a:r>
                      <a:endParaRPr lang="es-CO" sz="1100" dirty="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9666159"/>
                  </a:ext>
                </a:extLst>
              </a:tr>
              <a:tr h="421342">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Actores o entidades externas a la UTP que participan en el proyecto</a:t>
                      </a:r>
                      <a:endParaRPr lang="es-CO" sz="11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dirty="0">
                          <a:effectLst/>
                          <a:latin typeface="Arial Narrow" panose="020B0606020202030204" pitchFamily="34" charset="0"/>
                          <a:ea typeface="Times New Roman" panose="02020603050405020304" pitchFamily="18" charset="0"/>
                          <a:cs typeface="Calibri" panose="020F0502020204030204" pitchFamily="34" charset="0"/>
                        </a:rPr>
                        <a:t>Empresas a nivel nacional e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internacional.</a:t>
                      </a:r>
                      <a:r>
                        <a:rPr lang="es-CO" sz="1100" baseline="0" dirty="0" smtClean="0">
                          <a:effectLst/>
                          <a:latin typeface="Arial Narrow" panose="020B0606020202030204" pitchFamily="34" charset="0"/>
                          <a:ea typeface="Times New Roman" panose="02020603050405020304" pitchFamily="18" charset="0"/>
                          <a:cs typeface="Calibri" panose="020F0502020204030204" pitchFamily="34" charset="0"/>
                        </a:rPr>
                        <a:t>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Empleadores </a:t>
                      </a:r>
                      <a:r>
                        <a:rPr lang="es-CO" sz="1100" dirty="0">
                          <a:effectLst/>
                          <a:latin typeface="Arial Narrow" panose="020B0606020202030204" pitchFamily="34" charset="0"/>
                          <a:ea typeface="Times New Roman" panose="02020603050405020304" pitchFamily="18" charset="0"/>
                          <a:cs typeface="Calibri" panose="020F0502020204030204" pitchFamily="34" charset="0"/>
                        </a:rPr>
                        <a:t>y jefes de recursos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humanos.</a:t>
                      </a:r>
                      <a:r>
                        <a:rPr lang="es-CO" sz="1100" baseline="0" dirty="0" smtClean="0">
                          <a:effectLst/>
                          <a:latin typeface="Arial Narrow" panose="020B0606020202030204" pitchFamily="34" charset="0"/>
                          <a:ea typeface="Times New Roman" panose="02020603050405020304" pitchFamily="18" charset="0"/>
                          <a:cs typeface="Calibri" panose="020F0502020204030204" pitchFamily="34" charset="0"/>
                        </a:rPr>
                        <a:t>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Ministerio </a:t>
                      </a:r>
                      <a:r>
                        <a:rPr lang="es-CO" sz="1100" dirty="0">
                          <a:effectLst/>
                          <a:latin typeface="Arial Narrow" panose="020B0606020202030204" pitchFamily="34" charset="0"/>
                          <a:ea typeface="Times New Roman" panose="02020603050405020304" pitchFamily="18" charset="0"/>
                          <a:cs typeface="Calibri" panose="020F0502020204030204" pitchFamily="34" charset="0"/>
                        </a:rPr>
                        <a:t>de Educación n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Nacional.</a:t>
                      </a:r>
                      <a:r>
                        <a:rPr lang="es-CO" sz="1100" baseline="0" dirty="0" smtClean="0">
                          <a:effectLst/>
                          <a:latin typeface="Arial Narrow" panose="020B0606020202030204" pitchFamily="34" charset="0"/>
                          <a:ea typeface="Times New Roman" panose="02020603050405020304" pitchFamily="18" charset="0"/>
                          <a:cs typeface="Calibri" panose="020F0502020204030204" pitchFamily="34" charset="0"/>
                        </a:rPr>
                        <a:t>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Ministerio </a:t>
                      </a:r>
                      <a:r>
                        <a:rPr lang="es-CO" sz="1100" dirty="0">
                          <a:effectLst/>
                          <a:latin typeface="Arial Narrow" panose="020B0606020202030204" pitchFamily="34" charset="0"/>
                          <a:ea typeface="Times New Roman" panose="02020603050405020304" pitchFamily="18" charset="0"/>
                          <a:cs typeface="Calibri" panose="020F0502020204030204" pitchFamily="34" charset="0"/>
                        </a:rPr>
                        <a:t>de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Trabajo.</a:t>
                      </a:r>
                      <a:r>
                        <a:rPr lang="es-CO" sz="1100" baseline="0" dirty="0" smtClean="0">
                          <a:effectLst/>
                          <a:latin typeface="Arial Narrow" panose="020B0606020202030204" pitchFamily="34" charset="0"/>
                          <a:ea typeface="Times New Roman" panose="02020603050405020304" pitchFamily="18" charset="0"/>
                          <a:cs typeface="Calibri" panose="020F0502020204030204" pitchFamily="34" charset="0"/>
                        </a:rPr>
                        <a:t>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Red </a:t>
                      </a:r>
                      <a:r>
                        <a:rPr lang="es-CO" sz="1100" dirty="0">
                          <a:effectLst/>
                          <a:latin typeface="Arial Narrow" panose="020B0606020202030204" pitchFamily="34" charset="0"/>
                          <a:ea typeface="Times New Roman" panose="02020603050405020304" pitchFamily="18" charset="0"/>
                          <a:cs typeface="Calibri" panose="020F0502020204030204" pitchFamily="34" charset="0"/>
                        </a:rPr>
                        <a:t>de Graduados del Eje Cafetero y Norte del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Valle.</a:t>
                      </a:r>
                      <a:r>
                        <a:rPr lang="es-CO" sz="1100" baseline="0" dirty="0" smtClean="0">
                          <a:effectLst/>
                          <a:latin typeface="Arial Narrow" panose="020B0606020202030204" pitchFamily="34" charset="0"/>
                          <a:ea typeface="Times New Roman" panose="02020603050405020304" pitchFamily="18" charset="0"/>
                          <a:cs typeface="Calibri" panose="020F0502020204030204" pitchFamily="34" charset="0"/>
                        </a:rPr>
                        <a:t>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Comité </a:t>
                      </a:r>
                      <a:r>
                        <a:rPr lang="es-CO" sz="1100" dirty="0" err="1">
                          <a:effectLst/>
                          <a:latin typeface="Arial Narrow" panose="020B0606020202030204" pitchFamily="34" charset="0"/>
                          <a:ea typeface="Times New Roman" panose="02020603050405020304" pitchFamily="18" charset="0"/>
                          <a:cs typeface="Calibri" panose="020F0502020204030204" pitchFamily="34" charset="0"/>
                        </a:rPr>
                        <a:t>Intergremial</a:t>
                      </a:r>
                      <a:r>
                        <a:rPr lang="es-CO" sz="1100" dirty="0">
                          <a:effectLst/>
                          <a:latin typeface="Arial Narrow" panose="020B0606020202030204" pitchFamily="34" charset="0"/>
                          <a:ea typeface="Times New Roman" panose="02020603050405020304" pitchFamily="18" charset="0"/>
                          <a:cs typeface="Calibri" panose="020F0502020204030204" pitchFamily="34" charset="0"/>
                        </a:rPr>
                        <a:t> de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Risaralda.</a:t>
                      </a:r>
                      <a:r>
                        <a:rPr lang="es-CO" sz="1100" baseline="0" dirty="0" smtClean="0">
                          <a:effectLst/>
                          <a:latin typeface="Arial Narrow" panose="020B0606020202030204" pitchFamily="34" charset="0"/>
                          <a:ea typeface="Times New Roman" panose="02020603050405020304" pitchFamily="18" charset="0"/>
                          <a:cs typeface="Calibri" panose="020F0502020204030204" pitchFamily="34" charset="0"/>
                        </a:rPr>
                        <a:t> </a:t>
                      </a:r>
                      <a:r>
                        <a:rPr lang="es-CO" sz="1100" dirty="0" smtClean="0">
                          <a:effectLst/>
                          <a:latin typeface="Arial Narrow" panose="020B0606020202030204" pitchFamily="34" charset="0"/>
                          <a:ea typeface="Times New Roman" panose="02020603050405020304" pitchFamily="18" charset="0"/>
                          <a:cs typeface="Calibri" panose="020F0502020204030204" pitchFamily="34" charset="0"/>
                        </a:rPr>
                        <a:t>ORMET</a:t>
                      </a:r>
                      <a:endParaRPr lang="es-CO" sz="1100" dirty="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165332"/>
                  </a:ext>
                </a:extLst>
              </a:tr>
              <a:tr h="108783">
                <a:tc rowSpan="3">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Programas a los cuales le aporta indirectamente el proyecto</a:t>
                      </a:r>
                      <a:endParaRPr lang="es-CO" sz="11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effectLst/>
                          <a:latin typeface="Arial Narrow" panose="020B0606020202030204" pitchFamily="34" charset="0"/>
                          <a:ea typeface="Times New Roman" panose="02020603050405020304" pitchFamily="18" charset="0"/>
                          <a:cs typeface="Calibri" panose="020F0502020204030204" pitchFamily="34" charset="0"/>
                        </a:rPr>
                        <a:t>Gestión curricular</a:t>
                      </a:r>
                      <a:endParaRPr lang="es-CO" sz="11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4562967"/>
                  </a:ext>
                </a:extLst>
              </a:tr>
              <a:tr h="108783">
                <a:tc vMerge="1">
                  <a:txBody>
                    <a:bodyPr/>
                    <a:lstStyle/>
                    <a:p>
                      <a:endParaRPr lang="es-CO"/>
                    </a:p>
                  </a:txBody>
                  <a:tcPr/>
                </a:tc>
                <a:tc>
                  <a:txBody>
                    <a:bodyPr/>
                    <a:lstStyle/>
                    <a:p>
                      <a:pPr>
                        <a:lnSpc>
                          <a:spcPct val="115000"/>
                        </a:lnSpc>
                        <a:spcAft>
                          <a:spcPts val="0"/>
                        </a:spcAft>
                      </a:pPr>
                      <a:r>
                        <a:rPr lang="es-CO" sz="1100">
                          <a:effectLst/>
                          <a:latin typeface="Arial Narrow" panose="020B0606020202030204" pitchFamily="34" charset="0"/>
                          <a:ea typeface="Times New Roman" panose="02020603050405020304" pitchFamily="18" charset="0"/>
                          <a:cs typeface="Calibri" panose="020F0502020204030204" pitchFamily="34" charset="0"/>
                        </a:rPr>
                        <a:t>Gestión de egresados</a:t>
                      </a:r>
                      <a:endParaRPr lang="es-CO" sz="11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1263043"/>
                  </a:ext>
                </a:extLst>
              </a:tr>
              <a:tr h="108783">
                <a:tc vMerge="1">
                  <a:txBody>
                    <a:bodyPr/>
                    <a:lstStyle/>
                    <a:p>
                      <a:endParaRPr lang="es-CO"/>
                    </a:p>
                  </a:txBody>
                  <a:tcPr/>
                </a:tc>
                <a:tc>
                  <a:txBody>
                    <a:bodyPr/>
                    <a:lstStyle/>
                    <a:p>
                      <a:pPr>
                        <a:lnSpc>
                          <a:spcPct val="115000"/>
                        </a:lnSpc>
                        <a:spcAft>
                          <a:spcPts val="0"/>
                        </a:spcAft>
                      </a:pPr>
                      <a:r>
                        <a:rPr lang="es-CO" sz="1100">
                          <a:effectLst/>
                          <a:latin typeface="Arial Narrow" panose="020B0606020202030204" pitchFamily="34" charset="0"/>
                          <a:ea typeface="Times New Roman" panose="02020603050405020304" pitchFamily="18" charset="0"/>
                          <a:cs typeface="Calibri" panose="020F0502020204030204" pitchFamily="34" charset="0"/>
                        </a:rPr>
                        <a:t>Internacionalización integral de la Universidad</a:t>
                      </a:r>
                      <a:endParaRPr lang="es-CO" sz="11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0474797"/>
                  </a:ext>
                </a:extLst>
              </a:tr>
              <a:tr h="217567">
                <a:tc rowSpan="4">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Objetivos de Desarrollo Sostenible (ODS) a los cuales le aporta el proyecto</a:t>
                      </a:r>
                      <a:endParaRPr lang="es-CO" sz="11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effectLst/>
                          <a:latin typeface="Arial Narrow" panose="020B0606020202030204" pitchFamily="34" charset="0"/>
                          <a:ea typeface="Times New Roman" panose="02020603050405020304" pitchFamily="18" charset="0"/>
                          <a:cs typeface="Calibri" panose="020F0502020204030204" pitchFamily="34" charset="0"/>
                        </a:rPr>
                        <a:t>3. Garantizar una vida sana y promover el bienestar para todos en todas las edades</a:t>
                      </a:r>
                      <a:endParaRPr lang="es-CO" sz="11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0983630"/>
                  </a:ext>
                </a:extLst>
              </a:tr>
              <a:tr h="326350">
                <a:tc vMerge="1">
                  <a:txBody>
                    <a:bodyPr/>
                    <a:lstStyle/>
                    <a:p>
                      <a:endParaRPr lang="es-CO"/>
                    </a:p>
                  </a:txBody>
                  <a:tcPr/>
                </a:tc>
                <a:tc>
                  <a:txBody>
                    <a:bodyPr/>
                    <a:lstStyle/>
                    <a:p>
                      <a:pPr>
                        <a:lnSpc>
                          <a:spcPct val="115000"/>
                        </a:lnSpc>
                        <a:spcAft>
                          <a:spcPts val="0"/>
                        </a:spcAft>
                      </a:pPr>
                      <a:r>
                        <a:rPr lang="es-CO" sz="1100">
                          <a:effectLst/>
                          <a:latin typeface="Arial Narrow" panose="020B0606020202030204" pitchFamily="34" charset="0"/>
                          <a:ea typeface="Times New Roman" panose="02020603050405020304" pitchFamily="18" charset="0"/>
                          <a:cs typeface="Calibri" panose="020F0502020204030204" pitchFamily="34" charset="0"/>
                        </a:rPr>
                        <a:t>4. Garantizar una educación inclusiva, equitativa y de calidad y promover oportunidades de aprendizaje durante toda la vida para todos</a:t>
                      </a:r>
                      <a:endParaRPr lang="es-CO" sz="11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679336"/>
                  </a:ext>
                </a:extLst>
              </a:tr>
              <a:tr h="326350">
                <a:tc vMerge="1">
                  <a:txBody>
                    <a:bodyPr/>
                    <a:lstStyle/>
                    <a:p>
                      <a:endParaRPr lang="es-CO"/>
                    </a:p>
                  </a:txBody>
                  <a:tcPr/>
                </a:tc>
                <a:tc>
                  <a:txBody>
                    <a:bodyPr/>
                    <a:lstStyle/>
                    <a:p>
                      <a:pPr>
                        <a:lnSpc>
                          <a:spcPct val="115000"/>
                        </a:lnSpc>
                        <a:spcAft>
                          <a:spcPts val="0"/>
                        </a:spcAft>
                      </a:pPr>
                      <a:r>
                        <a:rPr lang="es-CO" sz="1100">
                          <a:effectLst/>
                          <a:latin typeface="Arial Narrow" panose="020B0606020202030204" pitchFamily="34" charset="0"/>
                          <a:ea typeface="Times New Roman" panose="02020603050405020304" pitchFamily="18" charset="0"/>
                          <a:cs typeface="Calibri" panose="020F0502020204030204" pitchFamily="34" charset="0"/>
                        </a:rPr>
                        <a:t>8. Promover el crecimiento económico sostenido, inclusivo y sostenible, el empleo pleno y productivo y el trabajo decente para todos</a:t>
                      </a:r>
                      <a:endParaRPr lang="es-CO" sz="110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2136181"/>
                  </a:ext>
                </a:extLst>
              </a:tr>
              <a:tr h="108783">
                <a:tc vMerge="1">
                  <a:txBody>
                    <a:bodyPr/>
                    <a:lstStyle/>
                    <a:p>
                      <a:endParaRPr lang="es-CO"/>
                    </a:p>
                  </a:txBody>
                  <a:tcPr/>
                </a:tc>
                <a:tc>
                  <a:txBody>
                    <a:bodyPr/>
                    <a:lstStyle/>
                    <a:p>
                      <a:pPr>
                        <a:lnSpc>
                          <a:spcPct val="115000"/>
                        </a:lnSpc>
                        <a:spcAft>
                          <a:spcPts val="0"/>
                        </a:spcAft>
                      </a:pPr>
                      <a:r>
                        <a:rPr lang="es-CO" sz="1100" dirty="0">
                          <a:effectLst/>
                          <a:latin typeface="Arial Narrow" panose="020B0606020202030204" pitchFamily="34" charset="0"/>
                          <a:ea typeface="Times New Roman" panose="02020603050405020304" pitchFamily="18" charset="0"/>
                          <a:cs typeface="Calibri" panose="020F0502020204030204" pitchFamily="34" charset="0"/>
                        </a:rPr>
                        <a:t>17. Revitalizar la alianza mundial para el desarrollo sostenible</a:t>
                      </a:r>
                      <a:endParaRPr lang="es-CO" sz="1100" dirty="0">
                        <a:effectLst/>
                        <a:latin typeface="Times New Roman" panose="02020603050405020304" pitchFamily="18" charset="0"/>
                        <a:ea typeface="SimSun" panose="02010600030101010101" pitchFamily="2" charset="-122"/>
                      </a:endParaRPr>
                    </a:p>
                  </a:txBody>
                  <a:tcPr marL="27590" marR="27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0386799"/>
                  </a:ext>
                </a:extLst>
              </a:tr>
            </a:tbl>
          </a:graphicData>
        </a:graphic>
      </p:graphicFrame>
    </p:spTree>
    <p:extLst>
      <p:ext uri="{BB962C8B-B14F-4D97-AF65-F5344CB8AC3E}">
        <p14:creationId xmlns:p14="http://schemas.microsoft.com/office/powerpoint/2010/main" val="3665913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CC540E9C-3026-4179-B918-EF96B94DC409}"/>
              </a:ext>
            </a:extLst>
          </p:cNvPr>
          <p:cNvSpPr>
            <a:spLocks noGrp="1"/>
          </p:cNvSpPr>
          <p:nvPr>
            <p:ph idx="1"/>
          </p:nvPr>
        </p:nvSpPr>
        <p:spPr>
          <a:xfrm>
            <a:off x="926726" y="1242919"/>
            <a:ext cx="10089776" cy="1249269"/>
          </a:xfrm>
        </p:spPr>
        <p:txBody>
          <a:bodyPr>
            <a:noAutofit/>
          </a:bodyPr>
          <a:lstStyle/>
          <a:p>
            <a:pPr marL="0" indent="0" algn="just">
              <a:buNone/>
            </a:pPr>
            <a:r>
              <a:rPr lang="es-CO" sz="1600" dirty="0">
                <a:latin typeface="Arial Narrow" panose="020B0606020202030204" pitchFamily="34" charset="0"/>
              </a:rPr>
              <a:t>Débil contacto permanente con el egresado, para identificar la pertinencia de la formación que se está dando en la universidad, en pro del mejoramiento continuo; baja identificación de las necesidades de formación continua y posgraduada por parte del egresado; poco conocimiento de la situación laboral. Pocos insumos para los procesos de autoevaluación y acreditación institucional.</a:t>
            </a:r>
          </a:p>
        </p:txBody>
      </p:sp>
      <p:sp>
        <p:nvSpPr>
          <p:cNvPr id="6"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smtClean="0">
                <a:solidFill>
                  <a:srgbClr val="CC3300"/>
                </a:solidFill>
                <a:effectLst>
                  <a:outerShdw blurRad="38100" dist="38100" dir="2700000" algn="tl">
                    <a:srgbClr val="000000">
                      <a:alpha val="43137"/>
                    </a:srgbClr>
                  </a:outerShdw>
                </a:effectLst>
              </a:rPr>
              <a:t>Identificación </a:t>
            </a:r>
            <a:r>
              <a:rPr lang="es-CO" sz="3600" dirty="0">
                <a:solidFill>
                  <a:srgbClr val="CC3300"/>
                </a:solidFill>
                <a:effectLst>
                  <a:outerShdw blurRad="38100" dist="38100" dir="2700000" algn="tl">
                    <a:srgbClr val="000000">
                      <a:alpha val="43137"/>
                    </a:srgbClr>
                  </a:outerShdw>
                </a:effectLst>
              </a:rPr>
              <a:t>del problema, necesidad u oportunidad </a:t>
            </a: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9" name="Rectángulo 8"/>
          <p:cNvSpPr/>
          <p:nvPr/>
        </p:nvSpPr>
        <p:spPr>
          <a:xfrm rot="16200000">
            <a:off x="-1076601" y="3531734"/>
            <a:ext cx="2614870" cy="338554"/>
          </a:xfrm>
          <a:prstGeom prst="rect">
            <a:avLst/>
          </a:prstGeom>
        </p:spPr>
        <p:txBody>
          <a:bodyPr wrap="square">
            <a:spAutoFit/>
          </a:bodyPr>
          <a:lstStyle/>
          <a:p>
            <a:r>
              <a:rPr lang="es-CO" sz="800" dirty="0" smtClean="0">
                <a:solidFill>
                  <a:schemeClr val="bg1">
                    <a:lumMod val="50000"/>
                  </a:schemeClr>
                </a:solidFill>
                <a:latin typeface="Arial Rounded MT Bold" panose="020F0704030504030204" pitchFamily="34" charset="0"/>
              </a:rPr>
              <a:t>06.  Acompañamiento al desarrollo del egresado</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374845515"/>
              </p:ext>
            </p:extLst>
          </p:nvPr>
        </p:nvGraphicFramePr>
        <p:xfrm>
          <a:off x="1577789" y="2169459"/>
          <a:ext cx="8543364" cy="4434301"/>
        </p:xfrm>
        <a:graphic>
          <a:graphicData uri="http://schemas.openxmlformats.org/drawingml/2006/table">
            <a:tbl>
              <a:tblPr firstRow="1" firstCol="1" bandRow="1"/>
              <a:tblGrid>
                <a:gridCol w="1941436">
                  <a:extLst>
                    <a:ext uri="{9D8B030D-6E8A-4147-A177-3AD203B41FA5}">
                      <a16:colId xmlns:a16="http://schemas.microsoft.com/office/drawing/2014/main" val="2309827063"/>
                    </a:ext>
                  </a:extLst>
                </a:gridCol>
                <a:gridCol w="2693316">
                  <a:extLst>
                    <a:ext uri="{9D8B030D-6E8A-4147-A177-3AD203B41FA5}">
                      <a16:colId xmlns:a16="http://schemas.microsoft.com/office/drawing/2014/main" val="4072479047"/>
                    </a:ext>
                  </a:extLst>
                </a:gridCol>
                <a:gridCol w="3908612">
                  <a:extLst>
                    <a:ext uri="{9D8B030D-6E8A-4147-A177-3AD203B41FA5}">
                      <a16:colId xmlns:a16="http://schemas.microsoft.com/office/drawing/2014/main" val="828809861"/>
                    </a:ext>
                  </a:extLst>
                </a:gridCol>
              </a:tblGrid>
              <a:tr h="42821">
                <a:tc>
                  <a:txBody>
                    <a:bodyPr/>
                    <a:lstStyle/>
                    <a:p>
                      <a:pPr algn="ct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Problema Central</a:t>
                      </a:r>
                      <a:endParaRPr lang="es-CO" sz="1050">
                        <a:effectLst/>
                        <a:latin typeface="Times New Roman" panose="02020603050405020304" pitchFamily="18" charset="0"/>
                        <a:ea typeface="SimSun" panose="02010600030101010101" pitchFamily="2" charset="-122"/>
                      </a:endParaRPr>
                    </a:p>
                  </a:txBody>
                  <a:tcPr marL="26276" marR="26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Causas directas</a:t>
                      </a:r>
                      <a:endParaRPr lang="es-CO" sz="1050">
                        <a:effectLst/>
                        <a:latin typeface="Times New Roman" panose="02020603050405020304" pitchFamily="18" charset="0"/>
                        <a:ea typeface="SimSun" panose="02010600030101010101" pitchFamily="2" charset="-122"/>
                      </a:endParaRPr>
                    </a:p>
                  </a:txBody>
                  <a:tcPr marL="26276" marR="26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Causas Indirectas</a:t>
                      </a:r>
                      <a:endParaRPr lang="es-CO" sz="1050">
                        <a:effectLst/>
                        <a:latin typeface="Times New Roman" panose="02020603050405020304" pitchFamily="18" charset="0"/>
                        <a:ea typeface="SimSun" panose="02010600030101010101" pitchFamily="2" charset="-122"/>
                      </a:endParaRPr>
                    </a:p>
                  </a:txBody>
                  <a:tcPr marL="26276" marR="26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154117413"/>
                  </a:ext>
                </a:extLst>
              </a:tr>
              <a:tr h="91475">
                <a:tc rowSpan="6">
                  <a:txBody>
                    <a:bodyPr/>
                    <a:lstStyle/>
                    <a:p>
                      <a:pPr algn="ctr">
                        <a:lnSpc>
                          <a:spcPct val="115000"/>
                        </a:lnSpc>
                        <a:spcAft>
                          <a:spcPts val="0"/>
                        </a:spcAft>
                      </a:pPr>
                      <a:r>
                        <a:rPr lang="es-CO"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Débiles relaciones de la Universidad Tecnológica de Pereira con sus egresados.</a:t>
                      </a:r>
                      <a:endParaRPr lang="es-CO" sz="1050">
                        <a:effectLst/>
                        <a:latin typeface="Times New Roman" panose="02020603050405020304" pitchFamily="18" charset="0"/>
                        <a:ea typeface="SimSun" panose="02010600030101010101" pitchFamily="2" charset="-122"/>
                      </a:endParaRPr>
                    </a:p>
                  </a:txBody>
                  <a:tcPr marL="26276" marR="26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1.Estrategias de comunicación poco efectivas </a:t>
                      </a:r>
                      <a:endParaRPr lang="es-CO" sz="1050">
                        <a:effectLst/>
                        <a:latin typeface="Times New Roman" panose="02020603050405020304" pitchFamily="18" charset="0"/>
                        <a:ea typeface="SimSun" panose="02010600030101010101" pitchFamily="2" charset="-122"/>
                      </a:endParaRPr>
                    </a:p>
                  </a:txBody>
                  <a:tcPr marL="26276" marR="26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1.1 Egresados incomunicados con la Universidad.</a:t>
                      </a:r>
                      <a:b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1.2 Pobre retroalimentación y participación de egresados y empleadores en procesos. </a:t>
                      </a:r>
                      <a:b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1.3 Programas académicos con poca o nula comunicación con sus egresados. </a:t>
                      </a:r>
                      <a:b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1.4 Falta de una estrategia de comunicación de programas con sus egresados.</a:t>
                      </a:r>
                      <a:endParaRPr lang="es-CO" sz="1050">
                        <a:effectLst/>
                        <a:latin typeface="Times New Roman" panose="02020603050405020304" pitchFamily="18" charset="0"/>
                        <a:ea typeface="SimSun" panose="02010600030101010101" pitchFamily="2" charset="-122"/>
                      </a:endParaRPr>
                    </a:p>
                  </a:txBody>
                  <a:tcPr marL="26276" marR="26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1409025"/>
                  </a:ext>
                </a:extLst>
              </a:tr>
              <a:tr h="341891">
                <a:tc vMerge="1">
                  <a:txBody>
                    <a:bodyPr/>
                    <a:lstStyle/>
                    <a:p>
                      <a:endParaRPr lang="es-CO"/>
                    </a:p>
                  </a:txBody>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 No hay suficientes y adecuados indicadores de impacto de los egresados por programa en su contribución en la sociedad y en la transformación del currículo </a:t>
                      </a:r>
                      <a:endParaRPr lang="es-CO" sz="1050">
                        <a:effectLst/>
                        <a:latin typeface="Times New Roman" panose="02020603050405020304" pitchFamily="18" charset="0"/>
                        <a:ea typeface="SimSun" panose="02010600030101010101" pitchFamily="2" charset="-122"/>
                      </a:endParaRPr>
                    </a:p>
                  </a:txBody>
                  <a:tcPr marL="26276" marR="26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2.1 Desconocimiento de la contribución de los egresados en la sociedad.</a:t>
                      </a:r>
                      <a:b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2.2 Poca transformación del currículo. </a:t>
                      </a:r>
                      <a:endParaRPr lang="es-CO" sz="1050">
                        <a:effectLst/>
                        <a:latin typeface="Times New Roman" panose="02020603050405020304" pitchFamily="18" charset="0"/>
                        <a:ea typeface="SimSun" panose="02010600030101010101" pitchFamily="2" charset="-122"/>
                      </a:endParaRPr>
                    </a:p>
                  </a:txBody>
                  <a:tcPr marL="26276" marR="26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5326422"/>
                  </a:ext>
                </a:extLst>
              </a:tr>
              <a:tr h="124324">
                <a:tc vMerge="1">
                  <a:txBody>
                    <a:bodyPr/>
                    <a:lstStyle/>
                    <a:p>
                      <a:endParaRPr lang="es-CO"/>
                    </a:p>
                  </a:txBody>
                  <a:tcPr/>
                </a:tc>
                <a:tc>
                  <a:txBody>
                    <a:bodyPr/>
                    <a:lstStyle/>
                    <a:p>
                      <a:pPr algn="ct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Efectos directos</a:t>
                      </a:r>
                      <a:endParaRPr lang="es-CO" sz="1050">
                        <a:effectLst/>
                        <a:latin typeface="Times New Roman" panose="02020603050405020304" pitchFamily="18" charset="0"/>
                        <a:ea typeface="SimSun" panose="02010600030101010101" pitchFamily="2" charset="-122"/>
                      </a:endParaRPr>
                    </a:p>
                  </a:txBody>
                  <a:tcPr marL="26276" marR="26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Efectos indirectos</a:t>
                      </a:r>
                      <a:endParaRPr lang="es-CO" sz="1050">
                        <a:effectLst/>
                        <a:latin typeface="Times New Roman" panose="02020603050405020304" pitchFamily="18" charset="0"/>
                        <a:ea typeface="SimSun" panose="02010600030101010101" pitchFamily="2" charset="-122"/>
                      </a:endParaRPr>
                    </a:p>
                  </a:txBody>
                  <a:tcPr marL="26276" marR="26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758056906"/>
                  </a:ext>
                </a:extLst>
              </a:tr>
              <a:tr h="346575">
                <a:tc vMerge="1">
                  <a:txBody>
                    <a:bodyPr/>
                    <a:lstStyle/>
                    <a:p>
                      <a:endParaRPr lang="es-CO"/>
                    </a:p>
                  </a:txBody>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 El egresado no se siente miembro activo de la comunidad universitaria y está poco enredados y comunicados de lo que sucede en la Universidad. </a:t>
                      </a:r>
                      <a:endParaRPr lang="es-CO" sz="1050">
                        <a:effectLst/>
                        <a:latin typeface="Times New Roman" panose="02020603050405020304" pitchFamily="18" charset="0"/>
                        <a:ea typeface="SimSun" panose="02010600030101010101" pitchFamily="2" charset="-122"/>
                      </a:endParaRPr>
                    </a:p>
                  </a:txBody>
                  <a:tcPr marL="26276" marR="26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1.1 Desconocimiento de las necesidades del egresado.</a:t>
                      </a:r>
                      <a:b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1.2 Baja retroalimentación de los egresados a los programas académicos para el mejoramiento continuo.</a:t>
                      </a:r>
                      <a:b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1.3 Baja participación de los Egresados en diversos escenarios</a:t>
                      </a:r>
                      <a:b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1.4 Pérdida de oportunidades por parte de los egresados para crecimiento de la Universidad. </a:t>
                      </a:r>
                      <a:endParaRPr lang="es-CO" sz="1050">
                        <a:effectLst/>
                        <a:latin typeface="Times New Roman" panose="02020603050405020304" pitchFamily="18" charset="0"/>
                        <a:ea typeface="SimSun" panose="02010600030101010101" pitchFamily="2" charset="-122"/>
                      </a:endParaRPr>
                    </a:p>
                  </a:txBody>
                  <a:tcPr marL="26276" marR="26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0142944"/>
                  </a:ext>
                </a:extLst>
              </a:tr>
              <a:tr h="221151">
                <a:tc vMerge="1">
                  <a:txBody>
                    <a:bodyPr/>
                    <a:lstStyle/>
                    <a:p>
                      <a:endParaRPr lang="es-CO"/>
                    </a:p>
                  </a:txBody>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 Baja participación de los egresados en procesos académicos y representantes de egresados vinculados a la universidad sin experiencia en el medio externo. </a:t>
                      </a:r>
                      <a:endParaRPr lang="es-CO" sz="1050">
                        <a:effectLst/>
                        <a:latin typeface="Times New Roman" panose="02020603050405020304" pitchFamily="18" charset="0"/>
                        <a:ea typeface="SimSun" panose="02010600030101010101" pitchFamily="2" charset="-122"/>
                      </a:endParaRPr>
                    </a:p>
                  </a:txBody>
                  <a:tcPr marL="26276" marR="26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2.1 Pertinencia de la formación poco evaluada por egresados</a:t>
                      </a:r>
                      <a:b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2.2 Comunicación poco efectiva con los egresados.</a:t>
                      </a:r>
                      <a:b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2.3 Poco cambio en los currículos académicos</a:t>
                      </a:r>
                      <a:b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2.4 Desconocimiento de necesidades del sector empresarial externo. </a:t>
                      </a:r>
                      <a:endParaRPr lang="es-CO" sz="1050">
                        <a:effectLst/>
                        <a:latin typeface="Times New Roman" panose="02020603050405020304" pitchFamily="18" charset="0"/>
                        <a:ea typeface="SimSun" panose="02010600030101010101" pitchFamily="2" charset="-122"/>
                      </a:endParaRPr>
                    </a:p>
                  </a:txBody>
                  <a:tcPr marL="26276" marR="26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5882291"/>
                  </a:ext>
                </a:extLst>
              </a:tr>
              <a:tr h="569818">
                <a:tc vMerge="1">
                  <a:txBody>
                    <a:bodyPr/>
                    <a:lstStyle/>
                    <a:p>
                      <a:endParaRPr lang="es-CO"/>
                    </a:p>
                  </a:txBody>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 Se desconoce el impacto de los egresados en su contribución en la sociedad y en la transformación del currículo </a:t>
                      </a:r>
                      <a:endParaRPr lang="es-CO" sz="1050">
                        <a:effectLst/>
                        <a:latin typeface="Times New Roman" panose="02020603050405020304" pitchFamily="18" charset="0"/>
                        <a:ea typeface="SimSun" panose="02010600030101010101" pitchFamily="2" charset="-122"/>
                      </a:endParaRPr>
                    </a:p>
                  </a:txBody>
                  <a:tcPr marL="26276" marR="26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05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3.1 Egresados destacados sin reconocimiento institucional</a:t>
                      </a:r>
                      <a:br>
                        <a:rPr lang="es-CO" sz="105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05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3.2 Embajadores UTP en el medio desconocidos por parte de la Universidad.</a:t>
                      </a:r>
                      <a:endParaRPr lang="es-CO" sz="1050" dirty="0">
                        <a:effectLst/>
                        <a:latin typeface="Times New Roman" panose="02020603050405020304" pitchFamily="18" charset="0"/>
                        <a:ea typeface="SimSun" panose="02010600030101010101" pitchFamily="2" charset="-122"/>
                      </a:endParaRPr>
                    </a:p>
                  </a:txBody>
                  <a:tcPr marL="26276" marR="26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7631527"/>
                  </a:ext>
                </a:extLst>
              </a:tr>
            </a:tbl>
          </a:graphicData>
        </a:graphic>
      </p:graphicFrame>
    </p:spTree>
    <p:extLst>
      <p:ext uri="{BB962C8B-B14F-4D97-AF65-F5344CB8AC3E}">
        <p14:creationId xmlns:p14="http://schemas.microsoft.com/office/powerpoint/2010/main" val="3508401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p:cNvCxnSpPr/>
          <p:nvPr/>
        </p:nvCxnSpPr>
        <p:spPr>
          <a:xfrm>
            <a:off x="6428369" y="2579619"/>
            <a:ext cx="2538303"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 name="Marcador de contenido 4">
            <a:extLst>
              <a:ext uri="{FF2B5EF4-FFF2-40B4-BE49-F238E27FC236}">
                <a16:creationId xmlns:a16="http://schemas.microsoft.com/office/drawing/2014/main" id="{CC540E9C-3026-4179-B918-EF96B94DC409}"/>
              </a:ext>
            </a:extLst>
          </p:cNvPr>
          <p:cNvSpPr>
            <a:spLocks noGrp="1"/>
          </p:cNvSpPr>
          <p:nvPr>
            <p:ph idx="1"/>
          </p:nvPr>
        </p:nvSpPr>
        <p:spPr>
          <a:xfrm>
            <a:off x="797069" y="1396691"/>
            <a:ext cx="4994131" cy="2974800"/>
          </a:xfrm>
        </p:spPr>
        <p:txBody>
          <a:bodyPr>
            <a:noAutofit/>
          </a:bodyPr>
          <a:lstStyle/>
          <a:p>
            <a:pPr marL="0" indent="0" algn="just">
              <a:buNone/>
            </a:pPr>
            <a:r>
              <a:rPr lang="es-CO" sz="1800" dirty="0">
                <a:latin typeface="Arial Narrow" panose="020B0606020202030204" pitchFamily="34" charset="0"/>
              </a:rPr>
              <a:t>El proyecto busca establecer vínculos con los egresados graduados de la Universidad y con empleadores, también realizar seguimiento sistemático al desempeño profesional de los egresados graduados de la institución. Así mismo fortalecer las acciones de la Política Institucional del Egresado y promover programas de acompañamiento y promoción al egresado por facultades en compañía de los representantes de egresados</a:t>
            </a:r>
            <a:r>
              <a:rPr lang="es-CO" sz="1800" dirty="0" smtClean="0">
                <a:latin typeface="Arial Narrow" panose="020B0606020202030204" pitchFamily="34" charset="0"/>
              </a:rPr>
              <a:t>.</a:t>
            </a:r>
            <a:endParaRPr lang="es-CO" sz="1800" dirty="0">
              <a:latin typeface="Arial Narrow" panose="020B0606020202030204" pitchFamily="34" charset="0"/>
            </a:endParaRPr>
          </a:p>
          <a:p>
            <a:pPr marL="0" indent="0" algn="just">
              <a:buNone/>
            </a:pPr>
            <a:r>
              <a:rPr lang="es-CO" sz="1800" dirty="0">
                <a:latin typeface="Arial Narrow" panose="020B0606020202030204" pitchFamily="34" charset="0"/>
              </a:rPr>
              <a:t>El impacto de la Universidad en el medio se ve reflejado en gran parte por el quehacer de sus egresados graduados, de manera que resulta importante mantener una relación permanente que permita caracterizar su desempeño, como también identificar dificultades en su ejercicio profesional y conocer la percepción que de estos tienen los empleadores.</a:t>
            </a:r>
          </a:p>
        </p:txBody>
      </p:sp>
      <p:sp>
        <p:nvSpPr>
          <p:cNvPr id="6"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smtClean="0">
                <a:solidFill>
                  <a:srgbClr val="CC3300"/>
                </a:solidFill>
                <a:effectLst>
                  <a:outerShdw blurRad="38100" dist="38100" dir="2700000" algn="tl">
                    <a:srgbClr val="000000">
                      <a:alpha val="43137"/>
                    </a:srgbClr>
                  </a:outerShdw>
                </a:effectLst>
              </a:rPr>
              <a:t>Descripción del proyecto</a:t>
            </a:r>
            <a:endParaRPr lang="es-CO" sz="3600" dirty="0">
              <a:solidFill>
                <a:srgbClr val="CC3300"/>
              </a:solidFill>
              <a:effectLst>
                <a:outerShdw blurRad="38100" dist="38100" dir="2700000" algn="tl">
                  <a:srgbClr val="000000">
                    <a:alpha val="43137"/>
                  </a:srgbClr>
                </a:outerShdw>
              </a:effectLst>
            </a:endParaRPr>
          </a:p>
        </p:txBody>
      </p:sp>
      <p:sp>
        <p:nvSpPr>
          <p:cNvPr id="19" name="CuadroTexto 18"/>
          <p:cNvSpPr txBox="1"/>
          <p:nvPr/>
        </p:nvSpPr>
        <p:spPr>
          <a:xfrm>
            <a:off x="6172898" y="1396691"/>
            <a:ext cx="2304616" cy="636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800" b="1" dirty="0">
                <a:solidFill>
                  <a:schemeClr val="accent1">
                    <a:lumMod val="50000"/>
                  </a:schemeClr>
                </a:solidFill>
                <a:effectLst>
                  <a:outerShdw blurRad="38100" dist="38100" dir="2700000" algn="tl">
                    <a:srgbClr val="000000">
                      <a:alpha val="43137"/>
                    </a:srgbClr>
                  </a:outerShdw>
                </a:effectLst>
                <a:latin typeface="+mj-lt"/>
                <a:ea typeface="+mj-ea"/>
                <a:cs typeface="+mj-cs"/>
              </a:rPr>
              <a:t>Involucrados</a:t>
            </a:r>
          </a:p>
        </p:txBody>
      </p:sp>
      <p:grpSp>
        <p:nvGrpSpPr>
          <p:cNvPr id="8" name="Grupo 7"/>
          <p:cNvGrpSpPr/>
          <p:nvPr/>
        </p:nvGrpSpPr>
        <p:grpSpPr>
          <a:xfrm>
            <a:off x="6671753" y="2265021"/>
            <a:ext cx="4668599" cy="666178"/>
            <a:chOff x="481236" y="1624130"/>
            <a:chExt cx="4001276" cy="666178"/>
          </a:xfrm>
        </p:grpSpPr>
        <p:sp>
          <p:nvSpPr>
            <p:cNvPr id="16" name="Rectángulo redondeado 15"/>
            <p:cNvSpPr/>
            <p:nvPr/>
          </p:nvSpPr>
          <p:spPr>
            <a:xfrm>
              <a:off x="481236" y="1624130"/>
              <a:ext cx="4001276" cy="666178"/>
            </a:xfrm>
            <a:prstGeom prst="roundRect">
              <a:avLst>
                <a:gd name="adj" fmla="val 10000"/>
              </a:avLst>
            </a:prstGeom>
            <a:ln>
              <a:solidFill>
                <a:schemeClr val="accent6">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CuadroTexto 16"/>
            <p:cNvSpPr txBox="1"/>
            <p:nvPr/>
          </p:nvSpPr>
          <p:spPr>
            <a:xfrm>
              <a:off x="500748" y="1643642"/>
              <a:ext cx="3962252" cy="627154"/>
            </a:xfrm>
            <a:prstGeom prst="rect">
              <a:avLst/>
            </a:prstGeom>
            <a:solidFill>
              <a:schemeClr val="bg1"/>
            </a:solidFill>
            <a:ln>
              <a:solidFill>
                <a:schemeClr val="accent6">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lgn="just">
                <a:lnSpc>
                  <a:spcPct val="115000"/>
                </a:lnSpc>
                <a:spcAft>
                  <a:spcPts val="0"/>
                </a:spcAft>
              </a:pPr>
              <a:r>
                <a:rPr lang="es-CO" sz="1100" b="1" u="none" kern="1200" dirty="0" smtClean="0">
                  <a:solidFill>
                    <a:schemeClr val="tx2">
                      <a:lumMod val="50000"/>
                    </a:schemeClr>
                  </a:solidFill>
                  <a:latin typeface="Arial Narrow" panose="020B0606020202030204" pitchFamily="34" charset="0"/>
                  <a:cs typeface="Khmer UI" panose="020B0502040204020203" pitchFamily="34" charset="0"/>
                </a:rPr>
                <a:t>Unidades organizacionales: </a:t>
              </a:r>
              <a:r>
                <a:rPr lang="es-CO" sz="900" dirty="0">
                  <a:latin typeface="Arial Narrow" panose="020B0606020202030204" pitchFamily="34" charset="0"/>
                  <a:ea typeface="Times New Roman" panose="02020603050405020304" pitchFamily="18" charset="0"/>
                  <a:cs typeface="Calibri" panose="020F0502020204030204" pitchFamily="34" charset="0"/>
                </a:rPr>
                <a:t>Asociación de Egresados. Oficina de Planeación. Vicerrectoría de Responsabilidad Social y Bienestar Universitario. Vicerrectoría de Investigación, Innovación y Extensión. Programas académicos. Oficina de Relaciones Internacionales. Gestión de comunicaciones y protocolo institucional</a:t>
              </a:r>
              <a:endParaRPr lang="es-CO" sz="900" dirty="0">
                <a:latin typeface="Times New Roman" panose="02020603050405020304" pitchFamily="18" charset="0"/>
                <a:ea typeface="SimSun" panose="02010600030101010101" pitchFamily="2" charset="-122"/>
              </a:endParaRPr>
            </a:p>
          </p:txBody>
        </p:sp>
      </p:grpSp>
      <p:grpSp>
        <p:nvGrpSpPr>
          <p:cNvPr id="9" name="Grupo 8"/>
          <p:cNvGrpSpPr/>
          <p:nvPr/>
        </p:nvGrpSpPr>
        <p:grpSpPr>
          <a:xfrm>
            <a:off x="6662793" y="3100305"/>
            <a:ext cx="4677559" cy="630262"/>
            <a:chOff x="472275" y="2459414"/>
            <a:chExt cx="4022445" cy="516696"/>
          </a:xfrm>
        </p:grpSpPr>
        <p:sp>
          <p:nvSpPr>
            <p:cNvPr id="14" name="Rectángulo redondeado 13"/>
            <p:cNvSpPr/>
            <p:nvPr/>
          </p:nvSpPr>
          <p:spPr>
            <a:xfrm>
              <a:off x="472275" y="2459414"/>
              <a:ext cx="4022445" cy="516696"/>
            </a:xfrm>
            <a:prstGeom prst="roundRect">
              <a:avLst>
                <a:gd name="adj" fmla="val 10000"/>
              </a:avLst>
            </a:prstGeom>
            <a:ln>
              <a:solidFill>
                <a:schemeClr val="accent6">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CuadroTexto 14"/>
            <p:cNvSpPr txBox="1"/>
            <p:nvPr/>
          </p:nvSpPr>
          <p:spPr>
            <a:xfrm>
              <a:off x="487409" y="2474548"/>
              <a:ext cx="3992177" cy="486428"/>
            </a:xfrm>
            <a:prstGeom prst="rect">
              <a:avLst/>
            </a:prstGeom>
            <a:ln>
              <a:solidFill>
                <a:schemeClr val="accent6">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lgn="just">
                <a:lnSpc>
                  <a:spcPct val="115000"/>
                </a:lnSpc>
                <a:spcAft>
                  <a:spcPts val="0"/>
                </a:spcAft>
              </a:pPr>
              <a:r>
                <a:rPr lang="es-CO" sz="1100" b="1" kern="1200" dirty="0" smtClean="0">
                  <a:solidFill>
                    <a:schemeClr val="tx2">
                      <a:lumMod val="50000"/>
                    </a:schemeClr>
                  </a:solidFill>
                  <a:latin typeface="Arial Narrow" panose="020B0606020202030204" pitchFamily="34" charset="0"/>
                  <a:cs typeface="Khmer UI" panose="020B0502040204020203" pitchFamily="34" charset="0"/>
                </a:rPr>
                <a:t>Entidades externas a la UTP: </a:t>
              </a:r>
              <a:r>
                <a:rPr lang="es-ES" sz="1000" b="1" kern="1200" dirty="0" smtClean="0">
                  <a:solidFill>
                    <a:schemeClr val="tx2">
                      <a:lumMod val="50000"/>
                    </a:schemeClr>
                  </a:solidFill>
                  <a:latin typeface="Arial Narrow" panose="020B0606020202030204" pitchFamily="34" charset="0"/>
                  <a:cs typeface="Khmer UI" panose="020B0502040204020203" pitchFamily="34" charset="0"/>
                </a:rPr>
                <a:t> </a:t>
              </a:r>
              <a:r>
                <a:rPr lang="es-CO" sz="1000" dirty="0">
                  <a:latin typeface="Arial Narrow" panose="020B0606020202030204" pitchFamily="34" charset="0"/>
                  <a:ea typeface="Times New Roman" panose="02020603050405020304" pitchFamily="18" charset="0"/>
                  <a:cs typeface="Calibri" panose="020F0502020204030204" pitchFamily="34" charset="0"/>
                </a:rPr>
                <a:t>Empresas a nivel nacional e internacional. Empleadores y jefes de recursos humanos. Ministerio de Educación n Nacional. Ministerio de Trabajo. Red de Graduados del Eje Cafetero y Norte del Valle. Comité </a:t>
              </a:r>
              <a:r>
                <a:rPr lang="es-CO" sz="1000" dirty="0" err="1">
                  <a:latin typeface="Arial Narrow" panose="020B0606020202030204" pitchFamily="34" charset="0"/>
                  <a:ea typeface="Times New Roman" panose="02020603050405020304" pitchFamily="18" charset="0"/>
                  <a:cs typeface="Calibri" panose="020F0502020204030204" pitchFamily="34" charset="0"/>
                </a:rPr>
                <a:t>Intergremial</a:t>
              </a:r>
              <a:r>
                <a:rPr lang="es-CO" sz="1000" dirty="0">
                  <a:latin typeface="Arial Narrow" panose="020B0606020202030204" pitchFamily="34" charset="0"/>
                  <a:ea typeface="Times New Roman" panose="02020603050405020304" pitchFamily="18" charset="0"/>
                  <a:cs typeface="Calibri" panose="020F0502020204030204" pitchFamily="34" charset="0"/>
                </a:rPr>
                <a:t> de Risaralda. ORMET</a:t>
              </a:r>
              <a:endParaRPr lang="es-CO" sz="1000" dirty="0">
                <a:latin typeface="Times New Roman" panose="02020603050405020304" pitchFamily="18" charset="0"/>
                <a:ea typeface="SimSun" panose="02010600030101010101" pitchFamily="2" charset="-122"/>
              </a:endParaRPr>
            </a:p>
            <a:p>
              <a:pPr lvl="0" algn="just" defTabSz="533400">
                <a:lnSpc>
                  <a:spcPct val="90000"/>
                </a:lnSpc>
                <a:spcBef>
                  <a:spcPct val="0"/>
                </a:spcBef>
                <a:spcAft>
                  <a:spcPct val="35000"/>
                </a:spcAft>
              </a:pPr>
              <a:endParaRPr lang="es-ES" sz="100" b="0" kern="1200" dirty="0">
                <a:solidFill>
                  <a:schemeClr val="tx2">
                    <a:lumMod val="50000"/>
                  </a:schemeClr>
                </a:solidFill>
                <a:latin typeface="+mn-lt"/>
                <a:cs typeface="Khmer UI" panose="020B0502040204020203" pitchFamily="34" charset="0"/>
              </a:endParaRPr>
            </a:p>
          </p:txBody>
        </p:sp>
      </p:grpSp>
      <p:sp>
        <p:nvSpPr>
          <p:cNvPr id="10" name="Conector recto 9"/>
          <p:cNvSpPr/>
          <p:nvPr/>
        </p:nvSpPr>
        <p:spPr>
          <a:xfrm>
            <a:off x="6428369" y="2129268"/>
            <a:ext cx="234424" cy="2437802"/>
          </a:xfrm>
          <a:custGeom>
            <a:avLst/>
            <a:gdLst/>
            <a:ahLst/>
            <a:cxnLst/>
            <a:rect l="0" t="0" r="0" b="0"/>
            <a:pathLst>
              <a:path>
                <a:moveTo>
                  <a:pt x="0" y="0"/>
                </a:moveTo>
                <a:lnTo>
                  <a:pt x="0" y="2057073"/>
                </a:lnTo>
                <a:lnTo>
                  <a:pt x="234424" y="2057073"/>
                </a:lnTo>
              </a:path>
            </a:pathLst>
          </a:custGeom>
          <a:noFill/>
          <a:ln w="28575">
            <a:solidFill>
              <a:schemeClr val="accent6">
                <a:lumMod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1" name="Grupo 10"/>
          <p:cNvGrpSpPr/>
          <p:nvPr/>
        </p:nvGrpSpPr>
        <p:grpSpPr>
          <a:xfrm>
            <a:off x="6662793" y="3880482"/>
            <a:ext cx="4677559" cy="536674"/>
            <a:chOff x="472275" y="3145215"/>
            <a:chExt cx="4036699" cy="626053"/>
          </a:xfrm>
        </p:grpSpPr>
        <p:sp>
          <p:nvSpPr>
            <p:cNvPr id="12" name="Rectángulo redondeado 11"/>
            <p:cNvSpPr/>
            <p:nvPr/>
          </p:nvSpPr>
          <p:spPr>
            <a:xfrm>
              <a:off x="472275" y="3145215"/>
              <a:ext cx="4036699" cy="626053"/>
            </a:xfrm>
            <a:prstGeom prst="roundRect">
              <a:avLst>
                <a:gd name="adj" fmla="val 10000"/>
              </a:avLst>
            </a:prstGeom>
            <a:ln>
              <a:solidFill>
                <a:schemeClr val="accent6">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CuadroTexto 12"/>
            <p:cNvSpPr txBox="1"/>
            <p:nvPr/>
          </p:nvSpPr>
          <p:spPr>
            <a:xfrm>
              <a:off x="490611" y="3163551"/>
              <a:ext cx="4000027" cy="589382"/>
            </a:xfrm>
            <a:prstGeom prst="rect">
              <a:avLst/>
            </a:prstGeom>
            <a:ln>
              <a:solidFill>
                <a:schemeClr val="accent6">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lvl="0" algn="just"/>
              <a:r>
                <a:rPr lang="es-CO" sz="1100" b="1" u="none" kern="1200" dirty="0" smtClean="0">
                  <a:solidFill>
                    <a:schemeClr val="tx2">
                      <a:lumMod val="50000"/>
                    </a:schemeClr>
                  </a:solidFill>
                  <a:latin typeface="Arial Narrow" panose="020B0606020202030204" pitchFamily="34" charset="0"/>
                  <a:cs typeface="Arial" panose="020B0604020202020204" pitchFamily="34" charset="0"/>
                </a:rPr>
                <a:t>Beneficiarios:</a:t>
              </a:r>
              <a:r>
                <a:rPr lang="es-CO" sz="1000" b="1" u="none" kern="1200" dirty="0" smtClean="0">
                  <a:solidFill>
                    <a:schemeClr val="tx2">
                      <a:lumMod val="50000"/>
                    </a:schemeClr>
                  </a:solidFill>
                  <a:latin typeface="Arial Narrow" panose="020B0606020202030204" pitchFamily="34" charset="0"/>
                  <a:cs typeface="Arial" panose="020B0604020202020204" pitchFamily="34" charset="0"/>
                </a:rPr>
                <a:t> </a:t>
              </a:r>
              <a:r>
                <a:rPr lang="es-CO" sz="1000" dirty="0">
                  <a:latin typeface="Arial Narrow" panose="020B0606020202030204" pitchFamily="34" charset="0"/>
                </a:rPr>
                <a:t>Estudiantes de Pregrado y postgrado de la </a:t>
              </a:r>
              <a:r>
                <a:rPr lang="es-CO" sz="1000" dirty="0" smtClean="0">
                  <a:latin typeface="Arial Narrow" panose="020B0606020202030204" pitchFamily="34" charset="0"/>
                </a:rPr>
                <a:t>Universidad. Egresados </a:t>
              </a:r>
              <a:r>
                <a:rPr lang="es-CO" sz="1000" dirty="0">
                  <a:latin typeface="Arial Narrow" panose="020B0606020202030204" pitchFamily="34" charset="0"/>
                </a:rPr>
                <a:t>graduados de pregrado y posgrado de la </a:t>
              </a:r>
              <a:r>
                <a:rPr lang="es-CO" sz="1000" dirty="0" smtClean="0">
                  <a:latin typeface="Arial Narrow" panose="020B0606020202030204" pitchFamily="34" charset="0"/>
                </a:rPr>
                <a:t>Universidad. Empleadores</a:t>
              </a:r>
              <a:r>
                <a:rPr lang="es-CO" sz="1000" dirty="0">
                  <a:latin typeface="Arial Narrow" panose="020B0606020202030204" pitchFamily="34" charset="0"/>
                </a:rPr>
                <a:t>, empresarios, jefes de recursos </a:t>
              </a:r>
              <a:r>
                <a:rPr lang="es-CO" sz="1000" dirty="0" smtClean="0">
                  <a:latin typeface="Arial Narrow" panose="020B0606020202030204" pitchFamily="34" charset="0"/>
                </a:rPr>
                <a:t>humanos. Dependencias </a:t>
              </a:r>
              <a:r>
                <a:rPr lang="es-CO" sz="1000" dirty="0">
                  <a:latin typeface="Arial Narrow" panose="020B0606020202030204" pitchFamily="34" charset="0"/>
                </a:rPr>
                <a:t>que manejan cursos de extensión de la Universidad.</a:t>
              </a:r>
            </a:p>
          </p:txBody>
        </p:sp>
      </p:grpSp>
      <p:sp>
        <p:nvSpPr>
          <p:cNvPr id="20" name="Marco 19"/>
          <p:cNvSpPr/>
          <p:nvPr/>
        </p:nvSpPr>
        <p:spPr>
          <a:xfrm>
            <a:off x="6230586" y="1421213"/>
            <a:ext cx="2189240" cy="612273"/>
          </a:xfrm>
          <a:prstGeom prst="fram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1" name="Conector recto 3"/>
          <p:cNvSpPr/>
          <p:nvPr/>
        </p:nvSpPr>
        <p:spPr>
          <a:xfrm>
            <a:off x="6428369" y="2058009"/>
            <a:ext cx="234424" cy="521610"/>
          </a:xfrm>
          <a:custGeom>
            <a:avLst/>
            <a:gdLst/>
            <a:ahLst/>
            <a:cxnLst/>
            <a:rect l="0" t="0" r="0" b="0"/>
            <a:pathLst>
              <a:path>
                <a:moveTo>
                  <a:pt x="0" y="0"/>
                </a:moveTo>
                <a:lnTo>
                  <a:pt x="0" y="1316593"/>
                </a:lnTo>
                <a:lnTo>
                  <a:pt x="234424" y="1316593"/>
                </a:lnTo>
              </a:path>
            </a:pathLst>
          </a:custGeom>
          <a:noFill/>
          <a:ln w="28575">
            <a:solidFill>
              <a:schemeClr val="accent6">
                <a:lumMod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pic>
        <p:nvPicPr>
          <p:cNvPr id="2" name="Imagen 1"/>
          <p:cNvPicPr>
            <a:picLocks noChangeAspect="1"/>
          </p:cNvPicPr>
          <p:nvPr/>
        </p:nvPicPr>
        <p:blipFill>
          <a:blip r:embed="rId3"/>
          <a:stretch>
            <a:fillRect/>
          </a:stretch>
        </p:blipFill>
        <p:spPr>
          <a:xfrm>
            <a:off x="7567251" y="5249078"/>
            <a:ext cx="1023236" cy="1023236"/>
          </a:xfrm>
          <a:prstGeom prst="rect">
            <a:avLst/>
          </a:prstGeom>
        </p:spPr>
      </p:pic>
      <p:pic>
        <p:nvPicPr>
          <p:cNvPr id="3" name="Imagen 2"/>
          <p:cNvPicPr>
            <a:picLocks noChangeAspect="1"/>
          </p:cNvPicPr>
          <p:nvPr/>
        </p:nvPicPr>
        <p:blipFill>
          <a:blip r:embed="rId4"/>
          <a:stretch>
            <a:fillRect/>
          </a:stretch>
        </p:blipFill>
        <p:spPr>
          <a:xfrm>
            <a:off x="6239271" y="4537875"/>
            <a:ext cx="4476486" cy="671473"/>
          </a:xfrm>
          <a:prstGeom prst="rect">
            <a:avLst/>
          </a:prstGeom>
        </p:spPr>
      </p:pic>
      <p:sp>
        <p:nvSpPr>
          <p:cNvPr id="23" name="Rectángulo 22"/>
          <p:cNvSpPr/>
          <p:nvPr/>
        </p:nvSpPr>
        <p:spPr>
          <a:xfrm rot="16200000">
            <a:off x="-1076601" y="3531734"/>
            <a:ext cx="2614870" cy="338554"/>
          </a:xfrm>
          <a:prstGeom prst="rect">
            <a:avLst/>
          </a:prstGeom>
        </p:spPr>
        <p:txBody>
          <a:bodyPr wrap="square">
            <a:spAutoFit/>
          </a:bodyPr>
          <a:lstStyle/>
          <a:p>
            <a:r>
              <a:rPr lang="es-CO" sz="800" dirty="0" smtClean="0">
                <a:solidFill>
                  <a:schemeClr val="bg1">
                    <a:lumMod val="50000"/>
                  </a:schemeClr>
                </a:solidFill>
                <a:latin typeface="Arial Rounded MT Bold" panose="020F0704030504030204" pitchFamily="34" charset="0"/>
              </a:rPr>
              <a:t>06.  Acompañamiento al desarrollo del egresado</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pic>
        <p:nvPicPr>
          <p:cNvPr id="7" name="Imagen 6"/>
          <p:cNvPicPr>
            <a:picLocks noChangeAspect="1"/>
          </p:cNvPicPr>
          <p:nvPr/>
        </p:nvPicPr>
        <p:blipFill>
          <a:blip r:embed="rId5"/>
          <a:stretch>
            <a:fillRect/>
          </a:stretch>
        </p:blipFill>
        <p:spPr>
          <a:xfrm>
            <a:off x="6428369" y="5249078"/>
            <a:ext cx="1030525" cy="1030525"/>
          </a:xfrm>
          <a:prstGeom prst="rect">
            <a:avLst/>
          </a:prstGeom>
        </p:spPr>
      </p:pic>
      <p:pic>
        <p:nvPicPr>
          <p:cNvPr id="18" name="Imagen 17"/>
          <p:cNvPicPr>
            <a:picLocks noChangeAspect="1"/>
          </p:cNvPicPr>
          <p:nvPr/>
        </p:nvPicPr>
        <p:blipFill>
          <a:blip r:embed="rId6"/>
          <a:stretch>
            <a:fillRect/>
          </a:stretch>
        </p:blipFill>
        <p:spPr>
          <a:xfrm>
            <a:off x="8698844" y="5249078"/>
            <a:ext cx="1009189" cy="1009189"/>
          </a:xfrm>
          <a:prstGeom prst="rect">
            <a:avLst/>
          </a:prstGeom>
        </p:spPr>
      </p:pic>
      <p:pic>
        <p:nvPicPr>
          <p:cNvPr id="25" name="Imagen 24"/>
          <p:cNvPicPr>
            <a:picLocks noChangeAspect="1"/>
          </p:cNvPicPr>
          <p:nvPr/>
        </p:nvPicPr>
        <p:blipFill>
          <a:blip r:embed="rId7"/>
          <a:stretch>
            <a:fillRect/>
          </a:stretch>
        </p:blipFill>
        <p:spPr>
          <a:xfrm>
            <a:off x="9792567" y="5255873"/>
            <a:ext cx="1002394" cy="1002394"/>
          </a:xfrm>
          <a:prstGeom prst="rect">
            <a:avLst/>
          </a:prstGeom>
        </p:spPr>
      </p:pic>
    </p:spTree>
    <p:extLst>
      <p:ext uri="{BB962C8B-B14F-4D97-AF65-F5344CB8AC3E}">
        <p14:creationId xmlns:p14="http://schemas.microsoft.com/office/powerpoint/2010/main" val="1319282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CC540E9C-3026-4179-B918-EF96B94DC409}"/>
              </a:ext>
            </a:extLst>
          </p:cNvPr>
          <p:cNvSpPr>
            <a:spLocks noGrp="1"/>
          </p:cNvSpPr>
          <p:nvPr>
            <p:ph idx="1"/>
          </p:nvPr>
        </p:nvSpPr>
        <p:spPr>
          <a:xfrm>
            <a:off x="1246094" y="1732386"/>
            <a:ext cx="9520518" cy="768767"/>
          </a:xfrm>
        </p:spPr>
        <p:txBody>
          <a:bodyPr>
            <a:noAutofit/>
          </a:bodyPr>
          <a:lstStyle/>
          <a:p>
            <a:pPr marL="0" indent="0">
              <a:buNone/>
            </a:pPr>
            <a:r>
              <a:rPr lang="es-CO" sz="1800" dirty="0">
                <a:latin typeface="Arial Narrow" panose="020B0606020202030204" pitchFamily="34" charset="0"/>
              </a:rPr>
              <a:t>Fortalecer las relaciones de la Universidad Tecnológica de Pereira con sus egresados, como parte activa de la comunidad universitaria.</a:t>
            </a:r>
          </a:p>
          <a:p>
            <a:pPr marL="0" indent="0">
              <a:buNone/>
            </a:pPr>
            <a:r>
              <a:rPr lang="es-CO" sz="2000" dirty="0">
                <a:latin typeface="Arial Narrow" panose="020B0606020202030204" pitchFamily="34" charset="0"/>
              </a:rPr>
              <a:t>		</a:t>
            </a:r>
          </a:p>
        </p:txBody>
      </p:sp>
      <p:sp>
        <p:nvSpPr>
          <p:cNvPr id="6"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smtClean="0">
                <a:solidFill>
                  <a:srgbClr val="CC3300"/>
                </a:solidFill>
                <a:effectLst>
                  <a:outerShdw blurRad="38100" dist="38100" dir="2700000" algn="tl">
                    <a:srgbClr val="000000">
                      <a:alpha val="43137"/>
                    </a:srgbClr>
                  </a:outerShdw>
                </a:effectLst>
              </a:rPr>
              <a:t>Objetivos del proyecto</a:t>
            </a:r>
            <a:endParaRPr lang="es-CO" sz="3600" dirty="0">
              <a:solidFill>
                <a:srgbClr val="CC3300"/>
              </a:solidFill>
              <a:effectLst>
                <a:outerShdw blurRad="38100" dist="38100" dir="2700000" algn="tl">
                  <a:srgbClr val="000000">
                    <a:alpha val="43137"/>
                  </a:srgbClr>
                </a:outerShdw>
              </a:effectLst>
            </a:endParaRPr>
          </a:p>
        </p:txBody>
      </p:sp>
      <p:sp>
        <p:nvSpPr>
          <p:cNvPr id="18" name="Título 1">
            <a:extLst>
              <a:ext uri="{FF2B5EF4-FFF2-40B4-BE49-F238E27FC236}">
                <a16:creationId xmlns:a16="http://schemas.microsoft.com/office/drawing/2014/main" id="{6E8F9C17-DF16-4503-A23D-C04985936785}"/>
              </a:ext>
            </a:extLst>
          </p:cNvPr>
          <p:cNvSpPr txBox="1">
            <a:spLocks/>
          </p:cNvSpPr>
          <p:nvPr/>
        </p:nvSpPr>
        <p:spPr>
          <a:xfrm>
            <a:off x="645459" y="1060289"/>
            <a:ext cx="3039035"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CO" sz="3200" dirty="0" smtClean="0">
                <a:solidFill>
                  <a:srgbClr val="CC3300"/>
                </a:solidFill>
                <a:effectLst>
                  <a:outerShdw blurRad="38100" dist="38100" dir="2700000" algn="tl">
                    <a:srgbClr val="000000">
                      <a:alpha val="43137"/>
                    </a:srgbClr>
                  </a:outerShdw>
                </a:effectLst>
              </a:rPr>
              <a:t>General</a:t>
            </a:r>
            <a:endParaRPr lang="es-CO" sz="3200" dirty="0">
              <a:solidFill>
                <a:srgbClr val="CC3300"/>
              </a:solidFill>
              <a:effectLst>
                <a:outerShdw blurRad="38100" dist="38100" dir="2700000" algn="tl">
                  <a:srgbClr val="000000">
                    <a:alpha val="43137"/>
                  </a:srgbClr>
                </a:outerShdw>
              </a:effectLst>
            </a:endParaRPr>
          </a:p>
        </p:txBody>
      </p:sp>
      <p:sp>
        <p:nvSpPr>
          <p:cNvPr id="22" name="Título 1">
            <a:extLst>
              <a:ext uri="{FF2B5EF4-FFF2-40B4-BE49-F238E27FC236}">
                <a16:creationId xmlns:a16="http://schemas.microsoft.com/office/drawing/2014/main" id="{6E8F9C17-DF16-4503-A23D-C04985936785}"/>
              </a:ext>
            </a:extLst>
          </p:cNvPr>
          <p:cNvSpPr txBox="1">
            <a:spLocks/>
          </p:cNvSpPr>
          <p:nvPr/>
        </p:nvSpPr>
        <p:spPr>
          <a:xfrm>
            <a:off x="645459" y="2790736"/>
            <a:ext cx="3039035"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CO" sz="3200" dirty="0" smtClean="0">
                <a:solidFill>
                  <a:srgbClr val="CC3300"/>
                </a:solidFill>
                <a:effectLst>
                  <a:outerShdw blurRad="38100" dist="38100" dir="2700000" algn="tl">
                    <a:srgbClr val="000000">
                      <a:alpha val="43137"/>
                    </a:srgbClr>
                  </a:outerShdw>
                </a:effectLst>
              </a:rPr>
              <a:t>Específicos</a:t>
            </a:r>
            <a:endParaRPr lang="es-CO" sz="3200" dirty="0">
              <a:solidFill>
                <a:srgbClr val="CC3300"/>
              </a:solidFill>
              <a:effectLst>
                <a:outerShdw blurRad="38100" dist="38100" dir="2700000" algn="tl">
                  <a:srgbClr val="000000">
                    <a:alpha val="43137"/>
                  </a:srgbClr>
                </a:outerShdw>
              </a:effectLst>
            </a:endParaRPr>
          </a:p>
        </p:txBody>
      </p:sp>
      <p:sp>
        <p:nvSpPr>
          <p:cNvPr id="2" name="Rectángulo 1"/>
          <p:cNvSpPr/>
          <p:nvPr/>
        </p:nvSpPr>
        <p:spPr>
          <a:xfrm>
            <a:off x="1246095" y="3576505"/>
            <a:ext cx="9341224" cy="1477328"/>
          </a:xfrm>
          <a:prstGeom prst="rect">
            <a:avLst/>
          </a:prstGeom>
        </p:spPr>
        <p:txBody>
          <a:bodyPr wrap="square">
            <a:spAutoFit/>
          </a:bodyPr>
          <a:lstStyle/>
          <a:p>
            <a:pPr marL="285750" lvl="0" indent="-285750" algn="just">
              <a:buFontTx/>
              <a:buChar char="-"/>
            </a:pPr>
            <a:r>
              <a:rPr lang="es-CO" dirty="0" smtClean="0">
                <a:latin typeface="Arial Narrow" panose="020B0606020202030204" pitchFamily="34" charset="0"/>
              </a:rPr>
              <a:t>Generar </a:t>
            </a:r>
            <a:r>
              <a:rPr lang="es-CO" dirty="0">
                <a:latin typeface="Arial Narrow" panose="020B0606020202030204" pitchFamily="34" charset="0"/>
              </a:rPr>
              <a:t>más espacios y estrategias de difusión del proyecto Gestión de egresados en cada programa académico. Creación de estrategias 				</a:t>
            </a:r>
            <a:endParaRPr lang="es-CO" dirty="0" smtClean="0">
              <a:latin typeface="Arial Narrow" panose="020B0606020202030204" pitchFamily="34" charset="0"/>
            </a:endParaRPr>
          </a:p>
          <a:p>
            <a:pPr marL="285750" lvl="0" indent="-285750" algn="just">
              <a:buFontTx/>
              <a:buChar char="-"/>
            </a:pPr>
            <a:endParaRPr lang="es-CO" dirty="0">
              <a:latin typeface="Arial Narrow" panose="020B0606020202030204" pitchFamily="34" charset="0"/>
            </a:endParaRPr>
          </a:p>
          <a:p>
            <a:pPr marL="285750" lvl="0" indent="-285750" algn="just">
              <a:buFontTx/>
              <a:buChar char="-"/>
            </a:pPr>
            <a:r>
              <a:rPr lang="es-CO" dirty="0" smtClean="0">
                <a:latin typeface="Arial Narrow" panose="020B0606020202030204" pitchFamily="34" charset="0"/>
              </a:rPr>
              <a:t>Generar </a:t>
            </a:r>
            <a:r>
              <a:rPr lang="es-CO" dirty="0">
                <a:latin typeface="Arial Narrow" panose="020B0606020202030204" pitchFamily="34" charset="0"/>
              </a:rPr>
              <a:t>indicadores de impacto e implementar estrategias para que los empleadores (empresarios, organizaciones sociales, instituciones etc.) reconozcan al egresado UTP.</a:t>
            </a: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9" name="Rectángulo 8"/>
          <p:cNvSpPr/>
          <p:nvPr/>
        </p:nvSpPr>
        <p:spPr>
          <a:xfrm rot="16200000">
            <a:off x="-1076601" y="3531734"/>
            <a:ext cx="2614870" cy="338554"/>
          </a:xfrm>
          <a:prstGeom prst="rect">
            <a:avLst/>
          </a:prstGeom>
        </p:spPr>
        <p:txBody>
          <a:bodyPr wrap="square">
            <a:spAutoFit/>
          </a:bodyPr>
          <a:lstStyle/>
          <a:p>
            <a:r>
              <a:rPr lang="es-CO" sz="800" dirty="0" smtClean="0">
                <a:solidFill>
                  <a:schemeClr val="bg1">
                    <a:lumMod val="50000"/>
                  </a:schemeClr>
                </a:solidFill>
                <a:latin typeface="Arial Rounded MT Bold" panose="020F0704030504030204" pitchFamily="34" charset="0"/>
              </a:rPr>
              <a:t>06.  Acompañamiento al desarrollo del egresado</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1257557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smtClean="0">
                <a:solidFill>
                  <a:srgbClr val="CC3300"/>
                </a:solidFill>
                <a:effectLst>
                  <a:outerShdw blurRad="38100" dist="38100" dir="2700000" algn="tl">
                    <a:srgbClr val="000000">
                      <a:alpha val="43137"/>
                    </a:srgbClr>
                  </a:outerShdw>
                </a:effectLst>
              </a:rPr>
              <a:t>Planes operativos</a:t>
            </a:r>
            <a:endParaRPr lang="es-CO" sz="3600" dirty="0">
              <a:solidFill>
                <a:srgbClr val="CC3300"/>
              </a:solidFill>
              <a:effectLst>
                <a:outerShdw blurRad="38100" dist="38100" dir="2700000" algn="tl">
                  <a:srgbClr val="000000">
                    <a:alpha val="43137"/>
                  </a:srgbClr>
                </a:outerShdw>
              </a:effectLst>
            </a:endParaRPr>
          </a:p>
        </p:txBody>
      </p:sp>
      <p:graphicFrame>
        <p:nvGraphicFramePr>
          <p:cNvPr id="9" name="Tabla 8"/>
          <p:cNvGraphicFramePr>
            <a:graphicFrameLocks noGrp="1"/>
          </p:cNvGraphicFramePr>
          <p:nvPr>
            <p:extLst>
              <p:ext uri="{D42A27DB-BD31-4B8C-83A1-F6EECF244321}">
                <p14:modId xmlns:p14="http://schemas.microsoft.com/office/powerpoint/2010/main" val="290688648"/>
              </p:ext>
            </p:extLst>
          </p:nvPr>
        </p:nvGraphicFramePr>
        <p:xfrm>
          <a:off x="1299163" y="1572387"/>
          <a:ext cx="9144719" cy="4213244"/>
        </p:xfrm>
        <a:graphic>
          <a:graphicData uri="http://schemas.openxmlformats.org/drawingml/2006/table">
            <a:tbl>
              <a:tblPr firstRow="1" firstCol="1" bandRow="1"/>
              <a:tblGrid>
                <a:gridCol w="2981157">
                  <a:extLst>
                    <a:ext uri="{9D8B030D-6E8A-4147-A177-3AD203B41FA5}">
                      <a16:colId xmlns:a16="http://schemas.microsoft.com/office/drawing/2014/main" val="622973615"/>
                    </a:ext>
                  </a:extLst>
                </a:gridCol>
                <a:gridCol w="6163562">
                  <a:extLst>
                    <a:ext uri="{9D8B030D-6E8A-4147-A177-3AD203B41FA5}">
                      <a16:colId xmlns:a16="http://schemas.microsoft.com/office/drawing/2014/main" val="2008709917"/>
                    </a:ext>
                  </a:extLst>
                </a:gridCol>
              </a:tblGrid>
              <a:tr h="33717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DBD"/>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DBD"/>
                    </a:solidFill>
                  </a:tcPr>
                </a:tc>
                <a:extLst>
                  <a:ext uri="{0D108BD9-81ED-4DB2-BD59-A6C34878D82A}">
                    <a16:rowId xmlns:a16="http://schemas.microsoft.com/office/drawing/2014/main" val="3686363448"/>
                  </a:ext>
                </a:extLst>
              </a:tr>
              <a:tr h="147733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1800" b="1" kern="1200" dirty="0" smtClean="0">
                          <a:solidFill>
                            <a:schemeClr val="tx1"/>
                          </a:solidFill>
                          <a:effectLst/>
                          <a:latin typeface="Calibri" panose="020F0502020204030204"/>
                          <a:ea typeface="+mn-ea"/>
                          <a:cs typeface="+mn-cs"/>
                        </a:rPr>
                        <a:t>Gestión de Egresados</a:t>
                      </a:r>
                      <a:endParaRPr lang="es-CO" sz="1800" b="1" kern="1200" dirty="0">
                        <a:solidFill>
                          <a:schemeClr val="tx1"/>
                        </a:solidFill>
                        <a:effectLst/>
                        <a:latin typeface="+mn-lt"/>
                        <a:ea typeface="+mn-ea"/>
                        <a:cs typeface="+mn-cs"/>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DBD"/>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79388" indent="0" algn="just"/>
                      <a:r>
                        <a:rPr lang="es-CO" sz="1800" kern="1200" dirty="0" smtClean="0">
                          <a:solidFill>
                            <a:schemeClr val="tx1"/>
                          </a:solidFill>
                          <a:effectLst/>
                          <a:latin typeface="Arial Narrow" panose="020B0606020202030204" pitchFamily="34" charset="0"/>
                          <a:ea typeface="+mn-ea"/>
                          <a:cs typeface="+mn-cs"/>
                        </a:rPr>
                        <a:t>A través de este plan operativo se implementan acciones para egresaos en articulación con las facultades de diferente índole (capacitación, bienestar, etc.). També se realiza el proceso de apoyo para la carnetización de egresados UTP. De otro lado, se realiza acompañamiento y asesoría en los servicios y beneficios que tienen los egresados UTP y campañas de actualización de datos permanentes para los egresados UTP.</a:t>
                      </a:r>
                      <a:r>
                        <a:rPr lang="es-CO" sz="1800" kern="1200" dirty="0" smtClean="0">
                          <a:solidFill>
                            <a:schemeClr val="tx1"/>
                          </a:solidFill>
                          <a:effectLst/>
                          <a:latin typeface="Arial Narrow" panose="020B0606020202030204" pitchFamily="34" charset="0"/>
                          <a:ea typeface="+mn-ea"/>
                          <a:cs typeface="+mn-cs"/>
                        </a:rPr>
                        <a:t>	</a:t>
                      </a:r>
                      <a:endParaRPr lang="es-CO" sz="1800" kern="1200" dirty="0">
                        <a:solidFill>
                          <a:schemeClr val="tx1"/>
                        </a:solidFill>
                        <a:effectLst/>
                        <a:latin typeface="Arial Narrow" panose="020B0606020202030204" pitchFamily="34" charset="0"/>
                        <a:ea typeface="+mn-ea"/>
                        <a:cs typeface="+mn-cs"/>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BF4EB"/>
                    </a:solidFill>
                  </a:tcPr>
                </a:tc>
                <a:extLst>
                  <a:ext uri="{0D108BD9-81ED-4DB2-BD59-A6C34878D82A}">
                    <a16:rowId xmlns:a16="http://schemas.microsoft.com/office/drawing/2014/main" val="3877856177"/>
                  </a:ext>
                </a:extLst>
              </a:tr>
              <a:tr h="1955830">
                <a:tc>
                  <a:txBody>
                    <a:bodyPr/>
                    <a:lstStyle/>
                    <a:p>
                      <a:pPr algn="ctr">
                        <a:lnSpc>
                          <a:spcPct val="107000"/>
                        </a:lnSpc>
                        <a:spcAft>
                          <a:spcPts val="0"/>
                        </a:spcAft>
                      </a:pPr>
                      <a:r>
                        <a:rPr lang="es-CO" sz="1800" b="1" kern="1200" dirty="0" smtClean="0">
                          <a:solidFill>
                            <a:schemeClr val="tx1"/>
                          </a:solidFill>
                          <a:effectLst/>
                          <a:latin typeface="+mn-lt"/>
                          <a:ea typeface="+mn-ea"/>
                          <a:cs typeface="+mn-cs"/>
                        </a:rPr>
                        <a:t>Desarrollo profesional y emprendimiento</a:t>
                      </a:r>
                      <a:endParaRPr lang="es-CO" sz="12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DBD"/>
                    </a:solidFill>
                  </a:tcPr>
                </a:tc>
                <a:tc>
                  <a:txBody>
                    <a:bodyPr/>
                    <a:lstStyle/>
                    <a:p>
                      <a:pPr marL="179388" marR="0" lvl="0" indent="0" algn="just" defTabSz="914400" rtl="0" eaLnBrk="1" fontAlgn="auto" latinLnBrk="0" hangingPunct="1">
                        <a:lnSpc>
                          <a:spcPct val="100000"/>
                        </a:lnSpc>
                        <a:spcBef>
                          <a:spcPts val="0"/>
                        </a:spcBef>
                        <a:spcAft>
                          <a:spcPts val="0"/>
                        </a:spcAft>
                        <a:buClrTx/>
                        <a:buSzTx/>
                        <a:buFontTx/>
                        <a:buNone/>
                        <a:tabLst/>
                        <a:defRPr/>
                      </a:pPr>
                      <a:r>
                        <a:rPr lang="es-CO" sz="1800" kern="1200" dirty="0" smtClean="0">
                          <a:solidFill>
                            <a:schemeClr val="tx1"/>
                          </a:solidFill>
                          <a:effectLst/>
                          <a:latin typeface="Arial Narrow" panose="020B0606020202030204" pitchFamily="34" charset="0"/>
                          <a:ea typeface="+mn-ea"/>
                          <a:cs typeface="+mn-cs"/>
                        </a:rPr>
                        <a:t>Se implementan estrategias de desarrollo profesional para Egresados graduados con una meta de egresados impactados con las estrategias, acciones de intermediación laboral y la consolidación de la comunidad de emprendedores UTP.</a:t>
                      </a:r>
                      <a:r>
                        <a:rPr lang="es-CO" sz="1800" kern="1200" dirty="0" smtClean="0">
                          <a:solidFill>
                            <a:schemeClr val="tx1"/>
                          </a:solidFill>
                          <a:effectLst/>
                          <a:latin typeface="Arial Narrow" panose="020B0606020202030204" pitchFamily="34" charset="0"/>
                          <a:ea typeface="+mn-ea"/>
                          <a:cs typeface="+mn-cs"/>
                        </a:rPr>
                        <a:t>		</a:t>
                      </a:r>
                    </a:p>
                  </a:txBody>
                  <a:tcPr marL="32592" marR="32592"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BF4EB"/>
                    </a:solidFill>
                  </a:tcPr>
                </a:tc>
                <a:extLst>
                  <a:ext uri="{0D108BD9-81ED-4DB2-BD59-A6C34878D82A}">
                    <a16:rowId xmlns:a16="http://schemas.microsoft.com/office/drawing/2014/main" val="3052261607"/>
                  </a:ext>
                </a:extLst>
              </a:tr>
            </a:tbl>
          </a:graphicData>
        </a:graphic>
      </p:graphicFrame>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7" name="Rectángulo 6"/>
          <p:cNvSpPr/>
          <p:nvPr/>
        </p:nvSpPr>
        <p:spPr>
          <a:xfrm rot="16200000">
            <a:off x="-1076601" y="3531734"/>
            <a:ext cx="2614870" cy="338554"/>
          </a:xfrm>
          <a:prstGeom prst="rect">
            <a:avLst/>
          </a:prstGeom>
        </p:spPr>
        <p:txBody>
          <a:bodyPr wrap="square">
            <a:spAutoFit/>
          </a:bodyPr>
          <a:lstStyle/>
          <a:p>
            <a:r>
              <a:rPr lang="es-CO" sz="800" dirty="0" smtClean="0">
                <a:solidFill>
                  <a:schemeClr val="bg1">
                    <a:lumMod val="50000"/>
                  </a:schemeClr>
                </a:solidFill>
                <a:latin typeface="Arial Rounded MT Bold" panose="020F0704030504030204" pitchFamily="34" charset="0"/>
              </a:rPr>
              <a:t>06.  Acompañamiento al desarrollo del egresado</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198728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6E23B3A-2FD3-4FB4-8F91-E9FFED48E944}"/>
              </a:ext>
            </a:extLst>
          </p:cNvPr>
          <p:cNvSpPr txBox="1">
            <a:spLocks/>
          </p:cNvSpPr>
          <p:nvPr/>
        </p:nvSpPr>
        <p:spPr>
          <a:xfrm>
            <a:off x="3052941" y="2147692"/>
            <a:ext cx="5888891" cy="109240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solidFill>
                <a:latin typeface="Myriad Pro" panose="020B0503030403020204" pitchFamily="34" charset="0"/>
                <a:ea typeface="+mj-ea"/>
                <a:cs typeface="+mj-cs"/>
              </a:defRPr>
            </a:lvl1pPr>
          </a:lstStyle>
          <a:p>
            <a:pPr algn="ctr"/>
            <a:r>
              <a:rPr lang="es-ES" sz="7200" dirty="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rPr>
              <a:t>¡GRACIAS!</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9098" y="3975202"/>
            <a:ext cx="2513802" cy="2443044"/>
          </a:xfrm>
          <a:prstGeom prst="rect">
            <a:avLst/>
          </a:prstGeom>
        </p:spPr>
      </p:pic>
    </p:spTree>
    <p:extLst>
      <p:ext uri="{BB962C8B-B14F-4D97-AF65-F5344CB8AC3E}">
        <p14:creationId xmlns:p14="http://schemas.microsoft.com/office/powerpoint/2010/main" val="2826325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6372</TotalTime>
  <Words>1186</Words>
  <Application>Microsoft Office PowerPoint</Application>
  <PresentationFormat>Panorámica</PresentationFormat>
  <Paragraphs>86</Paragraphs>
  <Slides>7</Slides>
  <Notes>1</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7</vt:i4>
      </vt:variant>
    </vt:vector>
  </HeadingPairs>
  <TitlesOfParts>
    <vt:vector size="18" baseType="lpstr">
      <vt:lpstr>SimSun</vt:lpstr>
      <vt:lpstr>Arial</vt:lpstr>
      <vt:lpstr>Arial Narrow</vt:lpstr>
      <vt:lpstr>Arial Rounded MT Bold</vt:lpstr>
      <vt:lpstr>Asap Medium</vt:lpstr>
      <vt:lpstr>Calibri</vt:lpstr>
      <vt:lpstr>Calibri Light</vt:lpstr>
      <vt:lpstr>Khmer UI</vt:lpstr>
      <vt:lpstr>Open Sans Light</vt:lpstr>
      <vt:lpstr>Times New Roman</vt:lpstr>
      <vt:lpstr>Tema de Office</vt:lpstr>
      <vt:lpstr>Presentación de PowerPoint</vt:lpstr>
      <vt:lpstr>Información general del proyecto</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748</cp:revision>
  <cp:lastPrinted>2017-05-16T14:27:28Z</cp:lastPrinted>
  <dcterms:created xsi:type="dcterms:W3CDTF">2017-03-06T22:18:18Z</dcterms:created>
  <dcterms:modified xsi:type="dcterms:W3CDTF">2025-08-12T16:39:06Z</dcterms:modified>
</cp:coreProperties>
</file>