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9"/>
  </p:notesMasterIdLst>
  <p:handoutMasterIdLst>
    <p:handoutMasterId r:id="rId10"/>
  </p:handoutMasterIdLst>
  <p:sldIdLst>
    <p:sldId id="993" r:id="rId2"/>
    <p:sldId id="1115" r:id="rId3"/>
    <p:sldId id="1116" r:id="rId4"/>
    <p:sldId id="1118" r:id="rId5"/>
    <p:sldId id="1119" r:id="rId6"/>
    <p:sldId id="1120" r:id="rId7"/>
    <p:sldId id="1117"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1"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3056"/>
    <a:srgbClr val="18355E"/>
    <a:srgbClr val="FBF4EB"/>
    <a:srgbClr val="FFCDBD"/>
    <a:srgbClr val="CC3300"/>
    <a:srgbClr val="E4061B"/>
    <a:srgbClr val="C70517"/>
    <a:srgbClr val="221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08" autoAdjust="0"/>
  </p:normalViewPr>
  <p:slideViewPr>
    <p:cSldViewPr snapToGrid="0">
      <p:cViewPr varScale="1">
        <p:scale>
          <a:sx n="107" d="100"/>
          <a:sy n="107" d="100"/>
        </p:scale>
        <p:origin x="612"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4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77EC464-180C-4B6B-9426-94148B22EFE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8EC91C4C-AF50-4841-BAA8-FE8EB6BD41C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2EA9799-4956-413D-BCE1-6FF16979B97F}" type="datetimeFigureOut">
              <a:rPr lang="es-CO" smtClean="0"/>
              <a:t>12/08/2025</a:t>
            </a:fld>
            <a:endParaRPr lang="es-CO"/>
          </a:p>
        </p:txBody>
      </p:sp>
      <p:sp>
        <p:nvSpPr>
          <p:cNvPr id="4" name="Marcador de pie de página 3">
            <a:extLst>
              <a:ext uri="{FF2B5EF4-FFF2-40B4-BE49-F238E27FC236}">
                <a16:creationId xmlns:a16="http://schemas.microsoft.com/office/drawing/2014/main" id="{F2614A70-F304-4EA8-ABCA-EBCF73A3507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F643D355-92C9-4A9B-A698-CCD1578EB5F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6AFBC54-B8AB-4FAE-AB65-B89EE4630A8F}" type="slidenum">
              <a:rPr lang="es-CO" smtClean="0"/>
              <a:t>‹Nº›</a:t>
            </a:fld>
            <a:endParaRPr lang="es-CO"/>
          </a:p>
        </p:txBody>
      </p:sp>
    </p:spTree>
    <p:extLst>
      <p:ext uri="{BB962C8B-B14F-4D97-AF65-F5344CB8AC3E}">
        <p14:creationId xmlns:p14="http://schemas.microsoft.com/office/powerpoint/2010/main" val="52850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12/08/2025</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271117E-C91F-4BCB-B907-251B7F613742}" type="slidenum">
              <a:rPr lang="es-CO" smtClean="0"/>
              <a:t>1</a:t>
            </a:fld>
            <a:endParaRPr lang="es-CO"/>
          </a:p>
        </p:txBody>
      </p:sp>
    </p:spTree>
    <p:extLst>
      <p:ext uri="{BB962C8B-B14F-4D97-AF65-F5344CB8AC3E}">
        <p14:creationId xmlns:p14="http://schemas.microsoft.com/office/powerpoint/2010/main" val="2164778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69291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12/08/2025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85936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33938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374612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Título 7">
            <a:extLst>
              <a:ext uri="{FF2B5EF4-FFF2-40B4-BE49-F238E27FC236}">
                <a16:creationId xmlns:a16="http://schemas.microsoft.com/office/drawing/2014/main" id="{C54DF608-6931-41AE-92BE-CF2F228C186D}"/>
              </a:ext>
            </a:extLst>
          </p:cNvPr>
          <p:cNvSpPr>
            <a:spLocks noGrp="1"/>
          </p:cNvSpPr>
          <p:nvPr>
            <p:ph type="title"/>
          </p:nvPr>
        </p:nvSpPr>
        <p:spPr/>
        <p:txBody>
          <a:bodyPr/>
          <a:lstStyle>
            <a:lvl1pPr>
              <a:defRPr>
                <a:solidFill>
                  <a:srgbClr val="0070C0"/>
                </a:solidFill>
              </a:defRPr>
            </a:lvl1pPr>
          </a:lstStyle>
          <a:p>
            <a:r>
              <a:rPr lang="es-ES"/>
              <a:t>Haga clic para modificar el estilo de título del patrón</a:t>
            </a:r>
            <a:endParaRPr lang="en-US"/>
          </a:p>
        </p:txBody>
      </p:sp>
      <p:sp>
        <p:nvSpPr>
          <p:cNvPr id="9" name="Marcador de fecha 8">
            <a:extLst>
              <a:ext uri="{FF2B5EF4-FFF2-40B4-BE49-F238E27FC236}">
                <a16:creationId xmlns:a16="http://schemas.microsoft.com/office/drawing/2014/main" id="{2734E854-772C-47F2-B482-E9B5453222D2}"/>
              </a:ext>
            </a:extLst>
          </p:cNvPr>
          <p:cNvSpPr>
            <a:spLocks noGrp="1"/>
          </p:cNvSpPr>
          <p:nvPr>
            <p:ph type="dt" sz="half" idx="10"/>
          </p:nvPr>
        </p:nvSpPr>
        <p:spPr/>
        <p:txBody>
          <a:bodyPr/>
          <a:lstStyle/>
          <a:p>
            <a:fld id="{E4BE6725-CAAA-4356-8325-39E40B4FA7D0}" type="datetimeFigureOut">
              <a:rPr lang="es-CO" smtClean="0"/>
              <a:t>12/08/2025</a:t>
            </a:fld>
            <a:endParaRPr lang="es-CO"/>
          </a:p>
        </p:txBody>
      </p:sp>
      <p:sp>
        <p:nvSpPr>
          <p:cNvPr id="10" name="Marcador de pie de página 9">
            <a:extLst>
              <a:ext uri="{FF2B5EF4-FFF2-40B4-BE49-F238E27FC236}">
                <a16:creationId xmlns:a16="http://schemas.microsoft.com/office/drawing/2014/main" id="{E8751B65-A422-4A65-9929-E0F761CA88F6}"/>
              </a:ext>
            </a:extLst>
          </p:cNvPr>
          <p:cNvSpPr>
            <a:spLocks noGrp="1"/>
          </p:cNvSpPr>
          <p:nvPr>
            <p:ph type="ftr" sz="quarter" idx="11"/>
          </p:nvPr>
        </p:nvSpPr>
        <p:spPr/>
        <p:txBody>
          <a:bodyPr/>
          <a:lstStyle/>
          <a:p>
            <a:endParaRPr lang="es-CO"/>
          </a:p>
        </p:txBody>
      </p:sp>
      <p:sp>
        <p:nvSpPr>
          <p:cNvPr id="11" name="Marcador de número de diapositiva 10">
            <a:extLst>
              <a:ext uri="{FF2B5EF4-FFF2-40B4-BE49-F238E27FC236}">
                <a16:creationId xmlns:a16="http://schemas.microsoft.com/office/drawing/2014/main" id="{7288F579-E24B-4093-AF49-B9A0D3D35DB9}"/>
              </a:ext>
            </a:extLst>
          </p:cNvPr>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89121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1513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20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157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12/08/2025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61296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12/08/2025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471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12/08/2025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21922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12/08/2025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98500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12/08/2025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16523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0384"/>
            <a:ext cx="10515600" cy="675854"/>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12/08/2025</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a:p>
        </p:txBody>
      </p:sp>
    </p:spTree>
    <p:extLst>
      <p:ext uri="{BB962C8B-B14F-4D97-AF65-F5344CB8AC3E}">
        <p14:creationId xmlns:p14="http://schemas.microsoft.com/office/powerpoint/2010/main" val="273320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1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88" r:id="rId13"/>
  </p:sldLayoutIdLst>
  <p:txStyles>
    <p:title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64B22C1-DFED-49E8-8F2A-8A27B389265F}"/>
              </a:ext>
            </a:extLst>
          </p:cNvPr>
          <p:cNvSpPr txBox="1">
            <a:spLocks/>
          </p:cNvSpPr>
          <p:nvPr/>
        </p:nvSpPr>
        <p:spPr>
          <a:xfrm>
            <a:off x="1870156" y="4074295"/>
            <a:ext cx="4423068" cy="1979154"/>
          </a:xfrm>
          <a:prstGeom prst="rect">
            <a:avLst/>
          </a:prstGeom>
        </p:spPr>
        <p:txBody>
          <a:bodyPr anchor="b"/>
          <a:lstStyle>
            <a:lvl1pPr algn="l" defTabSz="914400" rtl="0" eaLnBrk="1" latinLnBrk="0" hangingPunct="1">
              <a:lnSpc>
                <a:spcPct val="90000"/>
              </a:lnSpc>
              <a:spcBef>
                <a:spcPct val="0"/>
              </a:spcBef>
              <a:buNone/>
              <a:defRPr sz="7200" b="1" kern="1200">
                <a:solidFill>
                  <a:schemeClr val="tx1"/>
                </a:solidFill>
                <a:latin typeface="Arial Rounded MT Bold" panose="020F0704030504030204" pitchFamily="34" charset="0"/>
                <a:ea typeface="+mj-ea"/>
                <a:cs typeface="+mj-cs"/>
              </a:defRPr>
            </a:lvl1pPr>
          </a:lstStyle>
          <a:p>
            <a:r>
              <a:rPr lang="es-CO" sz="5400" dirty="0" smtClean="0">
                <a:solidFill>
                  <a:schemeClr val="bg1"/>
                </a:solidFill>
              </a:rPr>
              <a:t>P</a:t>
            </a:r>
            <a:r>
              <a:rPr lang="es-CO" sz="3600" dirty="0" smtClean="0">
                <a:solidFill>
                  <a:schemeClr val="bg1"/>
                </a:solidFill>
              </a:rPr>
              <a:t>royecto</a:t>
            </a:r>
            <a:r>
              <a:rPr lang="es-CO" sz="3600" dirty="0">
                <a:solidFill>
                  <a:schemeClr val="bg1"/>
                </a:solidFill>
              </a:rPr>
              <a:t>: </a:t>
            </a:r>
            <a:r>
              <a:rPr lang="es-CO" sz="3000" b="0" dirty="0" smtClean="0">
                <a:solidFill>
                  <a:schemeClr val="bg1"/>
                </a:solidFill>
              </a:rPr>
              <a:t>Aseguramiento </a:t>
            </a:r>
            <a:r>
              <a:rPr lang="es-CO" sz="3000" b="0" dirty="0">
                <a:solidFill>
                  <a:schemeClr val="bg1"/>
                </a:solidFill>
              </a:rPr>
              <a:t>de la infraestructura tecnológica para soportar los procesos de formación con TIC</a:t>
            </a:r>
          </a:p>
        </p:txBody>
      </p:sp>
      <p:sp>
        <p:nvSpPr>
          <p:cNvPr id="5" name="Title 1">
            <a:extLst>
              <a:ext uri="{FF2B5EF4-FFF2-40B4-BE49-F238E27FC236}">
                <a16:creationId xmlns:a16="http://schemas.microsoft.com/office/drawing/2014/main" id="{61A03A22-5E25-4D5F-929C-F09EB2E22223}"/>
              </a:ext>
            </a:extLst>
          </p:cNvPr>
          <p:cNvSpPr txBox="1">
            <a:spLocks/>
          </p:cNvSpPr>
          <p:nvPr/>
        </p:nvSpPr>
        <p:spPr>
          <a:xfrm>
            <a:off x="1303720" y="669940"/>
            <a:ext cx="5977813" cy="21149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4800" dirty="0">
                <a:solidFill>
                  <a:schemeClr val="bg1"/>
                </a:solidFill>
                <a:latin typeface="Asap Medium" panose="020F0604030102060203" pitchFamily="2" charset="0"/>
              </a:rPr>
              <a:t>Excelencia Académica para la Formación Integral</a:t>
            </a:r>
            <a:endParaRPr lang="es-ES" sz="3600" dirty="0">
              <a:solidFill>
                <a:schemeClr val="bg1"/>
              </a:solidFill>
              <a:latin typeface="Asap Medium" panose="020F0604030102060203" pitchFamily="2" charset="0"/>
            </a:endParaRPr>
          </a:p>
        </p:txBody>
      </p:sp>
      <p:sp>
        <p:nvSpPr>
          <p:cNvPr id="6" name="Title 1">
            <a:extLst>
              <a:ext uri="{FF2B5EF4-FFF2-40B4-BE49-F238E27FC236}">
                <a16:creationId xmlns:a16="http://schemas.microsoft.com/office/drawing/2014/main" id="{9F06EBA9-2D7D-495E-A223-1CDD07DAAED5}"/>
              </a:ext>
            </a:extLst>
          </p:cNvPr>
          <p:cNvSpPr txBox="1">
            <a:spLocks/>
          </p:cNvSpPr>
          <p:nvPr/>
        </p:nvSpPr>
        <p:spPr>
          <a:xfrm>
            <a:off x="7766177" y="914490"/>
            <a:ext cx="4076200" cy="132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5400" dirty="0" smtClean="0">
                <a:solidFill>
                  <a:schemeClr val="bg1"/>
                </a:solidFill>
                <a:latin typeface="Asap Medium" panose="020F0604030102060203" pitchFamily="2" charset="0"/>
              </a:rPr>
              <a:t>2025 - 2028</a:t>
            </a:r>
            <a:endParaRPr lang="es-ES" sz="1800" dirty="0">
              <a:solidFill>
                <a:schemeClr val="bg1"/>
              </a:solidFill>
              <a:latin typeface="Asap Medium" panose="020F0604030102060203" pitchFamily="2" charset="0"/>
            </a:endParaRPr>
          </a:p>
        </p:txBody>
      </p:sp>
      <p:sp>
        <p:nvSpPr>
          <p:cNvPr id="8" name="Anillo 7"/>
          <p:cNvSpPr/>
          <p:nvPr/>
        </p:nvSpPr>
        <p:spPr>
          <a:xfrm>
            <a:off x="204412" y="4468314"/>
            <a:ext cx="1586753" cy="1442131"/>
          </a:xfrm>
          <a:prstGeom prst="donut">
            <a:avLst>
              <a:gd name="adj" fmla="val 14617"/>
            </a:avLst>
          </a:prstGeom>
          <a:solidFill>
            <a:srgbClr val="16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9" name="Subtitle 2">
            <a:extLst>
              <a:ext uri="{FF2B5EF4-FFF2-40B4-BE49-F238E27FC236}">
                <a16:creationId xmlns:a16="http://schemas.microsoft.com/office/drawing/2014/main" id="{C2CFDD0A-90DE-4286-B19C-4FCA0ECF311C}"/>
              </a:ext>
            </a:extLst>
          </p:cNvPr>
          <p:cNvSpPr txBox="1">
            <a:spLocks/>
          </p:cNvSpPr>
          <p:nvPr/>
        </p:nvSpPr>
        <p:spPr>
          <a:xfrm>
            <a:off x="536665" y="4794078"/>
            <a:ext cx="922245" cy="790601"/>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4800" b="1" dirty="0" smtClean="0">
                <a:solidFill>
                  <a:schemeClr val="bg1"/>
                </a:solidFill>
                <a:latin typeface="Arial Rounded MT Bold" panose="020F0704030504030204" pitchFamily="34" charset="0"/>
                <a:ea typeface="+mj-ea"/>
                <a:cs typeface="+mj-cs"/>
              </a:rPr>
              <a:t>08</a:t>
            </a:r>
            <a:endParaRPr lang="es-ES" sz="4800" b="1" dirty="0">
              <a:solidFill>
                <a:schemeClr val="bg1"/>
              </a:solidFill>
              <a:latin typeface="Arial Rounded MT Bold" panose="020F0704030504030204" pitchFamily="34" charset="0"/>
              <a:ea typeface="+mj-ea"/>
              <a:cs typeface="+mj-cs"/>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0185" y="177857"/>
            <a:ext cx="1055100" cy="1025401"/>
          </a:xfrm>
          <a:prstGeom prst="rect">
            <a:avLst/>
          </a:prstGeom>
        </p:spPr>
      </p:pic>
      <p:pic>
        <p:nvPicPr>
          <p:cNvPr id="2" name="Imagen 1"/>
          <p:cNvPicPr>
            <a:picLocks noChangeAspect="1"/>
          </p:cNvPicPr>
          <p:nvPr/>
        </p:nvPicPr>
        <p:blipFill>
          <a:blip r:embed="rId4"/>
          <a:stretch>
            <a:fillRect/>
          </a:stretch>
        </p:blipFill>
        <p:spPr>
          <a:xfrm>
            <a:off x="6104653" y="2871101"/>
            <a:ext cx="5298623" cy="3529699"/>
          </a:xfrm>
          <a:prstGeom prst="rect">
            <a:avLst/>
          </a:prstGeom>
        </p:spPr>
      </p:pic>
    </p:spTree>
    <p:extLst>
      <p:ext uri="{BB962C8B-B14F-4D97-AF65-F5344CB8AC3E}">
        <p14:creationId xmlns:p14="http://schemas.microsoft.com/office/powerpoint/2010/main" val="178067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F9C17-DF16-4503-A23D-C04985936785}"/>
              </a:ext>
            </a:extLst>
          </p:cNvPr>
          <p:cNvSpPr>
            <a:spLocks noGrp="1"/>
          </p:cNvSpPr>
          <p:nvPr>
            <p:ph type="title"/>
          </p:nvPr>
        </p:nvSpPr>
        <p:spPr>
          <a:xfrm>
            <a:off x="2669241" y="154595"/>
            <a:ext cx="6853518" cy="720304"/>
          </a:xfrm>
        </p:spPr>
        <p:txBody>
          <a:bodyPr/>
          <a:lstStyle/>
          <a:p>
            <a:pPr algn="ctr"/>
            <a:r>
              <a:rPr lang="es-ES" sz="3600" dirty="0" smtClean="0">
                <a:solidFill>
                  <a:srgbClr val="CC3300"/>
                </a:solidFill>
                <a:effectLst>
                  <a:outerShdw blurRad="38100" dist="38100" dir="2700000" algn="tl">
                    <a:srgbClr val="000000">
                      <a:alpha val="43137"/>
                    </a:srgbClr>
                  </a:outerShdw>
                </a:effectLst>
              </a:rPr>
              <a:t>Información general del proyecto</a:t>
            </a:r>
            <a:endParaRPr lang="en-US" sz="3600" dirty="0">
              <a:solidFill>
                <a:srgbClr val="CC3300"/>
              </a:solidFill>
              <a:effectLst>
                <a:outerShdw blurRad="38100" dist="38100" dir="2700000" algn="tl">
                  <a:srgbClr val="000000">
                    <a:alpha val="43137"/>
                  </a:srgbClr>
                </a:outerShdw>
              </a:effectLst>
            </a:endParaRPr>
          </a:p>
        </p:txBody>
      </p:sp>
      <p:sp>
        <p:nvSpPr>
          <p:cNvPr id="5" name="Rectángulo 4"/>
          <p:cNvSpPr/>
          <p:nvPr/>
        </p:nvSpPr>
        <p:spPr>
          <a:xfrm rot="16200000">
            <a:off x="-1079039" y="3367085"/>
            <a:ext cx="2821058"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08. </a:t>
            </a:r>
            <a:r>
              <a:rPr lang="es-CO" sz="800" dirty="0">
                <a:solidFill>
                  <a:schemeClr val="bg1">
                    <a:lumMod val="50000"/>
                  </a:schemeClr>
                </a:solidFill>
                <a:latin typeface="Arial Rounded MT Bold" panose="020F0704030504030204" pitchFamily="34" charset="0"/>
              </a:rPr>
              <a:t>Aseguramiento de la infraestructura tecnológica para soportar los procesos de formación con </a:t>
            </a:r>
            <a:r>
              <a:rPr lang="es-CO" sz="800" dirty="0" smtClean="0">
                <a:solidFill>
                  <a:schemeClr val="bg1">
                    <a:lumMod val="50000"/>
                  </a:schemeClr>
                </a:solidFill>
                <a:latin typeface="Arial Rounded MT Bold" panose="020F0704030504030204" pitchFamily="34" charset="0"/>
              </a:rPr>
              <a:t>TIC</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78868602"/>
              </p:ext>
            </p:extLst>
          </p:nvPr>
        </p:nvGraphicFramePr>
        <p:xfrm>
          <a:off x="1333220" y="874899"/>
          <a:ext cx="9092734" cy="5846755"/>
        </p:xfrm>
        <a:graphic>
          <a:graphicData uri="http://schemas.openxmlformats.org/drawingml/2006/table">
            <a:tbl>
              <a:tblPr firstRow="1" firstCol="1" bandRow="1"/>
              <a:tblGrid>
                <a:gridCol w="2370215">
                  <a:extLst>
                    <a:ext uri="{9D8B030D-6E8A-4147-A177-3AD203B41FA5}">
                      <a16:colId xmlns:a16="http://schemas.microsoft.com/office/drawing/2014/main" val="2161810811"/>
                    </a:ext>
                  </a:extLst>
                </a:gridCol>
                <a:gridCol w="6722519">
                  <a:extLst>
                    <a:ext uri="{9D8B030D-6E8A-4147-A177-3AD203B41FA5}">
                      <a16:colId xmlns:a16="http://schemas.microsoft.com/office/drawing/2014/main" val="512311309"/>
                    </a:ext>
                  </a:extLst>
                </a:gridCol>
              </a:tblGrid>
              <a:tr h="127981">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Código del proyecto</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(PDI2028 – CEA - 08)</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0464676"/>
                  </a:ext>
                </a:extLst>
              </a:tr>
              <a:tr h="127981">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Dependencia responsable del proyecto</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Recursos Informáticos y Educativos - CRIE</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529570"/>
                  </a:ext>
                </a:extLst>
              </a:tr>
              <a:tr h="127981">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Pilar de Gestión</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Excelencia Académica para la Formación Integral </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565624"/>
                  </a:ext>
                </a:extLst>
              </a:tr>
              <a:tr h="127981">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Coordinador Pilar de Gestión</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Wilson Arenas Valencia</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095488"/>
                  </a:ext>
                </a:extLst>
              </a:tr>
              <a:tr h="255961">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Medios, recursos e integración de las TIC en los procesos educativos</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459227"/>
                  </a:ext>
                </a:extLst>
              </a:tr>
              <a:tr h="127981">
                <a:tc rowSpan="3">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Procesos asociados </a:t>
                      </a:r>
                      <a:b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(Sistema Integral de Gestión)</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Misionales - Docencia</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394239"/>
                  </a:ext>
                </a:extLst>
              </a:tr>
              <a:tr h="127981">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 apoyo - Administración institucional</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513680"/>
                  </a:ext>
                </a:extLst>
              </a:tr>
              <a:tr h="127981">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Misionales - Investigación e Innovación</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836780"/>
                  </a:ext>
                </a:extLst>
              </a:tr>
              <a:tr h="127981">
                <a:tc rowSpan="5">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Factores de calidad institucional a los que apunta el proyecto</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Misión y proyecto institucional</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6379011"/>
                  </a:ext>
                </a:extLst>
              </a:tr>
              <a:tr h="127981">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Estudiantes</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0953831"/>
                  </a:ext>
                </a:extLst>
              </a:tr>
              <a:tr h="127981">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Procesos académicos</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4487170"/>
                  </a:ext>
                </a:extLst>
              </a:tr>
              <a:tr h="127981">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 Visibilidad  nacional e internacional</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9419248"/>
                  </a:ext>
                </a:extLst>
              </a:tr>
              <a:tr h="127981">
                <a:tc vMerge="1">
                  <a:txBody>
                    <a:bodyPr/>
                    <a:lstStyle/>
                    <a:p>
                      <a:endParaRPr lang="es-CO"/>
                    </a:p>
                  </a:txBody>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6. Investigación y creación artística</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5098913"/>
                  </a:ext>
                </a:extLst>
              </a:tr>
              <a:tr h="127981">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Estándares de calidad (Modelo de acreditación internacional Sello Sofía)</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4. Recursos materiales y servicios</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976316"/>
                  </a:ext>
                </a:extLst>
              </a:tr>
              <a:tr h="255961">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Otras instancias o dependencias participantes </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dirty="0">
                          <a:effectLst/>
                          <a:latin typeface="Arial Narrow" panose="020B0606020202030204" pitchFamily="34" charset="0"/>
                          <a:ea typeface="Times New Roman" panose="02020603050405020304" pitchFamily="18" charset="0"/>
                          <a:cs typeface="Calibri" panose="020F0502020204030204" pitchFamily="34" charset="0"/>
                        </a:rPr>
                        <a:t>Facultades, programas académicos y Vicerrectoría Académica.</a:t>
                      </a:r>
                      <a:endParaRPr lang="es-CO" sz="1400" dirty="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4451712"/>
                  </a:ext>
                </a:extLst>
              </a:tr>
              <a:tr h="1407786">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Actores o entidades externas a la UTP que participan en el proyecto</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dirty="0">
                          <a:effectLst/>
                          <a:latin typeface="Arial Narrow" panose="020B0606020202030204" pitchFamily="34" charset="0"/>
                          <a:ea typeface="Times New Roman" panose="02020603050405020304" pitchFamily="18" charset="0"/>
                          <a:cs typeface="Calibri" panose="020F0502020204030204" pitchFamily="34" charset="0"/>
                        </a:rPr>
                        <a:t>MEN - MINTIC-RENATA</a:t>
                      </a:r>
                      <a:br>
                        <a:rPr lang="es-CO" sz="1100" dirty="0">
                          <a:effectLst/>
                          <a:latin typeface="Arial Narrow" panose="020B0606020202030204" pitchFamily="34" charset="0"/>
                          <a:ea typeface="Times New Roman" panose="02020603050405020304" pitchFamily="18" charset="0"/>
                          <a:cs typeface="Calibri" panose="020F0502020204030204" pitchFamily="34" charset="0"/>
                        </a:rPr>
                      </a:br>
                      <a:r>
                        <a:rPr lang="es-CO" sz="1100" dirty="0">
                          <a:effectLst/>
                          <a:latin typeface="Arial Narrow" panose="020B0606020202030204" pitchFamily="34" charset="0"/>
                          <a:ea typeface="Times New Roman" panose="02020603050405020304" pitchFamily="18" charset="0"/>
                          <a:cs typeface="Calibri" panose="020F0502020204030204" pitchFamily="34" charset="0"/>
                        </a:rPr>
                        <a:t>HAMEEN AMMATTIKORKEAKOULU OY (universidad de ciencias aplicadas en Finlandia)HAMK</a:t>
                      </a:r>
                      <a:br>
                        <a:rPr lang="es-CO" sz="1100" dirty="0">
                          <a:effectLst/>
                          <a:latin typeface="Arial Narrow" panose="020B0606020202030204" pitchFamily="34" charset="0"/>
                          <a:ea typeface="Times New Roman" panose="02020603050405020304" pitchFamily="18" charset="0"/>
                          <a:cs typeface="Calibri" panose="020F0502020204030204" pitchFamily="34" charset="0"/>
                        </a:rPr>
                      </a:br>
                      <a:r>
                        <a:rPr lang="es-CO" sz="1100" dirty="0">
                          <a:effectLst/>
                          <a:latin typeface="Arial Narrow" panose="020B0606020202030204" pitchFamily="34" charset="0"/>
                          <a:ea typeface="Times New Roman" panose="02020603050405020304" pitchFamily="18" charset="0"/>
                          <a:cs typeface="Calibri" panose="020F0502020204030204" pitchFamily="34" charset="0"/>
                        </a:rPr>
                        <a:t>FUNDACAO UNIVERSIDADE FEDERAL DO ABC UFABC</a:t>
                      </a:r>
                      <a:br>
                        <a:rPr lang="es-CO" sz="1100" dirty="0">
                          <a:effectLst/>
                          <a:latin typeface="Arial Narrow" panose="020B0606020202030204" pitchFamily="34" charset="0"/>
                          <a:ea typeface="Times New Roman" panose="02020603050405020304" pitchFamily="18" charset="0"/>
                          <a:cs typeface="Calibri" panose="020F0502020204030204" pitchFamily="34" charset="0"/>
                        </a:rPr>
                      </a:br>
                      <a:r>
                        <a:rPr lang="es-CO" sz="1100" dirty="0">
                          <a:effectLst/>
                          <a:latin typeface="Arial Narrow" panose="020B0606020202030204" pitchFamily="34" charset="0"/>
                          <a:ea typeface="Times New Roman" panose="02020603050405020304" pitchFamily="18" charset="0"/>
                          <a:cs typeface="Calibri" panose="020F0502020204030204" pitchFamily="34" charset="0"/>
                        </a:rPr>
                        <a:t>Instituto Federal de Educación, Ciencia e Tecnología do Espírito Santo IFES</a:t>
                      </a:r>
                      <a:br>
                        <a:rPr lang="es-CO" sz="1100" dirty="0">
                          <a:effectLst/>
                          <a:latin typeface="Arial Narrow" panose="020B0606020202030204" pitchFamily="34" charset="0"/>
                          <a:ea typeface="Times New Roman" panose="02020603050405020304" pitchFamily="18" charset="0"/>
                          <a:cs typeface="Calibri" panose="020F0502020204030204" pitchFamily="34" charset="0"/>
                        </a:rPr>
                      </a:br>
                      <a:r>
                        <a:rPr lang="es-CO" sz="1100" dirty="0">
                          <a:effectLst/>
                          <a:latin typeface="Arial Narrow" panose="020B0606020202030204" pitchFamily="34" charset="0"/>
                          <a:ea typeface="Times New Roman" panose="02020603050405020304" pitchFamily="18" charset="0"/>
                          <a:cs typeface="Calibri" panose="020F0502020204030204" pitchFamily="34" charset="0"/>
                        </a:rPr>
                        <a:t>Instituto Federal de Educación, Ciencia e Tecnología de São Paulo  IFSP</a:t>
                      </a:r>
                      <a:br>
                        <a:rPr lang="es-CO" sz="1100" dirty="0">
                          <a:effectLst/>
                          <a:latin typeface="Arial Narrow" panose="020B0606020202030204" pitchFamily="34" charset="0"/>
                          <a:ea typeface="Times New Roman" panose="02020603050405020304" pitchFamily="18" charset="0"/>
                          <a:cs typeface="Calibri" panose="020F0502020204030204" pitchFamily="34" charset="0"/>
                        </a:rPr>
                      </a:br>
                      <a:r>
                        <a:rPr lang="es-CO" sz="1100" dirty="0">
                          <a:effectLst/>
                          <a:latin typeface="Arial Narrow" panose="020B0606020202030204" pitchFamily="34" charset="0"/>
                          <a:ea typeface="Times New Roman" panose="02020603050405020304" pitchFamily="18" charset="0"/>
                          <a:cs typeface="Calibri" panose="020F0502020204030204" pitchFamily="34" charset="0"/>
                        </a:rPr>
                        <a:t>Universidad Tecnológica de Pereira  UTP</a:t>
                      </a:r>
                      <a:br>
                        <a:rPr lang="es-CO" sz="1100" dirty="0">
                          <a:effectLst/>
                          <a:latin typeface="Arial Narrow" panose="020B0606020202030204" pitchFamily="34" charset="0"/>
                          <a:ea typeface="Times New Roman" panose="02020603050405020304" pitchFamily="18" charset="0"/>
                          <a:cs typeface="Calibri" panose="020F0502020204030204" pitchFamily="34" charset="0"/>
                        </a:rPr>
                      </a:br>
                      <a:r>
                        <a:rPr lang="es-CO" sz="1100" dirty="0">
                          <a:effectLst/>
                          <a:latin typeface="Arial Narrow" panose="020B0606020202030204" pitchFamily="34" charset="0"/>
                          <a:ea typeface="Times New Roman" panose="02020603050405020304" pitchFamily="18" charset="0"/>
                          <a:cs typeface="Calibri" panose="020F0502020204030204" pitchFamily="34" charset="0"/>
                        </a:rPr>
                        <a:t>Fundación Universitaria del Área Andina  AREANDINA</a:t>
                      </a:r>
                      <a:br>
                        <a:rPr lang="es-CO" sz="1100" dirty="0">
                          <a:effectLst/>
                          <a:latin typeface="Arial Narrow" panose="020B0606020202030204" pitchFamily="34" charset="0"/>
                          <a:ea typeface="Times New Roman" panose="02020603050405020304" pitchFamily="18" charset="0"/>
                          <a:cs typeface="Calibri" panose="020F0502020204030204" pitchFamily="34" charset="0"/>
                        </a:rPr>
                      </a:br>
                      <a:r>
                        <a:rPr lang="es-CO" sz="1100" dirty="0">
                          <a:effectLst/>
                          <a:latin typeface="Arial Narrow" panose="020B0606020202030204" pitchFamily="34" charset="0"/>
                          <a:ea typeface="Times New Roman" panose="02020603050405020304" pitchFamily="18" charset="0"/>
                          <a:cs typeface="Calibri" panose="020F0502020204030204" pitchFamily="34" charset="0"/>
                        </a:rPr>
                        <a:t>Instituto Politécnico de </a:t>
                      </a:r>
                      <a:r>
                        <a:rPr lang="es-CO" sz="1100" dirty="0" err="1">
                          <a:effectLst/>
                          <a:latin typeface="Arial Narrow" panose="020B0606020202030204" pitchFamily="34" charset="0"/>
                          <a:ea typeface="Times New Roman" panose="02020603050405020304" pitchFamily="18" charset="0"/>
                          <a:cs typeface="Calibri" panose="020F0502020204030204" pitchFamily="34" charset="0"/>
                        </a:rPr>
                        <a:t>Braganca</a:t>
                      </a:r>
                      <a:r>
                        <a:rPr lang="es-CO" sz="1100" dirty="0">
                          <a:effectLst/>
                          <a:latin typeface="Arial Narrow" panose="020B0606020202030204" pitchFamily="34" charset="0"/>
                          <a:ea typeface="Times New Roman" panose="02020603050405020304" pitchFamily="18" charset="0"/>
                          <a:cs typeface="Calibri" panose="020F0502020204030204" pitchFamily="34" charset="0"/>
                        </a:rPr>
                        <a:t> (Portugal) IPB</a:t>
                      </a:r>
                      <a:endParaRPr lang="es-CO" sz="1400" dirty="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5267891"/>
                  </a:ext>
                </a:extLst>
              </a:tr>
              <a:tr h="127981">
                <a:tc rowSpan="3">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Programas a los cuales le aporta indirectamente el proyecto</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Gestión curricular</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3708478"/>
                  </a:ext>
                </a:extLst>
              </a:tr>
              <a:tr h="127981">
                <a:tc vMerge="1">
                  <a:txBody>
                    <a:bodyPr/>
                    <a:lstStyle/>
                    <a:p>
                      <a:endParaRPr lang="es-CO"/>
                    </a:p>
                  </a:txBody>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Desarrollo Docente</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465821"/>
                  </a:ext>
                </a:extLst>
              </a:tr>
              <a:tr h="127981">
                <a:tc vMerge="1">
                  <a:txBody>
                    <a:bodyPr/>
                    <a:lstStyle/>
                    <a:p>
                      <a:endParaRPr lang="es-CO"/>
                    </a:p>
                  </a:txBody>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Acceso, inserción y acompañamiento estudiantil</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228092"/>
                  </a:ext>
                </a:extLst>
              </a:tr>
              <a:tr h="383942">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Objetivos de Desarrollo Sostenible (ODS) a los cuales le aporta el proyecto</a:t>
                      </a:r>
                      <a:endParaRPr lang="es-CO" sz="14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Garantizar una educación inclusiva, equitativa y de calidad y promover oportunidades de aprendizaje durante toda la vida para todos</a:t>
                      </a:r>
                      <a:endParaRPr lang="es-CO" sz="1400" dirty="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5151314"/>
                  </a:ext>
                </a:extLst>
              </a:tr>
            </a:tbl>
          </a:graphicData>
        </a:graphic>
      </p:graphicFrame>
    </p:spTree>
    <p:extLst>
      <p:ext uri="{BB962C8B-B14F-4D97-AF65-F5344CB8AC3E}">
        <p14:creationId xmlns:p14="http://schemas.microsoft.com/office/powerpoint/2010/main" val="3665913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804582" y="1189131"/>
            <a:ext cx="10849535" cy="1249269"/>
          </a:xfrm>
        </p:spPr>
        <p:txBody>
          <a:bodyPr>
            <a:noAutofit/>
          </a:bodyPr>
          <a:lstStyle/>
          <a:p>
            <a:pPr marL="0" indent="0" algn="just">
              <a:buNone/>
            </a:pPr>
            <a:r>
              <a:rPr lang="es-CO" sz="1100" dirty="0">
                <a:latin typeface="Arial Narrow" panose="020B0606020202030204" pitchFamily="34" charset="0"/>
              </a:rPr>
              <a:t>Las tecnologías de la información y comunicación, son adaptables a las necesidades de uso de los usuarios, Sin embargo, su evolución hace que para la Educación se oferten herramientas específicas para programas académicos de educación superior. Pretender forzar el uso de las herramientas genéricas, lo cual es posible, demanda de los docentes mayor tiempo y competencias tecnológicas para su articulación en el aula, ocasionando deserción en el uso de las TIC.  Los espacios deben ser construidos de acurdo a las necesidades que demanda los programas académicos y fortaleciéndolos con infraestructura tecnológica </a:t>
            </a:r>
            <a:r>
              <a:rPr lang="es-CO" sz="1100" dirty="0" smtClean="0">
                <a:latin typeface="Arial Narrow" panose="020B0606020202030204" pitchFamily="34" charset="0"/>
              </a:rPr>
              <a:t>Pertinente. Si </a:t>
            </a:r>
            <a:r>
              <a:rPr lang="es-CO" sz="1100" dirty="0">
                <a:latin typeface="Arial Narrow" panose="020B0606020202030204" pitchFamily="34" charset="0"/>
              </a:rPr>
              <a:t>bien es necesario formar a docentes y estudiantes sobre el uso de TIC dentro de su proceso enseñanza aprendizaje, esto sólo podrá ser validado y apropiado si la institución les ofrece a ambos, los espacios y ambientes coherentes con las nuevas tendencias dándoles la posibilidad de experimentar las diferentes formas de interacción mediado por TIC. Se requiere la ampliación de la oferta de las Tecnologías de la información y comunicación pertinentes a las distintas disciplinas que contribuyan a su enseñanza en el marco de las pedagogías interactivas.    </a:t>
            </a:r>
          </a:p>
        </p:txBody>
      </p:sp>
      <p:sp>
        <p:nvSpPr>
          <p:cNvPr id="6"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CC3300"/>
                </a:solidFill>
                <a:effectLst>
                  <a:outerShdw blurRad="38100" dist="38100" dir="2700000" algn="tl">
                    <a:srgbClr val="000000">
                      <a:alpha val="43137"/>
                    </a:srgbClr>
                  </a:outerShdw>
                </a:effectLst>
              </a:rPr>
              <a:t>Identificación </a:t>
            </a:r>
            <a:r>
              <a:rPr lang="es-CO" sz="3600" dirty="0">
                <a:solidFill>
                  <a:srgbClr val="CC3300"/>
                </a:solidFill>
                <a:effectLst>
                  <a:outerShdw blurRad="38100" dist="38100" dir="2700000" algn="tl">
                    <a:srgbClr val="000000">
                      <a:alpha val="43137"/>
                    </a:srgbClr>
                  </a:outerShdw>
                </a:effectLst>
              </a:rPr>
              <a:t>del problema, necesidad u oportunidad </a:t>
            </a: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Rectángulo 6"/>
          <p:cNvSpPr/>
          <p:nvPr/>
        </p:nvSpPr>
        <p:spPr>
          <a:xfrm rot="16200000">
            <a:off x="-1079039" y="3367085"/>
            <a:ext cx="2821058"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08. </a:t>
            </a:r>
            <a:r>
              <a:rPr lang="es-CO" sz="800" dirty="0">
                <a:solidFill>
                  <a:schemeClr val="bg1">
                    <a:lumMod val="50000"/>
                  </a:schemeClr>
                </a:solidFill>
                <a:latin typeface="Arial Rounded MT Bold" panose="020F0704030504030204" pitchFamily="34" charset="0"/>
              </a:rPr>
              <a:t>Aseguramiento de la infraestructura tecnológica para soportar los procesos de formación con </a:t>
            </a:r>
            <a:r>
              <a:rPr lang="es-CO" sz="800" dirty="0" smtClean="0">
                <a:solidFill>
                  <a:schemeClr val="bg1">
                    <a:lumMod val="50000"/>
                  </a:schemeClr>
                </a:solidFill>
                <a:latin typeface="Arial Rounded MT Bold" panose="020F0704030504030204" pitchFamily="34" charset="0"/>
              </a:rPr>
              <a:t>TIC</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569715574"/>
              </p:ext>
            </p:extLst>
          </p:nvPr>
        </p:nvGraphicFramePr>
        <p:xfrm>
          <a:off x="1669372" y="2315245"/>
          <a:ext cx="8729990" cy="4416552"/>
        </p:xfrm>
        <a:graphic>
          <a:graphicData uri="http://schemas.openxmlformats.org/drawingml/2006/table">
            <a:tbl>
              <a:tblPr firstRow="1" firstCol="1" bandRow="1"/>
              <a:tblGrid>
                <a:gridCol w="1404360">
                  <a:extLst>
                    <a:ext uri="{9D8B030D-6E8A-4147-A177-3AD203B41FA5}">
                      <a16:colId xmlns:a16="http://schemas.microsoft.com/office/drawing/2014/main" val="594628015"/>
                    </a:ext>
                  </a:extLst>
                </a:gridCol>
                <a:gridCol w="2835907">
                  <a:extLst>
                    <a:ext uri="{9D8B030D-6E8A-4147-A177-3AD203B41FA5}">
                      <a16:colId xmlns:a16="http://schemas.microsoft.com/office/drawing/2014/main" val="2265672037"/>
                    </a:ext>
                  </a:extLst>
                </a:gridCol>
                <a:gridCol w="4489723">
                  <a:extLst>
                    <a:ext uri="{9D8B030D-6E8A-4147-A177-3AD203B41FA5}">
                      <a16:colId xmlns:a16="http://schemas.microsoft.com/office/drawing/2014/main" val="3086607774"/>
                    </a:ext>
                  </a:extLst>
                </a:gridCol>
              </a:tblGrid>
              <a:tr h="93926">
                <a:tc>
                  <a:txBody>
                    <a:bodyPr/>
                    <a:lstStyle/>
                    <a:p>
                      <a:pPr algn="ct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Problema Central</a:t>
                      </a:r>
                      <a:endParaRPr lang="es-CO" sz="1000">
                        <a:effectLst/>
                        <a:latin typeface="Times New Roman" panose="02020603050405020304" pitchFamily="18" charset="0"/>
                        <a:ea typeface="SimSun" panose="02010600030101010101" pitchFamily="2" charset="-122"/>
                      </a:endParaRPr>
                    </a:p>
                  </a:txBody>
                  <a:tcPr marL="19924" marR="19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directas</a:t>
                      </a:r>
                      <a:endParaRPr lang="es-CO" sz="1000">
                        <a:effectLst/>
                        <a:latin typeface="Times New Roman" panose="02020603050405020304" pitchFamily="18" charset="0"/>
                        <a:ea typeface="SimSun" panose="02010600030101010101" pitchFamily="2" charset="-122"/>
                      </a:endParaRPr>
                    </a:p>
                  </a:txBody>
                  <a:tcPr marL="19924" marR="19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Indirectas</a:t>
                      </a:r>
                      <a:endParaRPr lang="es-CO" sz="1000">
                        <a:effectLst/>
                        <a:latin typeface="Times New Roman" panose="02020603050405020304" pitchFamily="18" charset="0"/>
                        <a:ea typeface="SimSun" panose="02010600030101010101" pitchFamily="2" charset="-122"/>
                      </a:endParaRPr>
                    </a:p>
                  </a:txBody>
                  <a:tcPr marL="19924" marR="19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366866125"/>
                  </a:ext>
                </a:extLst>
              </a:tr>
              <a:tr h="121227">
                <a:tc rowSpan="7">
                  <a:txBody>
                    <a:bodyPr/>
                    <a:lstStyle/>
                    <a:p>
                      <a:pPr algn="ctr">
                        <a:lnSpc>
                          <a:spcPct val="115000"/>
                        </a:lnSpc>
                        <a:spcAft>
                          <a:spcPts val="0"/>
                        </a:spcAft>
                      </a:pPr>
                      <a:r>
                        <a:rPr lang="es-CO"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Baja disponibilidad de espacios y ambientes donde se puedan desarrollar experiencias interactivas como parte de los procesos de enseñanza - aprendizaje en la UTP</a:t>
                      </a:r>
                      <a:endParaRPr lang="es-CO" sz="1000">
                        <a:effectLst/>
                        <a:latin typeface="Times New Roman" panose="02020603050405020304" pitchFamily="18" charset="0"/>
                        <a:ea typeface="SimSun" panose="02010600030101010101" pitchFamily="2" charset="-122"/>
                      </a:endParaRPr>
                    </a:p>
                  </a:txBody>
                  <a:tcPr marL="19924" marR="19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 Sumado al desconocimiento de estrategias pedagógicas que involucren el uso TIC para los procesos de enseñanza - aprendizaje no se dispone de los espacios y tecnologías que permitan estar acorde con las tendencias metodológicas y tecnológicas actuales.</a:t>
                      </a:r>
                      <a:endParaRPr lang="es-CO" sz="1000" dirty="0">
                        <a:effectLst/>
                        <a:latin typeface="Times New Roman" panose="02020603050405020304" pitchFamily="18" charset="0"/>
                        <a:ea typeface="SimSun" panose="02010600030101010101" pitchFamily="2" charset="-122"/>
                      </a:endParaRPr>
                    </a:p>
                  </a:txBody>
                  <a:tcPr marL="19924" marR="19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El desconocimiento de las nuevas tendencias sumado al imaginario sobre la costumbre del aula tradicional bloquea la idea de nuevos y diferentes espacios de práctica docente y educativa fundamentada en la interacción. </a:t>
                      </a:r>
                      <a:b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Pocos escenarios en donde el docente pueda realizar la aplicación de las nuevas tendencias y se articule a su propio modelo o estrategia de enseñanza.</a:t>
                      </a:r>
                      <a:b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1.3. Falta de articulación en los currículos con espacios de enseñanza aprendizaje en donde se apliquen las tendencias tecnológicas actuales a la educación.</a:t>
                      </a:r>
                      <a:endParaRPr lang="es-CO" sz="1000" dirty="0">
                        <a:effectLst/>
                        <a:latin typeface="Times New Roman" panose="02020603050405020304" pitchFamily="18" charset="0"/>
                        <a:ea typeface="SimSun" panose="02010600030101010101" pitchFamily="2" charset="-122"/>
                      </a:endParaRPr>
                    </a:p>
                  </a:txBody>
                  <a:tcPr marL="19924" marR="19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3873739"/>
                  </a:ext>
                </a:extLst>
              </a:tr>
              <a:tr h="0">
                <a:tc vMerge="1">
                  <a:txBody>
                    <a:bodyPr/>
                    <a:lstStyle/>
                    <a:p>
                      <a:endParaRPr lang="es-CO"/>
                    </a:p>
                  </a:txBody>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 Bajos niveles de exposición a experiencias y ambientes educativos interactivos para los estudiantes</a:t>
                      </a:r>
                      <a:endParaRPr lang="es-CO" sz="1000">
                        <a:effectLst/>
                        <a:latin typeface="Times New Roman" panose="02020603050405020304" pitchFamily="18" charset="0"/>
                        <a:ea typeface="SimSun" panose="02010600030101010101" pitchFamily="2" charset="-122"/>
                      </a:endParaRPr>
                    </a:p>
                  </a:txBody>
                  <a:tcPr marL="19924" marR="19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No se proporcionan las herramientas necesarias.</a:t>
                      </a:r>
                      <a:b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Los docentes no aprovechan las TIC para la docencia.</a:t>
                      </a:r>
                      <a:b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2.3 Falta apropiación cultural para incorporación de tecnologías de soporte a los procesos de enseñanza aprendizaje.</a:t>
                      </a:r>
                      <a:endParaRPr lang="es-CO" sz="1000" dirty="0">
                        <a:effectLst/>
                        <a:latin typeface="Times New Roman" panose="02020603050405020304" pitchFamily="18" charset="0"/>
                        <a:ea typeface="SimSun" panose="02010600030101010101" pitchFamily="2" charset="-122"/>
                      </a:endParaRPr>
                    </a:p>
                  </a:txBody>
                  <a:tcPr marL="19924" marR="19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297746"/>
                  </a:ext>
                </a:extLst>
              </a:tr>
              <a:tr h="0">
                <a:tc vMerge="1">
                  <a:txBody>
                    <a:bodyPr/>
                    <a:lstStyle/>
                    <a:p>
                      <a:endParaRPr lang="es-CO"/>
                    </a:p>
                  </a:txBody>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 Baja adquisición de herramientas tecnológicas y  adecuación de espacios  acorde con las necesidades  generales sin tomar en cuenta las particularidades de las disciplinas, programas académicos y didáctica  docente.</a:t>
                      </a:r>
                      <a:endParaRPr lang="es-CO" sz="1000">
                        <a:effectLst/>
                        <a:latin typeface="Times New Roman" panose="02020603050405020304" pitchFamily="18" charset="0"/>
                        <a:ea typeface="SimSun" panose="02010600030101010101" pitchFamily="2" charset="-122"/>
                      </a:endParaRPr>
                    </a:p>
                  </a:txBody>
                  <a:tcPr marL="19924" marR="19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La Universidad ofrece estrategias  de formación genéricos  en el uso de las TIC </a:t>
                      </a:r>
                      <a:b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3.2 Los docentes deben adaptar su didáctica a la infraestructura tecnológica, lo cual  limita su uso en el proceso de enseñanza.</a:t>
                      </a:r>
                      <a:endParaRPr lang="es-CO" sz="1000" dirty="0">
                        <a:effectLst/>
                        <a:latin typeface="Times New Roman" panose="02020603050405020304" pitchFamily="18" charset="0"/>
                        <a:ea typeface="SimSun" panose="02010600030101010101" pitchFamily="2" charset="-122"/>
                      </a:endParaRPr>
                    </a:p>
                  </a:txBody>
                  <a:tcPr marL="19924" marR="19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397787"/>
                  </a:ext>
                </a:extLst>
              </a:tr>
              <a:tr h="93926">
                <a:tc vMerge="1">
                  <a:txBody>
                    <a:bodyPr/>
                    <a:lstStyle/>
                    <a:p>
                      <a:endParaRPr lang="es-CO"/>
                    </a:p>
                  </a:txBody>
                  <a:tcPr/>
                </a:tc>
                <a:tc>
                  <a:txBody>
                    <a:bodyPr/>
                    <a:lstStyle/>
                    <a:p>
                      <a:pPr algn="ct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directos</a:t>
                      </a:r>
                      <a:endParaRPr lang="es-CO" sz="1000">
                        <a:effectLst/>
                        <a:latin typeface="Times New Roman" panose="02020603050405020304" pitchFamily="18" charset="0"/>
                        <a:ea typeface="SimSun" panose="02010600030101010101" pitchFamily="2" charset="-122"/>
                      </a:endParaRPr>
                    </a:p>
                  </a:txBody>
                  <a:tcPr marL="19924" marR="19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indirectos</a:t>
                      </a:r>
                      <a:endParaRPr lang="es-CO" sz="1000">
                        <a:effectLst/>
                        <a:latin typeface="Times New Roman" panose="02020603050405020304" pitchFamily="18" charset="0"/>
                        <a:ea typeface="SimSun" panose="02010600030101010101" pitchFamily="2" charset="-122"/>
                      </a:endParaRPr>
                    </a:p>
                  </a:txBody>
                  <a:tcPr marL="19924" marR="19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142573841"/>
                  </a:ext>
                </a:extLst>
              </a:tr>
              <a:tr h="0">
                <a:tc vMerge="1">
                  <a:txBody>
                    <a:bodyPr/>
                    <a:lstStyle/>
                    <a:p>
                      <a:endParaRPr lang="es-CO"/>
                    </a:p>
                  </a:txBody>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 Bajos niveles de aprendizaje en los estudiantes</a:t>
                      </a:r>
                      <a:endParaRPr lang="es-CO" sz="1000">
                        <a:effectLst/>
                        <a:latin typeface="Times New Roman" panose="02020603050405020304" pitchFamily="18" charset="0"/>
                        <a:ea typeface="SimSun" panose="02010600030101010101" pitchFamily="2" charset="-122"/>
                      </a:endParaRPr>
                    </a:p>
                  </a:txBody>
                  <a:tcPr marL="19924" marR="19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Poca pertinencia de los programas con el contexto</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Aumento de transferencias internas de los estudiantes (Rotación entre programas)</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1.3 Poca cualificación de los estudiantes en el uso de las TIC</a:t>
                      </a:r>
                      <a:endParaRPr lang="es-CO" sz="1000">
                        <a:effectLst/>
                        <a:latin typeface="Times New Roman" panose="02020603050405020304" pitchFamily="18" charset="0"/>
                        <a:ea typeface="SimSun" panose="02010600030101010101" pitchFamily="2" charset="-122"/>
                      </a:endParaRPr>
                    </a:p>
                  </a:txBody>
                  <a:tcPr marL="19924" marR="19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131227"/>
                  </a:ext>
                </a:extLst>
              </a:tr>
              <a:tr h="0">
                <a:tc vMerge="1">
                  <a:txBody>
                    <a:bodyPr/>
                    <a:lstStyle/>
                    <a:p>
                      <a:endParaRPr lang="es-CO"/>
                    </a:p>
                  </a:txBody>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 Baja oferta de ambientes educativos interactivos contribuye al aumento en la deserción. Poca contribución a la disminución de la deserción estudiantil</a:t>
                      </a:r>
                      <a:endParaRPr lang="es-CO" sz="1000">
                        <a:effectLst/>
                        <a:latin typeface="Times New Roman" panose="02020603050405020304" pitchFamily="18" charset="0"/>
                        <a:ea typeface="SimSun" panose="02010600030101010101" pitchFamily="2" charset="-122"/>
                      </a:endParaRPr>
                    </a:p>
                  </a:txBody>
                  <a:tcPr marL="19924" marR="19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Baja cualificación del recurso humano en la Región</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Bajos niveles de egreso  exitoso</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2.3 Pérdidas económicas a la Universidad</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2.4 Falta de oportunidades para los estudiantes para terminar su proceso académico a través de medios alternativos.</a:t>
                      </a:r>
                      <a:endParaRPr lang="es-CO" sz="1000">
                        <a:effectLst/>
                        <a:latin typeface="Times New Roman" panose="02020603050405020304" pitchFamily="18" charset="0"/>
                        <a:ea typeface="SimSun" panose="02010600030101010101" pitchFamily="2" charset="-122"/>
                      </a:endParaRPr>
                    </a:p>
                  </a:txBody>
                  <a:tcPr marL="19924" marR="19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685297"/>
                  </a:ext>
                </a:extLst>
              </a:tr>
              <a:tr h="0">
                <a:tc vMerge="1">
                  <a:txBody>
                    <a:bodyPr/>
                    <a:lstStyle/>
                    <a:p>
                      <a:endParaRPr lang="es-CO"/>
                    </a:p>
                  </a:txBody>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 Desaprovechamiento  de recursos y  TIC para los procesos de enseñanza - aprendizaje en la UTP</a:t>
                      </a:r>
                      <a:endParaRPr lang="es-CO" sz="1000">
                        <a:effectLst/>
                        <a:latin typeface="Times New Roman" panose="02020603050405020304" pitchFamily="18" charset="0"/>
                        <a:ea typeface="SimSun" panose="02010600030101010101" pitchFamily="2" charset="-122"/>
                      </a:endParaRPr>
                    </a:p>
                  </a:txBody>
                  <a:tcPr marL="19924" marR="19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Desconocimiento de las capacidades que tiene la UTP frente al uso de recursos y tecnologías digitales</a:t>
                      </a:r>
                      <a:b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3.2 Desmotivación o desinterés por parte del docente/estudiante para utilizar los recursos en función del aprendizaje</a:t>
                      </a:r>
                      <a:endParaRPr lang="es-CO" sz="1000" dirty="0">
                        <a:effectLst/>
                        <a:latin typeface="Times New Roman" panose="02020603050405020304" pitchFamily="18" charset="0"/>
                        <a:ea typeface="SimSun" panose="02010600030101010101" pitchFamily="2" charset="-122"/>
                      </a:endParaRPr>
                    </a:p>
                  </a:txBody>
                  <a:tcPr marL="19924" marR="19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391761"/>
                  </a:ext>
                </a:extLst>
              </a:tr>
            </a:tbl>
          </a:graphicData>
        </a:graphic>
      </p:graphicFrame>
    </p:spTree>
    <p:extLst>
      <p:ext uri="{BB962C8B-B14F-4D97-AF65-F5344CB8AC3E}">
        <p14:creationId xmlns:p14="http://schemas.microsoft.com/office/powerpoint/2010/main" val="3508401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p:nvPr/>
        </p:nvCxnSpPr>
        <p:spPr>
          <a:xfrm>
            <a:off x="6428369" y="2274819"/>
            <a:ext cx="2538303"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751421" y="1563075"/>
            <a:ext cx="4994131" cy="2974800"/>
          </a:xfrm>
        </p:spPr>
        <p:txBody>
          <a:bodyPr>
            <a:noAutofit/>
          </a:bodyPr>
          <a:lstStyle/>
          <a:p>
            <a:pPr marL="0" indent="0" algn="just">
              <a:buNone/>
            </a:pPr>
            <a:r>
              <a:rPr lang="es-CO" sz="1800" dirty="0">
                <a:latin typeface="Arial Narrow" panose="020B0606020202030204" pitchFamily="34" charset="0"/>
              </a:rPr>
              <a:t>Aseguramiento de la infraestructura tecnológica para soportar los procesos de formación con TIC, como parte del ECOSISTEMA TIC brinda la oportunidad a los docentes de aprovechar sus experiencias metodológicas, potenciarlas y transformarlas teniendo acceso a las nuevas tendencias, tecnológicas y metodológicas disponibles lo que permite potencializar sus competencias.</a:t>
            </a:r>
          </a:p>
          <a:p>
            <a:pPr marL="0" indent="0" algn="just">
              <a:buNone/>
            </a:pPr>
            <a:r>
              <a:rPr lang="es-CO" sz="1800" dirty="0" smtClean="0">
                <a:latin typeface="Arial Narrow" panose="020B0606020202030204" pitchFamily="34" charset="0"/>
              </a:rPr>
              <a:t>Una </a:t>
            </a:r>
            <a:r>
              <a:rPr lang="es-CO" sz="1800" dirty="0">
                <a:latin typeface="Arial Narrow" panose="020B0606020202030204" pitchFamily="34" charset="0"/>
              </a:rPr>
              <a:t>infraestructura tecnológica pensada para un campus inteligente ofrece a los estudiantes la posibilidad de adquirir, generar, transformar y compartir los conocimientos teórico prácticos que eleven su formación profesional. Además, se entregan herramientas a la institución para realizar los procesos de análisis y seguimiento de los procesos académicos, desde la visión tanto de los docentes como de los estudiantes."	</a:t>
            </a:r>
            <a:endParaRPr lang="es-CO" sz="1200" dirty="0">
              <a:latin typeface="Arial Narrow" panose="020B0606020202030204" pitchFamily="34" charset="0"/>
            </a:endParaRPr>
          </a:p>
        </p:txBody>
      </p:sp>
      <p:sp>
        <p:nvSpPr>
          <p:cNvPr id="6"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CC3300"/>
                </a:solidFill>
                <a:effectLst>
                  <a:outerShdw blurRad="38100" dist="38100" dir="2700000" algn="tl">
                    <a:srgbClr val="000000">
                      <a:alpha val="43137"/>
                    </a:srgbClr>
                  </a:outerShdw>
                </a:effectLst>
              </a:rPr>
              <a:t>Descripción del proyecto</a:t>
            </a:r>
            <a:endParaRPr lang="es-CO" sz="3600" dirty="0">
              <a:solidFill>
                <a:srgbClr val="CC3300"/>
              </a:solidFill>
              <a:effectLst>
                <a:outerShdw blurRad="38100" dist="38100" dir="2700000" algn="tl">
                  <a:srgbClr val="000000">
                    <a:alpha val="43137"/>
                  </a:srgbClr>
                </a:outerShdw>
              </a:effectLst>
            </a:endParaRPr>
          </a:p>
        </p:txBody>
      </p:sp>
      <p:sp>
        <p:nvSpPr>
          <p:cNvPr id="19" name="CuadroTexto 18"/>
          <p:cNvSpPr txBox="1"/>
          <p:nvPr/>
        </p:nvSpPr>
        <p:spPr>
          <a:xfrm>
            <a:off x="6172898" y="1396691"/>
            <a:ext cx="2304616" cy="636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800" b="1" dirty="0">
                <a:solidFill>
                  <a:schemeClr val="accent1">
                    <a:lumMod val="50000"/>
                  </a:schemeClr>
                </a:solidFill>
                <a:effectLst>
                  <a:outerShdw blurRad="38100" dist="38100" dir="2700000" algn="tl">
                    <a:srgbClr val="000000">
                      <a:alpha val="43137"/>
                    </a:srgbClr>
                  </a:outerShdw>
                </a:effectLst>
                <a:latin typeface="+mj-lt"/>
                <a:ea typeface="+mj-ea"/>
                <a:cs typeface="+mj-cs"/>
              </a:rPr>
              <a:t>Involucrados</a:t>
            </a:r>
          </a:p>
        </p:txBody>
      </p:sp>
      <p:grpSp>
        <p:nvGrpSpPr>
          <p:cNvPr id="8" name="Grupo 7"/>
          <p:cNvGrpSpPr/>
          <p:nvPr/>
        </p:nvGrpSpPr>
        <p:grpSpPr>
          <a:xfrm>
            <a:off x="6671753" y="2116123"/>
            <a:ext cx="4668599" cy="342777"/>
            <a:chOff x="481236" y="1624130"/>
            <a:chExt cx="4001276" cy="666178"/>
          </a:xfrm>
        </p:grpSpPr>
        <p:sp>
          <p:nvSpPr>
            <p:cNvPr id="16" name="Rectángulo redondeado 15"/>
            <p:cNvSpPr/>
            <p:nvPr/>
          </p:nvSpPr>
          <p:spPr>
            <a:xfrm>
              <a:off x="481236" y="1624130"/>
              <a:ext cx="4001276" cy="666178"/>
            </a:xfrm>
            <a:prstGeom prst="roundRect">
              <a:avLst>
                <a:gd name="adj" fmla="val 10000"/>
              </a:avLst>
            </a:prstGeom>
            <a:ln>
              <a:solidFill>
                <a:schemeClr val="accent6">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CuadroTexto 16"/>
            <p:cNvSpPr txBox="1"/>
            <p:nvPr/>
          </p:nvSpPr>
          <p:spPr>
            <a:xfrm>
              <a:off x="500748" y="1643642"/>
              <a:ext cx="3962252" cy="627154"/>
            </a:xfrm>
            <a:prstGeom prst="rect">
              <a:avLst/>
            </a:prstGeom>
            <a:solidFill>
              <a:schemeClr val="bg1"/>
            </a:solidFill>
            <a:ln>
              <a:solidFill>
                <a:schemeClr val="accent6">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nSpc>
                  <a:spcPct val="115000"/>
                </a:lnSpc>
                <a:spcAft>
                  <a:spcPts val="0"/>
                </a:spcAft>
              </a:pPr>
              <a:r>
                <a:rPr lang="es-CO" sz="1100" b="1" u="none" kern="1200" dirty="0" smtClean="0">
                  <a:solidFill>
                    <a:schemeClr val="tx2">
                      <a:lumMod val="50000"/>
                    </a:schemeClr>
                  </a:solidFill>
                  <a:latin typeface="Arial Narrow" panose="020B0606020202030204" pitchFamily="34" charset="0"/>
                  <a:cs typeface="Khmer UI" panose="020B0502040204020203" pitchFamily="34" charset="0"/>
                </a:rPr>
                <a:t>Unidades organizacionales: </a:t>
              </a:r>
              <a:r>
                <a:rPr lang="es-CO" sz="900" dirty="0">
                  <a:latin typeface="Arial Narrow" panose="020B0606020202030204" pitchFamily="34" charset="0"/>
                  <a:ea typeface="Times New Roman" panose="02020603050405020304" pitchFamily="18" charset="0"/>
                  <a:cs typeface="Calibri" panose="020F0502020204030204" pitchFamily="34" charset="0"/>
                </a:rPr>
                <a:t>Facultades, programas académicos y Vicerrectoría Académica.</a:t>
              </a:r>
              <a:endParaRPr lang="es-CO" sz="1050" dirty="0">
                <a:latin typeface="Times New Roman" panose="02020603050405020304" pitchFamily="18" charset="0"/>
                <a:ea typeface="SimSun" panose="02010600030101010101" pitchFamily="2" charset="-122"/>
              </a:endParaRPr>
            </a:p>
          </p:txBody>
        </p:sp>
      </p:grpSp>
      <p:grpSp>
        <p:nvGrpSpPr>
          <p:cNvPr id="9" name="Grupo 8"/>
          <p:cNvGrpSpPr/>
          <p:nvPr/>
        </p:nvGrpSpPr>
        <p:grpSpPr>
          <a:xfrm>
            <a:off x="6684040" y="2640013"/>
            <a:ext cx="4677559" cy="1054857"/>
            <a:chOff x="472275" y="2459414"/>
            <a:chExt cx="4022445" cy="516696"/>
          </a:xfrm>
        </p:grpSpPr>
        <p:sp>
          <p:nvSpPr>
            <p:cNvPr id="14" name="Rectángulo redondeado 13"/>
            <p:cNvSpPr/>
            <p:nvPr/>
          </p:nvSpPr>
          <p:spPr>
            <a:xfrm>
              <a:off x="472275" y="2459414"/>
              <a:ext cx="4022445" cy="516696"/>
            </a:xfrm>
            <a:prstGeom prst="roundRect">
              <a:avLst>
                <a:gd name="adj" fmla="val 10000"/>
              </a:avLst>
            </a:prstGeom>
            <a:ln>
              <a:solidFill>
                <a:schemeClr val="accent6">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CuadroTexto 14"/>
            <p:cNvSpPr txBox="1"/>
            <p:nvPr/>
          </p:nvSpPr>
          <p:spPr>
            <a:xfrm>
              <a:off x="487409" y="2474548"/>
              <a:ext cx="3992177" cy="486428"/>
            </a:xfrm>
            <a:prstGeom prst="rect">
              <a:avLst/>
            </a:prstGeom>
            <a:ln>
              <a:solidFill>
                <a:schemeClr val="accent6">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nSpc>
                  <a:spcPct val="115000"/>
                </a:lnSpc>
                <a:spcAft>
                  <a:spcPts val="0"/>
                </a:spcAft>
              </a:pPr>
              <a:r>
                <a:rPr lang="es-CO" sz="1100" b="1" kern="1200" dirty="0" smtClean="0">
                  <a:solidFill>
                    <a:schemeClr val="tx2">
                      <a:lumMod val="50000"/>
                    </a:schemeClr>
                  </a:solidFill>
                  <a:latin typeface="Arial Narrow" panose="020B0606020202030204" pitchFamily="34" charset="0"/>
                  <a:cs typeface="Khmer UI" panose="020B0502040204020203" pitchFamily="34" charset="0"/>
                </a:rPr>
                <a:t>Entidades externas a la UTP: </a:t>
              </a:r>
              <a:r>
                <a:rPr lang="es-ES" sz="1000" b="1" kern="1200" dirty="0" smtClean="0">
                  <a:solidFill>
                    <a:schemeClr val="tx2">
                      <a:lumMod val="50000"/>
                    </a:schemeClr>
                  </a:solidFill>
                  <a:latin typeface="Arial Narrow" panose="020B0606020202030204" pitchFamily="34" charset="0"/>
                  <a:cs typeface="Khmer UI" panose="020B0502040204020203" pitchFamily="34" charset="0"/>
                </a:rPr>
                <a:t> </a:t>
              </a:r>
              <a:r>
                <a:rPr lang="es-CO" sz="1000" dirty="0">
                  <a:latin typeface="Arial Narrow" panose="020B0606020202030204" pitchFamily="34" charset="0"/>
                  <a:ea typeface="Times New Roman" panose="02020603050405020304" pitchFamily="18" charset="0"/>
                  <a:cs typeface="Calibri" panose="020F0502020204030204" pitchFamily="34" charset="0"/>
                </a:rPr>
                <a:t>MEN - </a:t>
              </a:r>
              <a:r>
                <a:rPr lang="es-CO" sz="1000" dirty="0" smtClean="0">
                  <a:latin typeface="Arial Narrow" panose="020B0606020202030204" pitchFamily="34" charset="0"/>
                  <a:ea typeface="Times New Roman" panose="02020603050405020304" pitchFamily="18" charset="0"/>
                  <a:cs typeface="Calibri" panose="020F0502020204030204" pitchFamily="34" charset="0"/>
                </a:rPr>
                <a:t>MINTIC-RENATA. HAMEEN </a:t>
              </a:r>
              <a:r>
                <a:rPr lang="es-CO" sz="1000" dirty="0">
                  <a:latin typeface="Arial Narrow" panose="020B0606020202030204" pitchFamily="34" charset="0"/>
                  <a:ea typeface="Times New Roman" panose="02020603050405020304" pitchFamily="18" charset="0"/>
                  <a:cs typeface="Calibri" panose="020F0502020204030204" pitchFamily="34" charset="0"/>
                </a:rPr>
                <a:t>AMMATTIKORKEAKOULU OY (universidad de ciencias aplicadas en </a:t>
              </a:r>
              <a:r>
                <a:rPr lang="es-CO" sz="1000" dirty="0" smtClean="0">
                  <a:latin typeface="Arial Narrow" panose="020B0606020202030204" pitchFamily="34" charset="0"/>
                  <a:ea typeface="Times New Roman" panose="02020603050405020304" pitchFamily="18" charset="0"/>
                  <a:cs typeface="Calibri" panose="020F0502020204030204" pitchFamily="34" charset="0"/>
                </a:rPr>
                <a:t>Finlandia)HAMK. FUNDACAO </a:t>
              </a:r>
              <a:r>
                <a:rPr lang="es-CO" sz="1000" dirty="0">
                  <a:latin typeface="Arial Narrow" panose="020B0606020202030204" pitchFamily="34" charset="0"/>
                  <a:ea typeface="Times New Roman" panose="02020603050405020304" pitchFamily="18" charset="0"/>
                  <a:cs typeface="Calibri" panose="020F0502020204030204" pitchFamily="34" charset="0"/>
                </a:rPr>
                <a:t>UNIVERSIDADE FEDERAL DO ABC </a:t>
              </a:r>
              <a:r>
                <a:rPr lang="es-CO" sz="1000" dirty="0" smtClean="0">
                  <a:latin typeface="Arial Narrow" panose="020B0606020202030204" pitchFamily="34" charset="0"/>
                  <a:ea typeface="Times New Roman" panose="02020603050405020304" pitchFamily="18" charset="0"/>
                  <a:cs typeface="Calibri" panose="020F0502020204030204" pitchFamily="34" charset="0"/>
                </a:rPr>
                <a:t>UFABC. Instituto </a:t>
              </a:r>
              <a:r>
                <a:rPr lang="es-CO" sz="1000" dirty="0">
                  <a:latin typeface="Arial Narrow" panose="020B0606020202030204" pitchFamily="34" charset="0"/>
                  <a:ea typeface="Times New Roman" panose="02020603050405020304" pitchFamily="18" charset="0"/>
                  <a:cs typeface="Calibri" panose="020F0502020204030204" pitchFamily="34" charset="0"/>
                </a:rPr>
                <a:t>Federal de Educación, Ciencia e Tecnología do Espírito Santo </a:t>
              </a:r>
              <a:r>
                <a:rPr lang="es-CO" sz="1000" dirty="0" smtClean="0">
                  <a:latin typeface="Arial Narrow" panose="020B0606020202030204" pitchFamily="34" charset="0"/>
                  <a:ea typeface="Times New Roman" panose="02020603050405020304" pitchFamily="18" charset="0"/>
                  <a:cs typeface="Calibri" panose="020F0502020204030204" pitchFamily="34" charset="0"/>
                </a:rPr>
                <a:t>IFES. Instituto </a:t>
              </a:r>
              <a:r>
                <a:rPr lang="es-CO" sz="1000" dirty="0">
                  <a:latin typeface="Arial Narrow" panose="020B0606020202030204" pitchFamily="34" charset="0"/>
                  <a:ea typeface="Times New Roman" panose="02020603050405020304" pitchFamily="18" charset="0"/>
                  <a:cs typeface="Calibri" panose="020F0502020204030204" pitchFamily="34" charset="0"/>
                </a:rPr>
                <a:t>Federal de Educación, Ciencia e Tecnología de São Paulo  </a:t>
              </a:r>
              <a:r>
                <a:rPr lang="es-CO" sz="1000" dirty="0" smtClean="0">
                  <a:latin typeface="Arial Narrow" panose="020B0606020202030204" pitchFamily="34" charset="0"/>
                  <a:ea typeface="Times New Roman" panose="02020603050405020304" pitchFamily="18" charset="0"/>
                  <a:cs typeface="Calibri" panose="020F0502020204030204" pitchFamily="34" charset="0"/>
                </a:rPr>
                <a:t>IFSP. Fundación </a:t>
              </a:r>
              <a:r>
                <a:rPr lang="es-CO" sz="1000" dirty="0">
                  <a:latin typeface="Arial Narrow" panose="020B0606020202030204" pitchFamily="34" charset="0"/>
                  <a:ea typeface="Times New Roman" panose="02020603050405020304" pitchFamily="18" charset="0"/>
                  <a:cs typeface="Calibri" panose="020F0502020204030204" pitchFamily="34" charset="0"/>
                </a:rPr>
                <a:t>Universitaria del Área Andina  </a:t>
              </a:r>
              <a:r>
                <a:rPr lang="es-CO" sz="1000" dirty="0" smtClean="0">
                  <a:latin typeface="Arial Narrow" panose="020B0606020202030204" pitchFamily="34" charset="0"/>
                  <a:ea typeface="Times New Roman" panose="02020603050405020304" pitchFamily="18" charset="0"/>
                  <a:cs typeface="Calibri" panose="020F0502020204030204" pitchFamily="34" charset="0"/>
                </a:rPr>
                <a:t>AREANDINA. Instituto </a:t>
              </a:r>
              <a:r>
                <a:rPr lang="es-CO" sz="1000" dirty="0">
                  <a:latin typeface="Arial Narrow" panose="020B0606020202030204" pitchFamily="34" charset="0"/>
                  <a:ea typeface="Times New Roman" panose="02020603050405020304" pitchFamily="18" charset="0"/>
                  <a:cs typeface="Calibri" panose="020F0502020204030204" pitchFamily="34" charset="0"/>
                </a:rPr>
                <a:t>Politécnico de </a:t>
              </a:r>
              <a:r>
                <a:rPr lang="es-CO" sz="1000" dirty="0" err="1">
                  <a:latin typeface="Arial Narrow" panose="020B0606020202030204" pitchFamily="34" charset="0"/>
                  <a:ea typeface="Times New Roman" panose="02020603050405020304" pitchFamily="18" charset="0"/>
                  <a:cs typeface="Calibri" panose="020F0502020204030204" pitchFamily="34" charset="0"/>
                </a:rPr>
                <a:t>Braganca</a:t>
              </a:r>
              <a:r>
                <a:rPr lang="es-CO" sz="1000" dirty="0">
                  <a:latin typeface="Arial Narrow" panose="020B0606020202030204" pitchFamily="34" charset="0"/>
                  <a:ea typeface="Times New Roman" panose="02020603050405020304" pitchFamily="18" charset="0"/>
                  <a:cs typeface="Calibri" panose="020F0502020204030204" pitchFamily="34" charset="0"/>
                </a:rPr>
                <a:t> (Portugal) IPB</a:t>
              </a:r>
              <a:endParaRPr lang="es-CO" sz="1100" dirty="0">
                <a:latin typeface="Times New Roman" panose="02020603050405020304" pitchFamily="18" charset="0"/>
                <a:ea typeface="SimSun" panose="02010600030101010101" pitchFamily="2" charset="-122"/>
              </a:endParaRPr>
            </a:p>
            <a:p>
              <a:pPr lvl="0" algn="just" defTabSz="533400">
                <a:lnSpc>
                  <a:spcPct val="90000"/>
                </a:lnSpc>
                <a:spcBef>
                  <a:spcPct val="0"/>
                </a:spcBef>
                <a:spcAft>
                  <a:spcPct val="35000"/>
                </a:spcAft>
              </a:pPr>
              <a:endParaRPr lang="es-ES" sz="100" b="0" kern="1200" dirty="0">
                <a:solidFill>
                  <a:schemeClr val="tx2">
                    <a:lumMod val="50000"/>
                  </a:schemeClr>
                </a:solidFill>
                <a:latin typeface="+mn-lt"/>
                <a:cs typeface="Khmer UI" panose="020B0502040204020203" pitchFamily="34" charset="0"/>
              </a:endParaRPr>
            </a:p>
          </p:txBody>
        </p:sp>
      </p:grpSp>
      <p:sp>
        <p:nvSpPr>
          <p:cNvPr id="10" name="Conector recto 9"/>
          <p:cNvSpPr/>
          <p:nvPr/>
        </p:nvSpPr>
        <p:spPr>
          <a:xfrm>
            <a:off x="6428369" y="2129268"/>
            <a:ext cx="234424" cy="2437802"/>
          </a:xfrm>
          <a:custGeom>
            <a:avLst/>
            <a:gdLst/>
            <a:ahLst/>
            <a:cxnLst/>
            <a:rect l="0" t="0" r="0" b="0"/>
            <a:pathLst>
              <a:path>
                <a:moveTo>
                  <a:pt x="0" y="0"/>
                </a:moveTo>
                <a:lnTo>
                  <a:pt x="0" y="2057073"/>
                </a:lnTo>
                <a:lnTo>
                  <a:pt x="234424" y="2057073"/>
                </a:lnTo>
              </a:path>
            </a:pathLst>
          </a:custGeom>
          <a:noFill/>
          <a:ln w="28575">
            <a:solidFill>
              <a:schemeClr val="accent6">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1" name="Grupo 10"/>
          <p:cNvGrpSpPr/>
          <p:nvPr/>
        </p:nvGrpSpPr>
        <p:grpSpPr>
          <a:xfrm>
            <a:off x="6662793" y="3880482"/>
            <a:ext cx="4677559" cy="536674"/>
            <a:chOff x="472275" y="3145215"/>
            <a:chExt cx="4036699" cy="626053"/>
          </a:xfrm>
        </p:grpSpPr>
        <p:sp>
          <p:nvSpPr>
            <p:cNvPr id="12" name="Rectángulo redondeado 11"/>
            <p:cNvSpPr/>
            <p:nvPr/>
          </p:nvSpPr>
          <p:spPr>
            <a:xfrm>
              <a:off x="472275" y="3145215"/>
              <a:ext cx="4036699" cy="626053"/>
            </a:xfrm>
            <a:prstGeom prst="roundRect">
              <a:avLst>
                <a:gd name="adj" fmla="val 10000"/>
              </a:avLst>
            </a:prstGeom>
            <a:ln>
              <a:solidFill>
                <a:schemeClr val="accent6">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CuadroTexto 12"/>
            <p:cNvSpPr txBox="1"/>
            <p:nvPr/>
          </p:nvSpPr>
          <p:spPr>
            <a:xfrm>
              <a:off x="490611" y="3163551"/>
              <a:ext cx="4000027" cy="589382"/>
            </a:xfrm>
            <a:prstGeom prst="rect">
              <a:avLst/>
            </a:prstGeom>
            <a:ln>
              <a:solidFill>
                <a:schemeClr val="accent6">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just"/>
              <a:r>
                <a:rPr lang="es-CO" sz="1100" b="1" u="none" kern="1200" dirty="0" smtClean="0">
                  <a:solidFill>
                    <a:schemeClr val="tx2">
                      <a:lumMod val="50000"/>
                    </a:schemeClr>
                  </a:solidFill>
                  <a:latin typeface="Arial Narrow" panose="020B0606020202030204" pitchFamily="34" charset="0"/>
                  <a:cs typeface="Arial" panose="020B0604020202020204" pitchFamily="34" charset="0"/>
                </a:rPr>
                <a:t>Beneficiarios:</a:t>
              </a:r>
              <a:r>
                <a:rPr lang="es-CO" sz="1000" b="1" u="none" kern="1200" dirty="0" smtClean="0">
                  <a:solidFill>
                    <a:schemeClr val="tx2">
                      <a:lumMod val="50000"/>
                    </a:schemeClr>
                  </a:solidFill>
                  <a:latin typeface="Arial Narrow" panose="020B0606020202030204" pitchFamily="34" charset="0"/>
                  <a:cs typeface="Arial" panose="020B0604020202020204" pitchFamily="34" charset="0"/>
                </a:rPr>
                <a:t> </a:t>
              </a:r>
              <a:r>
                <a:rPr lang="es-CO" sz="1000" dirty="0">
                  <a:latin typeface="Arial Narrow" panose="020B0606020202030204" pitchFamily="34" charset="0"/>
                </a:rPr>
                <a:t>Estudiantes </a:t>
              </a:r>
              <a:r>
                <a:rPr lang="es-CO" sz="1000" dirty="0" smtClean="0">
                  <a:latin typeface="Arial Narrow" panose="020B0606020202030204" pitchFamily="34" charset="0"/>
                </a:rPr>
                <a:t>y docente</a:t>
              </a:r>
              <a:endParaRPr lang="es-CO" sz="1000" dirty="0">
                <a:latin typeface="Arial Narrow" panose="020B0606020202030204" pitchFamily="34" charset="0"/>
              </a:endParaRPr>
            </a:p>
          </p:txBody>
        </p:sp>
      </p:grpSp>
      <p:sp>
        <p:nvSpPr>
          <p:cNvPr id="20" name="Marco 19"/>
          <p:cNvSpPr/>
          <p:nvPr/>
        </p:nvSpPr>
        <p:spPr>
          <a:xfrm>
            <a:off x="6230586" y="1421213"/>
            <a:ext cx="2189240" cy="612273"/>
          </a:xfrm>
          <a:prstGeom prst="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1" name="Conector recto 3"/>
          <p:cNvSpPr/>
          <p:nvPr/>
        </p:nvSpPr>
        <p:spPr>
          <a:xfrm>
            <a:off x="6428369" y="1954306"/>
            <a:ext cx="234424" cy="415902"/>
          </a:xfrm>
          <a:custGeom>
            <a:avLst/>
            <a:gdLst/>
            <a:ahLst/>
            <a:cxnLst/>
            <a:rect l="0" t="0" r="0" b="0"/>
            <a:pathLst>
              <a:path>
                <a:moveTo>
                  <a:pt x="0" y="0"/>
                </a:moveTo>
                <a:lnTo>
                  <a:pt x="0" y="1316593"/>
                </a:lnTo>
                <a:lnTo>
                  <a:pt x="234424" y="1316593"/>
                </a:lnTo>
              </a:path>
            </a:pathLst>
          </a:custGeom>
          <a:noFill/>
          <a:ln w="28575">
            <a:solidFill>
              <a:schemeClr val="accent6">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pic>
        <p:nvPicPr>
          <p:cNvPr id="2" name="Imagen 1"/>
          <p:cNvPicPr>
            <a:picLocks noChangeAspect="1"/>
          </p:cNvPicPr>
          <p:nvPr/>
        </p:nvPicPr>
        <p:blipFill>
          <a:blip r:embed="rId3"/>
          <a:stretch>
            <a:fillRect/>
          </a:stretch>
        </p:blipFill>
        <p:spPr>
          <a:xfrm>
            <a:off x="8017511" y="5174248"/>
            <a:ext cx="1529899" cy="1529899"/>
          </a:xfrm>
          <a:prstGeom prst="rect">
            <a:avLst/>
          </a:prstGeom>
        </p:spPr>
      </p:pic>
      <p:pic>
        <p:nvPicPr>
          <p:cNvPr id="3" name="Imagen 2"/>
          <p:cNvPicPr>
            <a:picLocks noChangeAspect="1"/>
          </p:cNvPicPr>
          <p:nvPr/>
        </p:nvPicPr>
        <p:blipFill>
          <a:blip r:embed="rId4"/>
          <a:stretch>
            <a:fillRect/>
          </a:stretch>
        </p:blipFill>
        <p:spPr>
          <a:xfrm>
            <a:off x="6428369" y="4502775"/>
            <a:ext cx="4476486" cy="671473"/>
          </a:xfrm>
          <a:prstGeom prst="rect">
            <a:avLst/>
          </a:prstGeom>
        </p:spPr>
      </p:pic>
      <p:sp>
        <p:nvSpPr>
          <p:cNvPr id="26" name="Rectángulo 25"/>
          <p:cNvSpPr/>
          <p:nvPr/>
        </p:nvSpPr>
        <p:spPr>
          <a:xfrm rot="16200000">
            <a:off x="-1079039" y="3367085"/>
            <a:ext cx="2821058"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08. </a:t>
            </a:r>
            <a:r>
              <a:rPr lang="es-CO" sz="800" dirty="0">
                <a:solidFill>
                  <a:schemeClr val="bg1">
                    <a:lumMod val="50000"/>
                  </a:schemeClr>
                </a:solidFill>
                <a:latin typeface="Arial Rounded MT Bold" panose="020F0704030504030204" pitchFamily="34" charset="0"/>
              </a:rPr>
              <a:t>Aseguramiento de la infraestructura tecnológica para soportar los procesos de formación con </a:t>
            </a:r>
            <a:r>
              <a:rPr lang="es-CO" sz="800" dirty="0" smtClean="0">
                <a:solidFill>
                  <a:schemeClr val="bg1">
                    <a:lumMod val="50000"/>
                  </a:schemeClr>
                </a:solidFill>
                <a:latin typeface="Arial Rounded MT Bold" panose="020F0704030504030204" pitchFamily="34" charset="0"/>
              </a:rPr>
              <a:t>TIC</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319282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1246094" y="1732386"/>
            <a:ext cx="9520518" cy="768767"/>
          </a:xfrm>
        </p:spPr>
        <p:txBody>
          <a:bodyPr>
            <a:noAutofit/>
          </a:bodyPr>
          <a:lstStyle/>
          <a:p>
            <a:pPr marL="0" indent="0" algn="just">
              <a:buNone/>
            </a:pPr>
            <a:r>
              <a:rPr lang="es-CO" sz="1800" dirty="0">
                <a:latin typeface="Arial Narrow" panose="020B0606020202030204" pitchFamily="34" charset="0"/>
              </a:rPr>
              <a:t>Implementar espacios y ambientes en donde se desarrollen actividades y experiencias interactivas en procesos enseñanza - aprendizaje mediado por TIC de acuerdo a las tendencias y lineamientos pedagógicos actuales.</a:t>
            </a:r>
          </a:p>
          <a:p>
            <a:pPr marL="0" indent="0">
              <a:buNone/>
            </a:pPr>
            <a:r>
              <a:rPr lang="es-CO" sz="2000" dirty="0">
                <a:latin typeface="Arial Narrow" panose="020B0606020202030204" pitchFamily="34" charset="0"/>
              </a:rPr>
              <a:t>		</a:t>
            </a:r>
          </a:p>
        </p:txBody>
      </p:sp>
      <p:sp>
        <p:nvSpPr>
          <p:cNvPr id="6"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CC3300"/>
                </a:solidFill>
                <a:effectLst>
                  <a:outerShdw blurRad="38100" dist="38100" dir="2700000" algn="tl">
                    <a:srgbClr val="000000">
                      <a:alpha val="43137"/>
                    </a:srgbClr>
                  </a:outerShdw>
                </a:effectLst>
              </a:rPr>
              <a:t>Objetivos del proyecto</a:t>
            </a:r>
            <a:endParaRPr lang="es-CO" sz="3600" dirty="0">
              <a:solidFill>
                <a:srgbClr val="CC3300"/>
              </a:solidFill>
              <a:effectLst>
                <a:outerShdw blurRad="38100" dist="38100" dir="2700000" algn="tl">
                  <a:srgbClr val="000000">
                    <a:alpha val="43137"/>
                  </a:srgbClr>
                </a:outerShdw>
              </a:effectLst>
            </a:endParaRPr>
          </a:p>
        </p:txBody>
      </p:sp>
      <p:sp>
        <p:nvSpPr>
          <p:cNvPr id="18" name="Título 1">
            <a:extLst>
              <a:ext uri="{FF2B5EF4-FFF2-40B4-BE49-F238E27FC236}">
                <a16:creationId xmlns:a16="http://schemas.microsoft.com/office/drawing/2014/main" id="{6E8F9C17-DF16-4503-A23D-C04985936785}"/>
              </a:ext>
            </a:extLst>
          </p:cNvPr>
          <p:cNvSpPr txBox="1">
            <a:spLocks/>
          </p:cNvSpPr>
          <p:nvPr/>
        </p:nvSpPr>
        <p:spPr>
          <a:xfrm>
            <a:off x="645459" y="1060289"/>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CC3300"/>
                </a:solidFill>
                <a:effectLst>
                  <a:outerShdw blurRad="38100" dist="38100" dir="2700000" algn="tl">
                    <a:srgbClr val="000000">
                      <a:alpha val="43137"/>
                    </a:srgbClr>
                  </a:outerShdw>
                </a:effectLst>
              </a:rPr>
              <a:t>General</a:t>
            </a:r>
            <a:endParaRPr lang="es-CO" sz="3200" dirty="0">
              <a:solidFill>
                <a:srgbClr val="CC3300"/>
              </a:solidFill>
              <a:effectLst>
                <a:outerShdw blurRad="38100" dist="38100" dir="2700000" algn="tl">
                  <a:srgbClr val="000000">
                    <a:alpha val="43137"/>
                  </a:srgbClr>
                </a:outerShdw>
              </a:effectLst>
            </a:endParaRPr>
          </a:p>
        </p:txBody>
      </p:sp>
      <p:sp>
        <p:nvSpPr>
          <p:cNvPr id="22" name="Título 1">
            <a:extLst>
              <a:ext uri="{FF2B5EF4-FFF2-40B4-BE49-F238E27FC236}">
                <a16:creationId xmlns:a16="http://schemas.microsoft.com/office/drawing/2014/main" id="{6E8F9C17-DF16-4503-A23D-C04985936785}"/>
              </a:ext>
            </a:extLst>
          </p:cNvPr>
          <p:cNvSpPr txBox="1">
            <a:spLocks/>
          </p:cNvSpPr>
          <p:nvPr/>
        </p:nvSpPr>
        <p:spPr>
          <a:xfrm>
            <a:off x="645459" y="2790736"/>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CC3300"/>
                </a:solidFill>
                <a:effectLst>
                  <a:outerShdw blurRad="38100" dist="38100" dir="2700000" algn="tl">
                    <a:srgbClr val="000000">
                      <a:alpha val="43137"/>
                    </a:srgbClr>
                  </a:outerShdw>
                </a:effectLst>
              </a:rPr>
              <a:t>Específicos</a:t>
            </a:r>
            <a:endParaRPr lang="es-CO" sz="3200" dirty="0">
              <a:solidFill>
                <a:srgbClr val="CC3300"/>
              </a:solidFill>
              <a:effectLst>
                <a:outerShdw blurRad="38100" dist="38100" dir="2700000" algn="tl">
                  <a:srgbClr val="000000">
                    <a:alpha val="43137"/>
                  </a:srgbClr>
                </a:outerShdw>
              </a:effectLst>
            </a:endParaRPr>
          </a:p>
        </p:txBody>
      </p:sp>
      <p:sp>
        <p:nvSpPr>
          <p:cNvPr id="2" name="Rectángulo 1"/>
          <p:cNvSpPr/>
          <p:nvPr/>
        </p:nvSpPr>
        <p:spPr>
          <a:xfrm>
            <a:off x="1246095" y="3576505"/>
            <a:ext cx="9341224" cy="2585323"/>
          </a:xfrm>
          <a:prstGeom prst="rect">
            <a:avLst/>
          </a:prstGeom>
        </p:spPr>
        <p:txBody>
          <a:bodyPr wrap="square">
            <a:spAutoFit/>
          </a:bodyPr>
          <a:lstStyle/>
          <a:p>
            <a:pPr marL="285750" lvl="0" indent="-285750">
              <a:buFontTx/>
              <a:buChar char="-"/>
            </a:pPr>
            <a:r>
              <a:rPr lang="es-CO" dirty="0" smtClean="0">
                <a:latin typeface="Arial Narrow" panose="020B0606020202030204" pitchFamily="34" charset="0"/>
              </a:rPr>
              <a:t>Identificar </a:t>
            </a:r>
            <a:r>
              <a:rPr lang="es-CO" dirty="0">
                <a:latin typeface="Arial Narrow" panose="020B0606020202030204" pitchFamily="34" charset="0"/>
              </a:rPr>
              <a:t>y evaluar las diferentes propuestas existentes sobre ambientes interactivos de aprendizaje de acuerdo a las nuevas tendencias pedagógicas mediados por TIC. 			</a:t>
            </a:r>
            <a:endParaRPr lang="es-CO" dirty="0" smtClean="0">
              <a:latin typeface="Arial Narrow" panose="020B0606020202030204" pitchFamily="34" charset="0"/>
            </a:endParaRPr>
          </a:p>
          <a:p>
            <a:pPr marL="285750" lvl="0" indent="-285750">
              <a:buFontTx/>
              <a:buChar char="-"/>
            </a:pPr>
            <a:endParaRPr lang="es-CO" dirty="0">
              <a:latin typeface="Arial Narrow" panose="020B0606020202030204" pitchFamily="34" charset="0"/>
            </a:endParaRPr>
          </a:p>
          <a:p>
            <a:pPr marL="285750" lvl="0" indent="-285750">
              <a:buFontTx/>
              <a:buChar char="-"/>
            </a:pPr>
            <a:r>
              <a:rPr lang="es-CO" dirty="0" smtClean="0">
                <a:latin typeface="Arial Narrow" panose="020B0606020202030204" pitchFamily="34" charset="0"/>
              </a:rPr>
              <a:t>Identificar</a:t>
            </a:r>
            <a:r>
              <a:rPr lang="es-CO" dirty="0">
                <a:latin typeface="Arial Narrow" panose="020B0606020202030204" pitchFamily="34" charset="0"/>
              </a:rPr>
              <a:t>, seleccionar y diseñar espacios físicos disponibles para cada una de las facultades de la institución realizando las adecuaciones necesarias para convertirlas en espacios interactivos mediados por TIC.			</a:t>
            </a:r>
            <a:endParaRPr lang="es-CO" dirty="0" smtClean="0">
              <a:latin typeface="Arial Narrow" panose="020B0606020202030204" pitchFamily="34" charset="0"/>
            </a:endParaRPr>
          </a:p>
          <a:p>
            <a:pPr marL="285750" lvl="0" indent="-285750">
              <a:buFontTx/>
              <a:buChar char="-"/>
            </a:pPr>
            <a:endParaRPr lang="es-CO" dirty="0">
              <a:latin typeface="Arial Narrow" panose="020B0606020202030204" pitchFamily="34" charset="0"/>
            </a:endParaRPr>
          </a:p>
          <a:p>
            <a:pPr marL="285750" lvl="0" indent="-285750">
              <a:buFontTx/>
              <a:buChar char="-"/>
            </a:pPr>
            <a:r>
              <a:rPr lang="es-CO" dirty="0" smtClean="0">
                <a:latin typeface="Arial Narrow" panose="020B0606020202030204" pitchFamily="34" charset="0"/>
              </a:rPr>
              <a:t>Implementar </a:t>
            </a:r>
            <a:r>
              <a:rPr lang="es-CO" dirty="0">
                <a:latin typeface="Arial Narrow" panose="020B0606020202030204" pitchFamily="34" charset="0"/>
              </a:rPr>
              <a:t>espacios interactivos de formación de acuerdo a cada una de las tendencias acogidas por la institución y adecuadas según cada disciplina.</a:t>
            </a: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10" name="Rectángulo 9"/>
          <p:cNvSpPr/>
          <p:nvPr/>
        </p:nvSpPr>
        <p:spPr>
          <a:xfrm rot="16200000">
            <a:off x="-1079039" y="3367085"/>
            <a:ext cx="2821058"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08. </a:t>
            </a:r>
            <a:r>
              <a:rPr lang="es-CO" sz="800" dirty="0">
                <a:solidFill>
                  <a:schemeClr val="bg1">
                    <a:lumMod val="50000"/>
                  </a:schemeClr>
                </a:solidFill>
                <a:latin typeface="Arial Rounded MT Bold" panose="020F0704030504030204" pitchFamily="34" charset="0"/>
              </a:rPr>
              <a:t>Aseguramiento de la infraestructura tecnológica para soportar los procesos de formación con </a:t>
            </a:r>
            <a:r>
              <a:rPr lang="es-CO" sz="800" dirty="0" smtClean="0">
                <a:solidFill>
                  <a:schemeClr val="bg1">
                    <a:lumMod val="50000"/>
                  </a:schemeClr>
                </a:solidFill>
                <a:latin typeface="Arial Rounded MT Bold" panose="020F0704030504030204" pitchFamily="34" charset="0"/>
              </a:rPr>
              <a:t>TIC</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257557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CC3300"/>
                </a:solidFill>
                <a:effectLst>
                  <a:outerShdw blurRad="38100" dist="38100" dir="2700000" algn="tl">
                    <a:srgbClr val="000000">
                      <a:alpha val="43137"/>
                    </a:srgbClr>
                  </a:outerShdw>
                </a:effectLst>
              </a:rPr>
              <a:t>Planes operativos</a:t>
            </a:r>
            <a:endParaRPr lang="es-CO" sz="3600" dirty="0">
              <a:solidFill>
                <a:srgbClr val="CC3300"/>
              </a:solidFill>
              <a:effectLst>
                <a:outerShdw blurRad="38100" dist="38100" dir="2700000" algn="tl">
                  <a:srgbClr val="000000">
                    <a:alpha val="43137"/>
                  </a:srgbClr>
                </a:outerShdw>
              </a:effectLst>
            </a:endParaRPr>
          </a:p>
        </p:txBody>
      </p:sp>
      <p:graphicFrame>
        <p:nvGraphicFramePr>
          <p:cNvPr id="9" name="Tabla 8"/>
          <p:cNvGraphicFramePr>
            <a:graphicFrameLocks noGrp="1"/>
          </p:cNvGraphicFramePr>
          <p:nvPr>
            <p:extLst>
              <p:ext uri="{D42A27DB-BD31-4B8C-83A1-F6EECF244321}">
                <p14:modId xmlns:p14="http://schemas.microsoft.com/office/powerpoint/2010/main" val="793404564"/>
              </p:ext>
            </p:extLst>
          </p:nvPr>
        </p:nvGraphicFramePr>
        <p:xfrm>
          <a:off x="1240591" y="1079328"/>
          <a:ext cx="9144719" cy="5493404"/>
        </p:xfrm>
        <a:graphic>
          <a:graphicData uri="http://schemas.openxmlformats.org/drawingml/2006/table">
            <a:tbl>
              <a:tblPr firstRow="1" firstCol="1" bandRow="1"/>
              <a:tblGrid>
                <a:gridCol w="2981157">
                  <a:extLst>
                    <a:ext uri="{9D8B030D-6E8A-4147-A177-3AD203B41FA5}">
                      <a16:colId xmlns:a16="http://schemas.microsoft.com/office/drawing/2014/main" val="622973615"/>
                    </a:ext>
                  </a:extLst>
                </a:gridCol>
                <a:gridCol w="6163562">
                  <a:extLst>
                    <a:ext uri="{9D8B030D-6E8A-4147-A177-3AD203B41FA5}">
                      <a16:colId xmlns:a16="http://schemas.microsoft.com/office/drawing/2014/main" val="2008709917"/>
                    </a:ext>
                  </a:extLst>
                </a:gridCol>
              </a:tblGrid>
              <a:tr h="33717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DB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DBD"/>
                    </a:solidFill>
                  </a:tcPr>
                </a:tc>
                <a:extLst>
                  <a:ext uri="{0D108BD9-81ED-4DB2-BD59-A6C34878D82A}">
                    <a16:rowId xmlns:a16="http://schemas.microsoft.com/office/drawing/2014/main" val="3686363448"/>
                  </a:ext>
                </a:extLst>
              </a:tr>
              <a:tr h="14773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1800" b="1" kern="1200" dirty="0" smtClean="0">
                          <a:solidFill>
                            <a:schemeClr val="tx1"/>
                          </a:solidFill>
                          <a:effectLst/>
                          <a:latin typeface="Calibri" panose="020F0502020204030204"/>
                          <a:ea typeface="+mn-ea"/>
                          <a:cs typeface="+mn-cs"/>
                        </a:rPr>
                        <a:t>Elaboración de plan de diseño e implementación de espacios interactivos de formación</a:t>
                      </a:r>
                      <a:endParaRPr lang="es-CO" sz="1800" b="1" kern="1200" dirty="0">
                        <a:solidFill>
                          <a:schemeClr val="tx1"/>
                        </a:solidFill>
                        <a:effectLst/>
                        <a:latin typeface="+mn-lt"/>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DB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79388" marR="0" lvl="0" indent="0" algn="just" defTabSz="914400" rtl="0" eaLnBrk="1" fontAlgn="auto" latinLnBrk="0" hangingPunct="1">
                        <a:lnSpc>
                          <a:spcPct val="100000"/>
                        </a:lnSpc>
                        <a:spcBef>
                          <a:spcPts val="0"/>
                        </a:spcBef>
                        <a:spcAft>
                          <a:spcPts val="0"/>
                        </a:spcAft>
                        <a:buClrTx/>
                        <a:buSzTx/>
                        <a:buFontTx/>
                        <a:buNone/>
                        <a:tabLst/>
                        <a:defRPr/>
                      </a:pPr>
                      <a:r>
                        <a:rPr lang="es-CO" sz="1500" kern="1200" dirty="0" smtClean="0">
                          <a:solidFill>
                            <a:schemeClr val="tx1"/>
                          </a:solidFill>
                          <a:effectLst/>
                          <a:latin typeface="Arial Narrow" panose="020B0606020202030204" pitchFamily="34" charset="0"/>
                          <a:ea typeface="+mn-ea"/>
                          <a:cs typeface="+mn-cs"/>
                        </a:rPr>
                        <a:t>En este plan operativo se ejecutan acciones tales como: revisión de tecnologías y equipos disponibles para desarrollo de interactividad en simultaneidad con presencialidad. Socialización con decanos y directores de programa para verificar espacios disponibles y tecnologías acordes con las metodologías de enseñanza aprendizaje. Selección de tendencias aplicables institucionalmente. Elaboración de Plan de implementación. Elaboración de proyecto para adecuación de nuevos espacios de formación físicos para el desarrollo de actividades de manera presencial y remota de manera simultánea.	</a:t>
                      </a:r>
                      <a:endParaRPr lang="es-CO" sz="1500" kern="1200" dirty="0">
                        <a:solidFill>
                          <a:schemeClr val="tx1"/>
                        </a:solidFill>
                        <a:effectLst/>
                        <a:latin typeface="Arial Narrow" panose="020B0606020202030204" pitchFamily="34" charset="0"/>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F4EB"/>
                    </a:solidFill>
                  </a:tcPr>
                </a:tc>
                <a:extLst>
                  <a:ext uri="{0D108BD9-81ED-4DB2-BD59-A6C34878D82A}">
                    <a16:rowId xmlns:a16="http://schemas.microsoft.com/office/drawing/2014/main" val="3877856177"/>
                  </a:ext>
                </a:extLst>
              </a:tr>
              <a:tr h="1237051">
                <a:tc>
                  <a:txBody>
                    <a:bodyPr/>
                    <a:lstStyle/>
                    <a:p>
                      <a:pPr algn="ctr">
                        <a:lnSpc>
                          <a:spcPct val="107000"/>
                        </a:lnSpc>
                        <a:spcAft>
                          <a:spcPts val="0"/>
                        </a:spcAft>
                      </a:pPr>
                      <a:r>
                        <a:rPr lang="es-CO" sz="1800" b="1" kern="1200" dirty="0" smtClean="0">
                          <a:solidFill>
                            <a:schemeClr val="tx1"/>
                          </a:solidFill>
                          <a:effectLst/>
                          <a:latin typeface="+mn-lt"/>
                          <a:ea typeface="+mn-ea"/>
                          <a:cs typeface="+mn-cs"/>
                        </a:rPr>
                        <a:t>Selección y Diseño de espacios interactivos de formación</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DBD"/>
                    </a:solidFill>
                  </a:tcPr>
                </a:tc>
                <a:tc>
                  <a:txBody>
                    <a:bodyPr/>
                    <a:lstStyle/>
                    <a:p>
                      <a:pPr marL="179388" marR="0" lvl="0" indent="0" algn="just" defTabSz="914400" rtl="0" eaLnBrk="1" fontAlgn="auto" latinLnBrk="0" hangingPunct="1">
                        <a:lnSpc>
                          <a:spcPct val="100000"/>
                        </a:lnSpc>
                        <a:spcBef>
                          <a:spcPts val="0"/>
                        </a:spcBef>
                        <a:spcAft>
                          <a:spcPts val="0"/>
                        </a:spcAft>
                        <a:buClrTx/>
                        <a:buSzTx/>
                        <a:buFontTx/>
                        <a:buNone/>
                        <a:tabLst/>
                        <a:defRPr/>
                      </a:pPr>
                      <a:r>
                        <a:rPr lang="es-CO" sz="1500" kern="1200" dirty="0" smtClean="0">
                          <a:solidFill>
                            <a:schemeClr val="tx1"/>
                          </a:solidFill>
                          <a:effectLst/>
                          <a:latin typeface="Arial Narrow" panose="020B0606020202030204" pitchFamily="34" charset="0"/>
                          <a:ea typeface="+mn-ea"/>
                          <a:cs typeface="+mn-cs"/>
                        </a:rPr>
                        <a:t>Se desarrollan las siguientes acciones: Inventario de espacios interactivos existentes en la institución. Inventario de espacios de formación con disponibilidad de enseñanza remota y presencial en simultáneo. Selección de espacios para adecuar para la interactividad remota. Selección de espacios a transformar completamente y/o construir. Socialización de diseños con decanos y directivos de programa. Diseño e implementación de espacios interactivos de apoyo a docentes y estudiantes.</a:t>
                      </a: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F4EB"/>
                    </a:solidFill>
                  </a:tcPr>
                </a:tc>
                <a:extLst>
                  <a:ext uri="{0D108BD9-81ED-4DB2-BD59-A6C34878D82A}">
                    <a16:rowId xmlns:a16="http://schemas.microsoft.com/office/drawing/2014/main" val="176116655"/>
                  </a:ext>
                </a:extLst>
              </a:tr>
              <a:tr h="1955830">
                <a:tc>
                  <a:txBody>
                    <a:bodyPr/>
                    <a:lstStyle/>
                    <a:p>
                      <a:pPr algn="ctr">
                        <a:lnSpc>
                          <a:spcPct val="107000"/>
                        </a:lnSpc>
                        <a:spcAft>
                          <a:spcPts val="0"/>
                        </a:spcAft>
                      </a:pPr>
                      <a:r>
                        <a:rPr lang="es-CO" sz="1800" b="1" kern="1200" dirty="0" smtClean="0">
                          <a:solidFill>
                            <a:schemeClr val="tx1"/>
                          </a:solidFill>
                          <a:effectLst/>
                          <a:latin typeface="+mn-lt"/>
                          <a:ea typeface="+mn-ea"/>
                          <a:cs typeface="+mn-cs"/>
                        </a:rPr>
                        <a:t>Implementación de espacios interactivos mediados por TIC de acuerdo a tendencias tecnológicas y pedagógicas seleccionadas por la institución</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DBD"/>
                    </a:solidFill>
                  </a:tcPr>
                </a:tc>
                <a:tc>
                  <a:txBody>
                    <a:bodyPr/>
                    <a:lstStyle/>
                    <a:p>
                      <a:pPr marL="179388" marR="0" lvl="0" indent="0" algn="just" defTabSz="914400" rtl="0" eaLnBrk="1" fontAlgn="auto" latinLnBrk="0" hangingPunct="1">
                        <a:lnSpc>
                          <a:spcPct val="100000"/>
                        </a:lnSpc>
                        <a:spcBef>
                          <a:spcPts val="0"/>
                        </a:spcBef>
                        <a:spcAft>
                          <a:spcPts val="0"/>
                        </a:spcAft>
                        <a:buClrTx/>
                        <a:buSzTx/>
                        <a:buFontTx/>
                        <a:buNone/>
                        <a:tabLst/>
                        <a:defRPr/>
                      </a:pPr>
                      <a:r>
                        <a:rPr lang="es-CO" sz="1500" kern="1200" dirty="0" smtClean="0">
                          <a:solidFill>
                            <a:schemeClr val="tx1"/>
                          </a:solidFill>
                          <a:effectLst/>
                          <a:latin typeface="Arial Narrow" panose="020B0606020202030204" pitchFamily="34" charset="0"/>
                          <a:ea typeface="+mn-ea"/>
                          <a:cs typeface="+mn-cs"/>
                        </a:rPr>
                        <a:t>Presentación de metodologías y TIC seleccionadas. Elaboración de cronograma de implementación, de espacios interactivos seleccionados. Elaboración de términos de referencia compra de equipos para espacios seleccionados a intervenir. Elaboración términos de referencia para adecuaciones físicas espacios seleccionados. Adecuaciones tecnológicas en espacios seleccionados a intervenir. Construcción, adecuación, pruebas, puesta en servicio y entrega de espacios seleccionado.</a:t>
                      </a: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F4EB"/>
                    </a:solidFill>
                  </a:tcPr>
                </a:tc>
                <a:extLst>
                  <a:ext uri="{0D108BD9-81ED-4DB2-BD59-A6C34878D82A}">
                    <a16:rowId xmlns:a16="http://schemas.microsoft.com/office/drawing/2014/main" val="3052261607"/>
                  </a:ext>
                </a:extLst>
              </a:tr>
            </a:tbl>
          </a:graphicData>
        </a:graphic>
      </p:graphicFrame>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8" name="Rectángulo 7"/>
          <p:cNvSpPr/>
          <p:nvPr/>
        </p:nvSpPr>
        <p:spPr>
          <a:xfrm rot="16200000">
            <a:off x="-1079039" y="3367085"/>
            <a:ext cx="2821058"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08. </a:t>
            </a:r>
            <a:r>
              <a:rPr lang="es-CO" sz="800" dirty="0">
                <a:solidFill>
                  <a:schemeClr val="bg1">
                    <a:lumMod val="50000"/>
                  </a:schemeClr>
                </a:solidFill>
                <a:latin typeface="Arial Rounded MT Bold" panose="020F0704030504030204" pitchFamily="34" charset="0"/>
              </a:rPr>
              <a:t>Aseguramiento de la infraestructura tecnológica para soportar los procesos de formación con </a:t>
            </a:r>
            <a:r>
              <a:rPr lang="es-CO" sz="800" dirty="0" smtClean="0">
                <a:solidFill>
                  <a:schemeClr val="bg1">
                    <a:lumMod val="50000"/>
                  </a:schemeClr>
                </a:solidFill>
                <a:latin typeface="Arial Rounded MT Bold" panose="020F0704030504030204" pitchFamily="34" charset="0"/>
              </a:rPr>
              <a:t>TIC</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198728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6E23B3A-2FD3-4FB4-8F91-E9FFED48E944}"/>
              </a:ext>
            </a:extLst>
          </p:cNvPr>
          <p:cNvSpPr txBox="1">
            <a:spLocks/>
          </p:cNvSpPr>
          <p:nvPr/>
        </p:nvSpPr>
        <p:spPr>
          <a:xfrm>
            <a:off x="3052941" y="2147692"/>
            <a:ext cx="5888891" cy="109240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Myriad Pro" panose="020B0503030403020204" pitchFamily="34" charset="0"/>
                <a:ea typeface="+mj-ea"/>
                <a:cs typeface="+mj-cs"/>
              </a:defRPr>
            </a:lvl1pPr>
          </a:lstStyle>
          <a:p>
            <a:pPr algn="ctr"/>
            <a:r>
              <a:rPr lang="es-ES" sz="7200" dirty="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rPr>
              <a:t>¡GRACIAS!</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098" y="3975202"/>
            <a:ext cx="2513802" cy="2443044"/>
          </a:xfrm>
          <a:prstGeom prst="rect">
            <a:avLst/>
          </a:prstGeom>
        </p:spPr>
      </p:pic>
    </p:spTree>
    <p:extLst>
      <p:ext uri="{BB962C8B-B14F-4D97-AF65-F5344CB8AC3E}">
        <p14:creationId xmlns:p14="http://schemas.microsoft.com/office/powerpoint/2010/main" val="2826325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6518</TotalTime>
  <Words>1615</Words>
  <Application>Microsoft Office PowerPoint</Application>
  <PresentationFormat>Panorámica</PresentationFormat>
  <Paragraphs>90</Paragraphs>
  <Slides>7</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7</vt:i4>
      </vt:variant>
    </vt:vector>
  </HeadingPairs>
  <TitlesOfParts>
    <vt:vector size="18" baseType="lpstr">
      <vt:lpstr>SimSun</vt:lpstr>
      <vt:lpstr>Arial</vt:lpstr>
      <vt:lpstr>Arial Narrow</vt:lpstr>
      <vt:lpstr>Arial Rounded MT Bold</vt:lpstr>
      <vt:lpstr>Asap Medium</vt:lpstr>
      <vt:lpstr>Calibri</vt:lpstr>
      <vt:lpstr>Calibri Light</vt:lpstr>
      <vt:lpstr>Khmer UI</vt:lpstr>
      <vt:lpstr>Open Sans Light</vt:lpstr>
      <vt:lpstr>Times New Roman</vt:lpstr>
      <vt:lpstr>Tema de Office</vt:lpstr>
      <vt:lpstr>Presentación de PowerPoint</vt:lpstr>
      <vt:lpstr>Información general del proyecto</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754</cp:revision>
  <cp:lastPrinted>2017-05-16T14:27:28Z</cp:lastPrinted>
  <dcterms:created xsi:type="dcterms:W3CDTF">2017-03-06T22:18:18Z</dcterms:created>
  <dcterms:modified xsi:type="dcterms:W3CDTF">2025-08-12T19:24:05Z</dcterms:modified>
</cp:coreProperties>
</file>