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6" r:id="rId4"/>
    <p:sldId id="1118" r:id="rId5"/>
    <p:sldId id="1119" r:id="rId6"/>
    <p:sldId id="1120" r:id="rId7"/>
    <p:sldId id="1117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056"/>
    <a:srgbClr val="18355E"/>
    <a:srgbClr val="FBF4EB"/>
    <a:srgbClr val="FFCDBD"/>
    <a:srgbClr val="CC3300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1117E-C91F-4BCB-B907-251B7F613742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477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2201851" y="4316342"/>
            <a:ext cx="4324456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</a:t>
            </a:r>
            <a:r>
              <a:rPr lang="es-CO" sz="3600" dirty="0">
                <a:solidFill>
                  <a:schemeClr val="bg1"/>
                </a:solidFill>
              </a:rPr>
              <a:t>: </a:t>
            </a:r>
            <a:r>
              <a:rPr lang="es-CO" sz="2800" b="0" dirty="0" smtClean="0">
                <a:solidFill>
                  <a:schemeClr val="bg1"/>
                </a:solidFill>
              </a:rPr>
              <a:t>Desarrollar </a:t>
            </a:r>
            <a:r>
              <a:rPr lang="es-CO" sz="2800" b="0" dirty="0">
                <a:solidFill>
                  <a:schemeClr val="bg1"/>
                </a:solidFill>
              </a:rPr>
              <a:t>Ecosistemas TIC enfocados a experiencias y ambientes educativos interactivos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303720" y="669940"/>
            <a:ext cx="5977813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4800" dirty="0">
                <a:solidFill>
                  <a:schemeClr val="bg1"/>
                </a:solidFill>
                <a:latin typeface="Asap Medium" panose="020F0604030102060203" pitchFamily="2" charset="0"/>
              </a:rPr>
              <a:t>Excelencia Académica para la Formación Integral</a:t>
            </a:r>
            <a:endParaRPr lang="es-ES" sz="36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766177" y="914490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8" name="Anillo 7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rgbClr val="1630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09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185" y="177857"/>
            <a:ext cx="1055100" cy="1025401"/>
          </a:xfrm>
          <a:prstGeom prst="rect">
            <a:avLst/>
          </a:prstGeom>
        </p:spPr>
      </p:pic>
      <p:pic>
        <p:nvPicPr>
          <p:cNvPr id="10" name="Imagen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1" y="2709775"/>
            <a:ext cx="4851840" cy="3517078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9241" y="154595"/>
            <a:ext cx="6853518" cy="720304"/>
          </a:xfrm>
        </p:spPr>
        <p:txBody>
          <a:bodyPr/>
          <a:lstStyle/>
          <a:p>
            <a:pPr algn="ctr"/>
            <a:r>
              <a:rPr lang="es-ES" sz="36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 rot="16200000">
            <a:off x="-1079039" y="3367085"/>
            <a:ext cx="2821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09.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Desarrollar Ecosistemas TIC enfocados a experiencias y ambientes educativos interactivos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129605"/>
              </p:ext>
            </p:extLst>
          </p:nvPr>
        </p:nvGraphicFramePr>
        <p:xfrm>
          <a:off x="1306325" y="1125911"/>
          <a:ext cx="9272028" cy="5145903"/>
        </p:xfrm>
        <a:graphic>
          <a:graphicData uri="http://schemas.openxmlformats.org/drawingml/2006/table">
            <a:tbl>
              <a:tblPr firstRow="1" firstCol="1" bandRow="1"/>
              <a:tblGrid>
                <a:gridCol w="2503675">
                  <a:extLst>
                    <a:ext uri="{9D8B030D-6E8A-4147-A177-3AD203B41FA5}">
                      <a16:colId xmlns:a16="http://schemas.microsoft.com/office/drawing/2014/main" val="3255776290"/>
                    </a:ext>
                  </a:extLst>
                </a:gridCol>
                <a:gridCol w="6768353">
                  <a:extLst>
                    <a:ext uri="{9D8B030D-6E8A-4147-A177-3AD203B41FA5}">
                      <a16:colId xmlns:a16="http://schemas.microsoft.com/office/drawing/2014/main" val="1998321074"/>
                    </a:ext>
                  </a:extLst>
                </a:gridCol>
              </a:tblGrid>
              <a:tr h="127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CEA - 09)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262096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Recursos Informáticos y Educativos - CRIE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950284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Excelencia Académica para la Formación Integral 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313336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Wilson Arenas Valencia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86315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Medios, recursos e integración de las TIC en los procesos educativos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122747"/>
                  </a:ext>
                </a:extLst>
              </a:tr>
              <a:tr h="12798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764494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Misionales - Docencia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6993252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Administración institucional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334657"/>
                  </a:ext>
                </a:extLst>
              </a:tr>
              <a:tr h="127981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Misión y proyecto institucional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118056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Estudiantes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02535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Procesos académicos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084963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Visibilidad  nacional e internacional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97420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6. Investigación y creación artística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360623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Formación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2490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Facultades, programas académicos y Vicerrectoría Académica.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376360"/>
                  </a:ext>
                </a:extLst>
              </a:tr>
              <a:tr h="841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MEN -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MINTIC-RENATA.</a:t>
                      </a:r>
                      <a:r>
                        <a:rPr lang="es-CO" sz="11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HAMEEN 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AMMATTIKORKEAKOULU OY (universidad de ciencias aplicadas en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Finlandia)HAMK.</a:t>
                      </a:r>
                      <a:r>
                        <a:rPr lang="es-CO" sz="11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FUNDACAO 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UNIVERSIDADE FEDERAL DO ABC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UFABC.</a:t>
                      </a:r>
                      <a:r>
                        <a:rPr lang="es-CO" sz="11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Instituto 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Federal de Educación, Ciencia e Tecnología do Espírito Santo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IFES.</a:t>
                      </a:r>
                      <a:r>
                        <a:rPr lang="es-CO" sz="11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Instituto 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Federal de Educación, Ciencia e Tecnología de São Paulo 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IFSP.</a:t>
                      </a:r>
                      <a:r>
                        <a:rPr lang="es-CO" sz="11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Fundación 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Universitaria del Área Andina 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AREANDINA.</a:t>
                      </a:r>
                      <a:r>
                        <a:rPr lang="es-CO" sz="11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Instituto 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Politécnico de </a:t>
                      </a:r>
                      <a:r>
                        <a:rPr lang="es-CO" sz="1100" dirty="0" err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Braganca</a:t>
                      </a: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(Portugal) IPB</a:t>
                      </a:r>
                      <a:endParaRPr lang="es-CO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198594"/>
                  </a:ext>
                </a:extLst>
              </a:tr>
              <a:tr h="12798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curricular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6463812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Desarrollo Docente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738099"/>
                  </a:ext>
                </a:extLst>
              </a:tr>
              <a:tr h="127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Acceso, inserción y acompañamiento estudiantil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196033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Garantizar una educación inclusiva, equitativa y de calidad y promover oportunidades de aprendizaje durante toda la vida para todos</a:t>
                      </a:r>
                      <a:endParaRPr lang="es-CO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2459" marR="32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495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C540E9C-3026-4179-B918-EF96B94DC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15" y="1153272"/>
            <a:ext cx="10849535" cy="124926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1100" dirty="0">
                <a:latin typeface="Arial Narrow" panose="020B0606020202030204" pitchFamily="34" charset="0"/>
              </a:rPr>
              <a:t>La universidad ha mantenido como política poner a disposición de los docentes y estudiantes recursos informáticos y educativos actualizados, que potencien e impulsen las labores académicas de enseñanza aprendizaje, sin embargo los procesos de apropiación y usos de esas tecnologías disponibles no van al mismo ritmo de su implementación , y no se percibe alineación entre la evolución de los nuevos desarrollos metodológicos y las tendencias TIC que vienen llegando y no hay una participación directa tanto en procesos de apropiación como de formación de docentes y estudiantes. Es necesario plantear una ruta de aprendizaje definida para cada uno de ellos en cuanto apropiación, transferencia y uso de recursos y medios </a:t>
            </a:r>
            <a:r>
              <a:rPr lang="es-CO" sz="1100" dirty="0" smtClean="0">
                <a:latin typeface="Arial Narrow" panose="020B0606020202030204" pitchFamily="34" charset="0"/>
              </a:rPr>
              <a:t>TIC. De </a:t>
            </a:r>
            <a:r>
              <a:rPr lang="es-CO" sz="1100" dirty="0">
                <a:latin typeface="Arial Narrow" panose="020B0606020202030204" pitchFamily="34" charset="0"/>
              </a:rPr>
              <a:t>acuerdo a lo propuesto por la Institución a través del PEI y a los resultados del diagnóstico realizado en la formulación de éste Plan de desarrollo institucional, se evidencia la necesidad de un adecuado y oportuno Plan de implementación, uso y apropiación de TIC, que impulse la incorporación de las nuevas propuestas metodológicas para la labor académica, enseñanza aprendizaje en ambientes con medios y recursos tecnológicos de última generación, que permita tanto a docentes como estudiantes estar a la vanguardia y mejor preparados para entregar respuestas al medio y la región desde cada uno de sus saberes y especialidades.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12894" y="226313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</a:t>
            </a:r>
            <a:r>
              <a:rPr lang="es-CO" sz="3600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problema, necesidad u oportunidad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 rot="16200000">
            <a:off x="-1079039" y="3367085"/>
            <a:ext cx="2821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09.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Desarrollar Ecosistemas TIC enfocados a experiencias y ambientes educativos interactivos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44756"/>
              </p:ext>
            </p:extLst>
          </p:nvPr>
        </p:nvGraphicFramePr>
        <p:xfrm>
          <a:off x="1510394" y="2689412"/>
          <a:ext cx="8922440" cy="3734182"/>
        </p:xfrm>
        <a:graphic>
          <a:graphicData uri="http://schemas.openxmlformats.org/drawingml/2006/table">
            <a:tbl>
              <a:tblPr firstRow="1" firstCol="1" bandRow="1"/>
              <a:tblGrid>
                <a:gridCol w="1448812">
                  <a:extLst>
                    <a:ext uri="{9D8B030D-6E8A-4147-A177-3AD203B41FA5}">
                      <a16:colId xmlns:a16="http://schemas.microsoft.com/office/drawing/2014/main" val="2633155028"/>
                    </a:ext>
                  </a:extLst>
                </a:gridCol>
                <a:gridCol w="2175486">
                  <a:extLst>
                    <a:ext uri="{9D8B030D-6E8A-4147-A177-3AD203B41FA5}">
                      <a16:colId xmlns:a16="http://schemas.microsoft.com/office/drawing/2014/main" val="4241823000"/>
                    </a:ext>
                  </a:extLst>
                </a:gridCol>
                <a:gridCol w="5298142">
                  <a:extLst>
                    <a:ext uri="{9D8B030D-6E8A-4147-A177-3AD203B41FA5}">
                      <a16:colId xmlns:a16="http://schemas.microsoft.com/office/drawing/2014/main" val="1778065167"/>
                    </a:ext>
                  </a:extLst>
                </a:gridCol>
              </a:tblGrid>
              <a:tr h="1053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31187"/>
                  </a:ext>
                </a:extLst>
              </a:tr>
              <a:tr h="100852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"Bajo uso de experiencias y ambientes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educativos interactivos como soporte a los procesos de enseñanza - aprendizaje en la UTP"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 Bajos niveles de exposición a experiencias y ambientes educativos interactivos para los estudiantes 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"2.1 No se proporcionan las herramientas necesarias.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2.2 Los docentes no aprovechan las TIC para la docencia.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2.3 Falta apropiación cultural para incorporación de tecnologías de soporte a los procesos de enseñanza aprendizaje." 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224721"/>
                  </a:ext>
                </a:extLst>
              </a:tr>
              <a:tr h="1385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 Desconocimiento de estrategias pedagógicas que involucren el uso TIC para los procesos de enseñanza - aprendizaje en donde se articulen tendencias metodológicas y tendencias tecnológicas actuales. 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11"1.1. Imaginario de los docentes en relación a invadir su práctica educativa en lugar de complementarse con estrategias TIC y aprovechamiento de recursos.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1.2. Pocos escenarios en donde el docente pueda realizar la aplicación de las nuevas tendencias y se articule a su propio modelo o estrategia de enseñanza.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1.3. Falta de articulación en los currículos con las tendencias tecnológicas actuales aplicadas a la educación." 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"2.1 No se proporcionan las herramientas necesarias.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2.2 Los docentes no aprovechan las TIC para la docencia.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2.3 Falta apropiación cultural para incorporación de tecnologías de soporte a los procesos de enseñanza aprendizaje." 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308649"/>
                  </a:ext>
                </a:extLst>
              </a:tr>
              <a:tr h="1053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520815"/>
                  </a:ext>
                </a:extLst>
              </a:tr>
              <a:tr h="3698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 Bajos niveles de aprendizaje en los estudiantes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1.1 Poca pertinencia de los programas con el contexto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1.2 Aumento de transferencias internas de los estudiantes (Rotación entre programas)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1.3 Poca cualificación de los estudiantes en el uso de las TIC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31222"/>
                  </a:ext>
                </a:extLst>
              </a:tr>
              <a:tr h="2793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 Baja oferta de ambientes educativos interactivos contribuye al aumento en la deserción. Poca contribución a la disminución de la deserción estudiantil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2.1 Baja cualificación del recurso humano en la Región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2.2 Bajos niveles de egreso exitoso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2.3 Pérdidas económicas a la Universidad</a:t>
                      </a:r>
                      <a:b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2.4 Falta de oportunidades para los estudiantes para terminar su proceso académico a través de medios alternativos.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155987"/>
                  </a:ext>
                </a:extLst>
              </a:tr>
              <a:tr h="2268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 Desaprovechamiento  de recursos y  TIC para los procesos de enseñanza - aprendizaje en la UTP</a:t>
                      </a:r>
                      <a:endParaRPr lang="es-CO" sz="9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3.1 Desconocimiento de las capacidades que tiene la UTP frente al uso de recursos y tecnologías digitales</a:t>
                      </a:r>
                      <a:br>
                        <a:rPr lang="es-CO" sz="9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3.2 Desmotivación o desinterés por parte del docente/estudiante para utilizar lo recursos en función del aprendizaje</a:t>
                      </a:r>
                      <a:br>
                        <a:rPr lang="es-CO" sz="9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9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3.3 Falta de actualización de los docentes en tendencias metodológicas y tendencias tecnológicas.</a:t>
                      </a:r>
                      <a:endParaRPr lang="es-CO" sz="9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2344" marR="22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10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40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>
            <a:off x="6428369" y="2274819"/>
            <a:ext cx="2538303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C540E9C-3026-4179-B918-EF96B94DC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421" y="1563075"/>
            <a:ext cx="4994131" cy="2974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1800" dirty="0" smtClean="0">
                <a:latin typeface="Arial Narrow" panose="020B0606020202030204" pitchFamily="34" charset="0"/>
              </a:rPr>
              <a:t>Con el proyecto se pretende generar un ecosistema TIC </a:t>
            </a:r>
            <a:r>
              <a:rPr lang="es-CO" sz="1800" dirty="0">
                <a:latin typeface="Arial Narrow" panose="020B0606020202030204" pitchFamily="34" charset="0"/>
              </a:rPr>
              <a:t>que brinde la oportunidad a los docentes de aprovechar sus experiencias metodológicas, potenciarlas y transformarlas teniendo acceso a las nuevas tendencias, tecnológicas y metodológicas disponibles y construyendo su propia ruta de formación y apropiación, con un proceso de acompañamiento y respaldo permanentes, certificando y validando sus competencias.</a:t>
            </a:r>
          </a:p>
          <a:p>
            <a:pPr marL="0" indent="0" algn="just">
              <a:buNone/>
            </a:pPr>
            <a:endParaRPr lang="es-CO" sz="18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s-CO" sz="1800" dirty="0">
                <a:latin typeface="Arial Narrow" panose="020B0606020202030204" pitchFamily="34" charset="0"/>
              </a:rPr>
              <a:t>El ecosistema ofrece a los estudiantes la posibilidad de adquirir, generar, transformar y compartir los conocimientos teórico prácticos que aporten a su formación profesional y a la búsqueda oportunidades a lo largo de su vida. Además, se entregan herramientas a la institución para realizar los procesos de análisis y seguimiento de los procesos académicos, desde la visión tanto de los docentes como de los estudiantes.</a:t>
            </a:r>
          </a:p>
          <a:p>
            <a:pPr algn="just"/>
            <a:endParaRPr lang="es-CO" sz="18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s-CO" sz="1200" dirty="0">
                <a:latin typeface="Arial Narrow" panose="020B0606020202030204" pitchFamily="34" charset="0"/>
              </a:rPr>
              <a:t>	</a:t>
            </a:r>
            <a:endParaRPr lang="es-CO" sz="1000" dirty="0">
              <a:latin typeface="Arial Narrow" panose="020B060602020203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12894" y="226313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  <a:endParaRPr lang="es-CO" sz="36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172898" y="1396691"/>
            <a:ext cx="2304616" cy="6367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6671753" y="2116123"/>
            <a:ext cx="4668599" cy="342777"/>
            <a:chOff x="481236" y="1624130"/>
            <a:chExt cx="4001276" cy="666178"/>
          </a:xfrm>
        </p:grpSpPr>
        <p:sp>
          <p:nvSpPr>
            <p:cNvPr id="16" name="Rectángulo redondeado 15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9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Facultades, programas académicos y Vicerrectoría Académica.</a:t>
              </a:r>
              <a:endParaRPr lang="es-CO" sz="105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6684040" y="2640013"/>
            <a:ext cx="4677559" cy="1054857"/>
            <a:chOff x="472275" y="2459414"/>
            <a:chExt cx="4022445" cy="516696"/>
          </a:xfrm>
        </p:grpSpPr>
        <p:sp>
          <p:nvSpPr>
            <p:cNvPr id="14" name="Rectángulo redondeado 13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>
              <a:off x="487409" y="2474548"/>
              <a:ext cx="3992177" cy="486428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0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MEN - </a:t>
              </a:r>
              <a:r>
                <a:rPr lang="es-CO" sz="10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MINTIC-RENATA. HAMEEN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AMMATTIKORKEAKOULU OY (universidad de ciencias aplicadas en </a:t>
              </a:r>
              <a:r>
                <a:rPr lang="es-CO" sz="10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Finlandia)HAMK. FUNDACAO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UNIVERSIDADE FEDERAL DO ABC </a:t>
              </a:r>
              <a:r>
                <a:rPr lang="es-CO" sz="10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UFABC. Instituto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Federal de Educación, Ciencia e Tecnología do Espírito Santo </a:t>
              </a:r>
              <a:r>
                <a:rPr lang="es-CO" sz="10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IFES. Instituto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Federal de Educación, Ciencia e Tecnología de São Paulo  </a:t>
              </a:r>
              <a:r>
                <a:rPr lang="es-CO" sz="10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IFSP. Fundación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Universitaria del Área Andina  </a:t>
              </a:r>
              <a:r>
                <a:rPr lang="es-CO" sz="10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AREANDINA. Instituto 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Politécnico de </a:t>
              </a:r>
              <a:r>
                <a:rPr lang="es-CO" sz="1000" dirty="0" err="1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Braganca</a:t>
              </a:r>
              <a:r>
                <a:rPr lang="es-CO" sz="10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(Portugal) IPB</a:t>
              </a:r>
              <a:endParaRPr lang="es-CO" sz="11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pPr lvl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00" b="0" kern="1200" dirty="0">
                <a:solidFill>
                  <a:schemeClr val="tx2">
                    <a:lumMod val="50000"/>
                  </a:schemeClr>
                </a:solidFill>
                <a:latin typeface="+mn-lt"/>
                <a:cs typeface="Khmer UI" panose="020B0502040204020203" pitchFamily="34" charset="0"/>
              </a:endParaRPr>
            </a:p>
          </p:txBody>
        </p:sp>
      </p:grpSp>
      <p:sp>
        <p:nvSpPr>
          <p:cNvPr id="10" name="Conector recto 9"/>
          <p:cNvSpPr/>
          <p:nvPr/>
        </p:nvSpPr>
        <p:spPr>
          <a:xfrm>
            <a:off x="6428369" y="2129268"/>
            <a:ext cx="234424" cy="24378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057073"/>
                </a:lnTo>
                <a:lnTo>
                  <a:pt x="234424" y="2057073"/>
                </a:lnTo>
              </a:path>
            </a:pathLst>
          </a:cu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upo 10"/>
          <p:cNvGrpSpPr/>
          <p:nvPr/>
        </p:nvGrpSpPr>
        <p:grpSpPr>
          <a:xfrm>
            <a:off x="6662793" y="3880482"/>
            <a:ext cx="4677559" cy="536674"/>
            <a:chOff x="472275" y="3145215"/>
            <a:chExt cx="4036699" cy="626053"/>
          </a:xfrm>
        </p:grpSpPr>
        <p:sp>
          <p:nvSpPr>
            <p:cNvPr id="12" name="Rectángulo redondeado 11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>
              <a:off x="490611" y="3163551"/>
              <a:ext cx="4000027" cy="589382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 algn="just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000" dirty="0">
                  <a:latin typeface="Arial Narrow" panose="020B0606020202030204" pitchFamily="34" charset="0"/>
                </a:rPr>
                <a:t>Estudiantes </a:t>
              </a:r>
              <a:r>
                <a:rPr lang="es-CO" sz="1000" dirty="0" smtClean="0">
                  <a:latin typeface="Arial Narrow" panose="020B0606020202030204" pitchFamily="34" charset="0"/>
                </a:rPr>
                <a:t>y docente</a:t>
              </a:r>
              <a:endParaRPr lang="es-CO" sz="10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20" name="Marco 19"/>
          <p:cNvSpPr/>
          <p:nvPr/>
        </p:nvSpPr>
        <p:spPr>
          <a:xfrm>
            <a:off x="6230586" y="1421213"/>
            <a:ext cx="2189240" cy="612273"/>
          </a:xfrm>
          <a:prstGeom prst="fram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21" name="Conector recto 3"/>
          <p:cNvSpPr/>
          <p:nvPr/>
        </p:nvSpPr>
        <p:spPr>
          <a:xfrm>
            <a:off x="6428369" y="1963270"/>
            <a:ext cx="234424" cy="4069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16593"/>
                </a:lnTo>
                <a:lnTo>
                  <a:pt x="234424" y="1316593"/>
                </a:lnTo>
              </a:path>
            </a:pathLst>
          </a:cu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7511" y="5174248"/>
            <a:ext cx="1529899" cy="152989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8369" y="4502775"/>
            <a:ext cx="4476486" cy="671473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 rot="16200000">
            <a:off x="-1079039" y="3367085"/>
            <a:ext cx="2821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09.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Desarrollar Ecosistemas TIC enfocados a experiencias y ambientes educativos interactivos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8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C540E9C-3026-4179-B918-EF96B94DC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094" y="1732386"/>
            <a:ext cx="9520518" cy="7687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1800" dirty="0">
                <a:latin typeface="Arial Narrow" panose="020B0606020202030204" pitchFamily="34" charset="0"/>
              </a:rPr>
              <a:t>Construir un ecosistema TIC que brinde experiencias y ambientes educativos interactivos que soporten los procesos de enseñanza - aprendizaje en la UTP</a:t>
            </a:r>
          </a:p>
          <a:p>
            <a:pPr marL="0" indent="0">
              <a:buNone/>
            </a:pPr>
            <a:r>
              <a:rPr lang="es-CO" sz="2000" dirty="0">
                <a:latin typeface="Arial Narrow" panose="020B0606020202030204" pitchFamily="34" charset="0"/>
              </a:rPr>
              <a:t>		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12894" y="226313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  <a:endParaRPr lang="es-CO" sz="36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1060289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790736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246095" y="3576505"/>
            <a:ext cx="93412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Diseñar </a:t>
            </a:r>
            <a:r>
              <a:rPr lang="es-CO" dirty="0">
                <a:latin typeface="Arial Narrow" panose="020B0606020202030204" pitchFamily="34" charset="0"/>
              </a:rPr>
              <a:t>e implementar la ruta de incorporación al Ecosistema TIC: Hacia experiencias y ambientes educativos interactivos de la UTP. 							</a:t>
            </a:r>
            <a:endParaRPr lang="es-CO" dirty="0" smtClean="0">
              <a:latin typeface="Arial Narrow" panose="020B0606020202030204" pitchFamily="34" charset="0"/>
            </a:endParaRPr>
          </a:p>
          <a:p>
            <a:pPr lvl="0" algn="just"/>
            <a:endParaRPr lang="es-CO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Proporcionar </a:t>
            </a:r>
            <a:r>
              <a:rPr lang="es-CO" dirty="0">
                <a:latin typeface="Arial Narrow" panose="020B0606020202030204" pitchFamily="34" charset="0"/>
              </a:rPr>
              <a:t>metodologías para la incorporación de experiencias y ambientes educativos interactivos en el estudiante como parte de su </a:t>
            </a:r>
            <a:r>
              <a:rPr lang="es-CO" dirty="0" smtClean="0">
                <a:latin typeface="Arial Narrow" panose="020B0606020202030204" pitchFamily="34" charset="0"/>
              </a:rPr>
              <a:t>formación.</a:t>
            </a:r>
            <a:r>
              <a:rPr lang="es-CO" dirty="0">
                <a:latin typeface="Arial Narrow" panose="020B0606020202030204" pitchFamily="34" charset="0"/>
              </a:rPr>
              <a:t>	</a:t>
            </a:r>
            <a:endParaRPr lang="es-CO" dirty="0">
              <a:latin typeface="Arial Narrow" panose="020B0606020202030204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 rot="16200000">
            <a:off x="-1079039" y="3367085"/>
            <a:ext cx="2821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09.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Desarrollar Ecosistemas TIC enfocados a experiencias y ambientes educativos interactivos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5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12894" y="226313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570584"/>
              </p:ext>
            </p:extLst>
          </p:nvPr>
        </p:nvGraphicFramePr>
        <p:xfrm>
          <a:off x="1240591" y="1646250"/>
          <a:ext cx="9144719" cy="3903334"/>
        </p:xfrm>
        <a:graphic>
          <a:graphicData uri="http://schemas.openxmlformats.org/drawingml/2006/table">
            <a:tbl>
              <a:tblPr firstRow="1" firstCol="1" bandRow="1"/>
              <a:tblGrid>
                <a:gridCol w="2981157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163562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3371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D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D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4773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Uso de recursos y tecnologías digitales de información con TIC en la planeación ejecución y evaluación: </a:t>
                      </a:r>
                      <a:endParaRPr lang="es-CO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D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9388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En este plan operativo se desarrollan ejercicios de</a:t>
                      </a: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8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diagnóstico frente al nivel de apropiación en el uso de TICS por parte de docentes y estudiantes, igualmente en el reconocimiento de metodologías de los docentes y diagnóstico de uso. Así mismo, el desarrollo de convocatorias a docentes y estudiantes para vincularse al ecosistema TIC. Por otra parte, la realización del plan personal de innovación educativa</a:t>
                      </a: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	</a:t>
                      </a:r>
                      <a:endParaRPr lang="es-CO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4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1237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Experiencias y ambientes educativos interactivos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DBD"/>
                    </a:solidFill>
                  </a:tcPr>
                </a:tc>
                <a:tc>
                  <a:txBody>
                    <a:bodyPr/>
                    <a:lstStyle/>
                    <a:p>
                      <a:pPr marL="179388" lvl="0" indent="0"/>
                      <a:r>
                        <a:rPr lang="es-CO" sz="18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En este plan operativo se desarrolla el diagnostico de uso de TIC y ambientes interactivos de los usos de los estudiantes, la incorporación del modelo digipedia desarrollado en el marco del proyecto EMBRACE, la Intervención y acompañamiento en la asignatura de acuerdo al plan generado por el docente y la evaluación de la implementación de la ruta.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4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16655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079039" y="3367085"/>
            <a:ext cx="2821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09.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Desarrollar Ecosistemas TIC enfocados a experiencias y ambientes educativos interactivos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72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098" y="3975202"/>
            <a:ext cx="2513802" cy="244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6533</TotalTime>
  <Words>1445</Words>
  <Application>Microsoft Office PowerPoint</Application>
  <PresentationFormat>Panorámica</PresentationFormat>
  <Paragraphs>88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Información general del proyecto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758</cp:revision>
  <cp:lastPrinted>2017-05-16T14:27:28Z</cp:lastPrinted>
  <dcterms:created xsi:type="dcterms:W3CDTF">2017-03-06T22:18:18Z</dcterms:created>
  <dcterms:modified xsi:type="dcterms:W3CDTF">2025-08-12T19:29:29Z</dcterms:modified>
</cp:coreProperties>
</file>