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45"/>
  </p:notesMasterIdLst>
  <p:handoutMasterIdLst>
    <p:handoutMasterId r:id="rId46"/>
  </p:handoutMasterIdLst>
  <p:sldIdLst>
    <p:sldId id="993" r:id="rId2"/>
    <p:sldId id="1115" r:id="rId3"/>
    <p:sldId id="1123" r:id="rId4"/>
    <p:sldId id="1124" r:id="rId5"/>
    <p:sldId id="1116" r:id="rId6"/>
    <p:sldId id="1125" r:id="rId7"/>
    <p:sldId id="1121" r:id="rId8"/>
    <p:sldId id="1120" r:id="rId9"/>
    <p:sldId id="1126" r:id="rId10"/>
    <p:sldId id="1127" r:id="rId11"/>
    <p:sldId id="1128" r:id="rId12"/>
    <p:sldId id="1131" r:id="rId13"/>
    <p:sldId id="1129" r:id="rId14"/>
    <p:sldId id="1133" r:id="rId15"/>
    <p:sldId id="1134" r:id="rId16"/>
    <p:sldId id="1136" r:id="rId17"/>
    <p:sldId id="1139" r:id="rId18"/>
    <p:sldId id="1140" r:id="rId19"/>
    <p:sldId id="1319" r:id="rId20"/>
    <p:sldId id="1318" r:id="rId21"/>
    <p:sldId id="1320" r:id="rId22"/>
    <p:sldId id="1146" r:id="rId23"/>
    <p:sldId id="1148" r:id="rId24"/>
    <p:sldId id="1149" r:id="rId25"/>
    <p:sldId id="1147" r:id="rId26"/>
    <p:sldId id="1141" r:id="rId27"/>
    <p:sldId id="1321" r:id="rId28"/>
    <p:sldId id="1145" r:id="rId29"/>
    <p:sldId id="1309" r:id="rId30"/>
    <p:sldId id="1301" r:id="rId31"/>
    <p:sldId id="1315" r:id="rId32"/>
    <p:sldId id="1302" r:id="rId33"/>
    <p:sldId id="1306" r:id="rId34"/>
    <p:sldId id="1313" r:id="rId35"/>
    <p:sldId id="1314" r:id="rId36"/>
    <p:sldId id="1316" r:id="rId37"/>
    <p:sldId id="1317" r:id="rId38"/>
    <p:sldId id="1312" r:id="rId39"/>
    <p:sldId id="1142" r:id="rId40"/>
    <p:sldId id="1150" r:id="rId41"/>
    <p:sldId id="1151" r:id="rId42"/>
    <p:sldId id="1143" r:id="rId43"/>
    <p:sldId id="1117" r:id="rId4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E4061B"/>
    <a:srgbClr val="18355E"/>
    <a:srgbClr val="C70517"/>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08" autoAdjust="0"/>
  </p:normalViewPr>
  <p:slideViewPr>
    <p:cSldViewPr snapToGrid="0">
      <p:cViewPr varScale="1">
        <p:scale>
          <a:sx n="58" d="100"/>
          <a:sy n="58" d="100"/>
        </p:scale>
        <p:origin x="880"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G:\Unidades%20compartidas\Proyectos%20PDI\06.%202026\3.%20Seguimiento%20Py%20PDI%202026\Seguim%20trimestre%201%20ener-marz%202026\Presentaci&#243;n%20Comit&#233;\Gr&#225;ficos%20diapositiva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Unidades%20compartidas\Proyectos%20PDI\06.%202026\3.%20Seguimiento%20Py%20PDI%202026\Seguim%20trimestre%201%20ener-marz%202026\Presentaci&#243;n%20Comit&#233;\Gr&#225;ficos%20diapositiva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G:\Unidades%20compartidas\Proyectos%20PDI\06.%202026\3.%20Seguimiento%20Py%20PDI%202026\Seguim%20trimestre%201%20ener-marz%202026\Presentaci&#243;n%20Comit&#233;\Gr&#225;ficos%20diapositivas.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Unidades%20compartidas\Proyectos%20PDI\06.%202026\3.%20Seguimiento%20Py%20PDI%202026\Seguim%20trimestre%201%20ener-marz%202026\Presentaci&#243;n%20Comit&#233;\Gr&#225;ficos%20diapositiv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Unidades%20compartidas\Proyectos%20PDI\06.%202026\3.%20Seguimiento%20Py%20PDI%202026\Seguim%20trimestre%201%20ener-marz%202026\Presentaci&#243;n%20Comit&#233;\Gr&#225;ficos%20diapositiv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85-4926-BCDA-06A7ED380B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85-4926-BCDA-06A7ED380BAE}"/>
              </c:ext>
            </c:extLst>
          </c:dPt>
          <c:val>
            <c:numRef>
              <c:f>Hoja1!$G$29:$H$29</c:f>
              <c:numCache>
                <c:formatCode>0.00%</c:formatCode>
                <c:ptCount val="2"/>
                <c:pt idx="0">
                  <c:v>0.44290000000000002</c:v>
                </c:pt>
                <c:pt idx="1">
                  <c:v>0.55709999999999993</c:v>
                </c:pt>
              </c:numCache>
            </c:numRef>
          </c:val>
          <c:extLst>
            <c:ext xmlns:c16="http://schemas.microsoft.com/office/drawing/2014/chart" uri="{C3380CC4-5D6E-409C-BE32-E72D297353CC}">
              <c16:uniqueId val="{00000004-DB85-4926-BCDA-06A7ED380BA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972-47E7-AE04-521308CA920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972-47E7-AE04-521308CA9205}"/>
              </c:ext>
            </c:extLst>
          </c:dPt>
          <c:val>
            <c:numRef>
              <c:f>Hoja1!$G$29:$H$29</c:f>
              <c:numCache>
                <c:formatCode>0.00%</c:formatCode>
                <c:ptCount val="2"/>
                <c:pt idx="0">
                  <c:v>0.35210000000000002</c:v>
                </c:pt>
                <c:pt idx="1">
                  <c:v>0.64789999999999992</c:v>
                </c:pt>
              </c:numCache>
            </c:numRef>
          </c:val>
          <c:extLst>
            <c:ext xmlns:c16="http://schemas.microsoft.com/office/drawing/2014/chart" uri="{C3380CC4-5D6E-409C-BE32-E72D297353CC}">
              <c16:uniqueId val="{00000004-4972-47E7-AE04-521308CA920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B9-4D33-B510-81343CEDC7E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B9-4D33-B510-81343CEDC7E8}"/>
              </c:ext>
            </c:extLst>
          </c:dPt>
          <c:val>
            <c:numRef>
              <c:f>Hoja1!$G$29:$H$29</c:f>
              <c:numCache>
                <c:formatCode>0.00%</c:formatCode>
                <c:ptCount val="2"/>
                <c:pt idx="0">
                  <c:v>0.35210000000000002</c:v>
                </c:pt>
                <c:pt idx="1">
                  <c:v>0.64789999999999992</c:v>
                </c:pt>
              </c:numCache>
            </c:numRef>
          </c:val>
          <c:extLst>
            <c:ext xmlns:c16="http://schemas.microsoft.com/office/drawing/2014/chart" uri="{C3380CC4-5D6E-409C-BE32-E72D297353CC}">
              <c16:uniqueId val="{00000004-24B9-4D33-B510-81343CEDC7E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6D-444F-9007-1F8D356112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6D-444F-9007-1F8D35611217}"/>
              </c:ext>
            </c:extLst>
          </c:dPt>
          <c:val>
            <c:numRef>
              <c:f>Hoja1!$G$29:$H$29</c:f>
              <c:numCache>
                <c:formatCode>0.00%</c:formatCode>
                <c:ptCount val="2"/>
                <c:pt idx="0">
                  <c:v>0.44290000000000002</c:v>
                </c:pt>
                <c:pt idx="1">
                  <c:v>0.55709999999999993</c:v>
                </c:pt>
              </c:numCache>
            </c:numRef>
          </c:val>
          <c:extLst>
            <c:ext xmlns:c16="http://schemas.microsoft.com/office/drawing/2014/chart" uri="{C3380CC4-5D6E-409C-BE32-E72D297353CC}">
              <c16:uniqueId val="{00000004-5F6D-444F-9007-1F8D3561121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CF-4266-AB2A-2DC4CCE780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CF-4266-AB2A-2DC4CCE78035}"/>
              </c:ext>
            </c:extLst>
          </c:dPt>
          <c:val>
            <c:numRef>
              <c:f>Hoja1!$G$29:$H$29</c:f>
              <c:numCache>
                <c:formatCode>0.00%</c:formatCode>
                <c:ptCount val="2"/>
                <c:pt idx="0">
                  <c:v>0.35210000000000002</c:v>
                </c:pt>
                <c:pt idx="1">
                  <c:v>0.64789999999999992</c:v>
                </c:pt>
              </c:numCache>
            </c:numRef>
          </c:val>
          <c:extLst>
            <c:ext xmlns:c16="http://schemas.microsoft.com/office/drawing/2014/chart" uri="{C3380CC4-5D6E-409C-BE32-E72D297353CC}">
              <c16:uniqueId val="{00000004-C7CF-4266-AB2A-2DC4CCE7803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5/05/2026</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5/05/2026</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5/05/2026</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5/05/2026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5/05/2026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5/05/2026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5/05/2026</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5/05/2026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5/05/2026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5/05/2026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5/05/2026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5/05/2026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5/05/2026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5/05/2026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5/05/2026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000" r="-1000"/>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6301671-1767-40B3-8E96-1D051DC70655}"/>
              </a:ext>
            </a:extLst>
          </p:cNvPr>
          <p:cNvPicPr>
            <a:picLocks noChangeAspect="1"/>
          </p:cNvPicPr>
          <p:nvPr userDrawn="1"/>
        </p:nvPicPr>
        <p:blipFill>
          <a:blip r:embed="rId1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5/05/2026</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A01258-85C9-448F-B3B4-B9FB7608F5A5}"/>
              </a:ext>
            </a:extLst>
          </p:cNvPr>
          <p:cNvSpPr txBox="1">
            <a:spLocks/>
          </p:cNvSpPr>
          <p:nvPr/>
        </p:nvSpPr>
        <p:spPr>
          <a:xfrm>
            <a:off x="1812431" y="1326549"/>
            <a:ext cx="7226246" cy="8661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r>
              <a:rPr lang="es-ES" sz="5400" dirty="0">
                <a:solidFill>
                  <a:srgbClr val="002060"/>
                </a:solidFill>
                <a:latin typeface="Asap Medium" panose="020F0604030102060203" pitchFamily="2" charset="0"/>
              </a:rPr>
              <a:t>COMITÉ DE GERENCIA </a:t>
            </a:r>
            <a:endParaRPr lang="es-ES" sz="4000" dirty="0">
              <a:solidFill>
                <a:srgbClr val="002060"/>
              </a:solidFill>
              <a:latin typeface="Asap Medium" panose="020F0604030102060203" pitchFamily="2" charset="0"/>
            </a:endParaRPr>
          </a:p>
        </p:txBody>
      </p:sp>
      <p:sp>
        <p:nvSpPr>
          <p:cNvPr id="10" name="Title 1">
            <a:extLst>
              <a:ext uri="{FF2B5EF4-FFF2-40B4-BE49-F238E27FC236}">
                <a16:creationId xmlns:a16="http://schemas.microsoft.com/office/drawing/2014/main" id="{7D731873-EAE6-4B2E-BC17-3DAB6261A223}"/>
              </a:ext>
            </a:extLst>
          </p:cNvPr>
          <p:cNvSpPr txBox="1">
            <a:spLocks/>
          </p:cNvSpPr>
          <p:nvPr/>
        </p:nvSpPr>
        <p:spPr>
          <a:xfrm>
            <a:off x="4156596" y="4426189"/>
            <a:ext cx="2711003"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7200" dirty="0">
                <a:solidFill>
                  <a:schemeClr val="accent1"/>
                </a:solidFill>
                <a:latin typeface="Asap Medium" panose="020F0604030102060203" pitchFamily="2" charset="0"/>
              </a:rPr>
              <a:t>2026</a:t>
            </a:r>
            <a:endParaRPr lang="es-ES" sz="2800" dirty="0">
              <a:solidFill>
                <a:schemeClr val="accent1"/>
              </a:solidFill>
              <a:latin typeface="Asap Medium" panose="020F0604030102060203" pitchFamily="2" charset="0"/>
            </a:endParaRPr>
          </a:p>
        </p:txBody>
      </p:sp>
      <p:pic>
        <p:nvPicPr>
          <p:cNvPr id="4" name="Imagen 3">
            <a:extLst>
              <a:ext uri="{FF2B5EF4-FFF2-40B4-BE49-F238E27FC236}">
                <a16:creationId xmlns:a16="http://schemas.microsoft.com/office/drawing/2014/main" id="{6B4908EC-5CEA-41C2-9808-81E0E64618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351" y="168210"/>
            <a:ext cx="1451919" cy="1411050"/>
          </a:xfrm>
          <a:prstGeom prst="rect">
            <a:avLst/>
          </a:prstGeom>
        </p:spPr>
      </p:pic>
      <p:sp>
        <p:nvSpPr>
          <p:cNvPr id="9" name="Título 1">
            <a:extLst>
              <a:ext uri="{FF2B5EF4-FFF2-40B4-BE49-F238E27FC236}">
                <a16:creationId xmlns:a16="http://schemas.microsoft.com/office/drawing/2014/main" id="{286E338C-349D-47DD-90E9-6A04FA0E284E}"/>
              </a:ext>
            </a:extLst>
          </p:cNvPr>
          <p:cNvSpPr txBox="1">
            <a:spLocks/>
          </p:cNvSpPr>
          <p:nvPr/>
        </p:nvSpPr>
        <p:spPr>
          <a:xfrm>
            <a:off x="2148435" y="2473976"/>
            <a:ext cx="7042637" cy="2010628"/>
          </a:xfrm>
          <a:prstGeom prst="rect">
            <a:avLst/>
          </a:prstGeom>
        </p:spPr>
        <p:txBody>
          <a:bodyP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3200" dirty="0">
                <a:latin typeface="Asap Medium" panose="020F0604030102060203" pitchFamily="2" charset="0"/>
              </a:rPr>
              <a:t>Plan de Desarrollo Institucional 2020-2028</a:t>
            </a:r>
            <a:br>
              <a:rPr lang="es-ES" sz="3200" dirty="0">
                <a:latin typeface="Asap Medium" panose="020F0604030102060203" pitchFamily="2" charset="0"/>
              </a:rPr>
            </a:br>
            <a:r>
              <a:rPr lang="es-ES" sz="3200" dirty="0">
                <a:latin typeface="Asap Medium" panose="020F0604030102060203" pitchFamily="2" charset="0"/>
              </a:rPr>
              <a:t>“Aquí construimos futuro” y Autoevaluación Institucional</a:t>
            </a:r>
            <a:endParaRPr lang="en-US" sz="3200" dirty="0">
              <a:latin typeface="Asap Medium" panose="020F0604030102060203" pitchFamily="2" charset="0"/>
            </a:endParaRPr>
          </a:p>
        </p:txBody>
      </p:sp>
      <p:pic>
        <p:nvPicPr>
          <p:cNvPr id="7" name="Google Shape;291;p15">
            <a:extLst>
              <a:ext uri="{FF2B5EF4-FFF2-40B4-BE49-F238E27FC236}">
                <a16:creationId xmlns:a16="http://schemas.microsoft.com/office/drawing/2014/main" id="{9CFB8A30-990D-445A-BC25-7C9746C34A17}"/>
              </a:ext>
            </a:extLst>
          </p:cNvPr>
          <p:cNvPicPr preferRelativeResize="0"/>
          <p:nvPr/>
        </p:nvPicPr>
        <p:blipFill rotWithShape="1">
          <a:blip r:embed="rId3">
            <a:alphaModFix/>
          </a:blip>
          <a:srcRect/>
          <a:stretch/>
        </p:blipFill>
        <p:spPr>
          <a:xfrm>
            <a:off x="661419" y="5607583"/>
            <a:ext cx="540722" cy="872509"/>
          </a:xfrm>
          <a:prstGeom prst="rect">
            <a:avLst/>
          </a:prstGeom>
          <a:noFill/>
          <a:ln>
            <a:noFill/>
          </a:ln>
        </p:spPr>
      </p:pic>
      <p:pic>
        <p:nvPicPr>
          <p:cNvPr id="11" name="Google Shape;292;p15">
            <a:extLst>
              <a:ext uri="{FF2B5EF4-FFF2-40B4-BE49-F238E27FC236}">
                <a16:creationId xmlns:a16="http://schemas.microsoft.com/office/drawing/2014/main" id="{9105B3BE-207B-4154-995A-B3F81A2ABFD0}"/>
              </a:ext>
            </a:extLst>
          </p:cNvPr>
          <p:cNvPicPr preferRelativeResize="0"/>
          <p:nvPr/>
        </p:nvPicPr>
        <p:blipFill rotWithShape="1">
          <a:blip r:embed="rId4">
            <a:alphaModFix/>
          </a:blip>
          <a:srcRect/>
          <a:stretch/>
        </p:blipFill>
        <p:spPr>
          <a:xfrm>
            <a:off x="1202141" y="5379320"/>
            <a:ext cx="1220580" cy="1123315"/>
          </a:xfrm>
          <a:prstGeom prst="rect">
            <a:avLst/>
          </a:prstGeom>
          <a:noFill/>
          <a:ln>
            <a:noFill/>
          </a:ln>
        </p:spPr>
      </p:pic>
    </p:spTree>
    <p:extLst>
      <p:ext uri="{BB962C8B-B14F-4D97-AF65-F5344CB8AC3E}">
        <p14:creationId xmlns:p14="http://schemas.microsoft.com/office/powerpoint/2010/main" val="17806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491B0FB-2B28-4FB4-991B-A2013303518F}"/>
              </a:ext>
            </a:extLst>
          </p:cNvPr>
          <p:cNvSpPr txBox="1">
            <a:spLocks/>
          </p:cNvSpPr>
          <p:nvPr/>
        </p:nvSpPr>
        <p:spPr>
          <a:xfrm>
            <a:off x="1499842" y="1128137"/>
            <a:ext cx="8746836" cy="652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200" dirty="0"/>
              <a:t>Nivel de proyectos</a:t>
            </a:r>
          </a:p>
        </p:txBody>
      </p:sp>
      <p:graphicFrame>
        <p:nvGraphicFramePr>
          <p:cNvPr id="6" name="Tabla 5">
            <a:extLst>
              <a:ext uri="{FF2B5EF4-FFF2-40B4-BE49-F238E27FC236}">
                <a16:creationId xmlns:a16="http://schemas.microsoft.com/office/drawing/2014/main" id="{FEF94990-976B-421E-92DB-5CE40884A662}"/>
              </a:ext>
            </a:extLst>
          </p:cNvPr>
          <p:cNvGraphicFramePr>
            <a:graphicFrameLocks noGrp="1"/>
          </p:cNvGraphicFramePr>
          <p:nvPr>
            <p:extLst>
              <p:ext uri="{D42A27DB-BD31-4B8C-83A1-F6EECF244321}">
                <p14:modId xmlns:p14="http://schemas.microsoft.com/office/powerpoint/2010/main" val="845760578"/>
              </p:ext>
            </p:extLst>
          </p:nvPr>
        </p:nvGraphicFramePr>
        <p:xfrm>
          <a:off x="430822" y="2139047"/>
          <a:ext cx="10884877" cy="1608902"/>
        </p:xfrm>
        <a:graphic>
          <a:graphicData uri="http://schemas.openxmlformats.org/drawingml/2006/table">
            <a:tbl>
              <a:tblPr/>
              <a:tblGrid>
                <a:gridCol w="1905841">
                  <a:extLst>
                    <a:ext uri="{9D8B030D-6E8A-4147-A177-3AD203B41FA5}">
                      <a16:colId xmlns:a16="http://schemas.microsoft.com/office/drawing/2014/main" val="1597742443"/>
                    </a:ext>
                  </a:extLst>
                </a:gridCol>
                <a:gridCol w="2613405">
                  <a:extLst>
                    <a:ext uri="{9D8B030D-6E8A-4147-A177-3AD203B41FA5}">
                      <a16:colId xmlns:a16="http://schemas.microsoft.com/office/drawing/2014/main" val="2797134603"/>
                    </a:ext>
                  </a:extLst>
                </a:gridCol>
                <a:gridCol w="1116623">
                  <a:extLst>
                    <a:ext uri="{9D8B030D-6E8A-4147-A177-3AD203B41FA5}">
                      <a16:colId xmlns:a16="http://schemas.microsoft.com/office/drawing/2014/main" val="1545560801"/>
                    </a:ext>
                  </a:extLst>
                </a:gridCol>
                <a:gridCol w="835270">
                  <a:extLst>
                    <a:ext uri="{9D8B030D-6E8A-4147-A177-3AD203B41FA5}">
                      <a16:colId xmlns:a16="http://schemas.microsoft.com/office/drawing/2014/main" val="1826869189"/>
                    </a:ext>
                  </a:extLst>
                </a:gridCol>
                <a:gridCol w="958361">
                  <a:extLst>
                    <a:ext uri="{9D8B030D-6E8A-4147-A177-3AD203B41FA5}">
                      <a16:colId xmlns:a16="http://schemas.microsoft.com/office/drawing/2014/main" val="689708803"/>
                    </a:ext>
                  </a:extLst>
                </a:gridCol>
                <a:gridCol w="3455377">
                  <a:extLst>
                    <a:ext uri="{9D8B030D-6E8A-4147-A177-3AD203B41FA5}">
                      <a16:colId xmlns:a16="http://schemas.microsoft.com/office/drawing/2014/main" val="3783536222"/>
                    </a:ext>
                  </a:extLst>
                </a:gridCol>
              </a:tblGrid>
              <a:tr h="536756">
                <a:tc>
                  <a:txBody>
                    <a:bodyPr/>
                    <a:lstStyle/>
                    <a:p>
                      <a:pPr algn="ctr" fontAlgn="ctr"/>
                      <a:r>
                        <a:rPr lang="es-CO" sz="1100" b="1" i="0" u="none" strike="noStrike" dirty="0">
                          <a:solidFill>
                            <a:srgbClr val="FFFFFF"/>
                          </a:solidFill>
                          <a:effectLst/>
                          <a:latin typeface="Arial" panose="020B0604020202020204" pitchFamily="34" charset="0"/>
                        </a:rPr>
                        <a:t>PROYECTO</a:t>
                      </a:r>
                    </a:p>
                  </a:txBody>
                  <a:tcPr marL="5346" marR="5346" marT="5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98F99"/>
                    </a:solidFill>
                  </a:tcPr>
                </a:tc>
                <a:tc>
                  <a:txBody>
                    <a:bodyPr/>
                    <a:lstStyle/>
                    <a:p>
                      <a:pPr algn="ctr" fontAlgn="ctr"/>
                      <a:r>
                        <a:rPr lang="es-CO" sz="1100" b="1" i="0" u="none" strike="noStrike">
                          <a:solidFill>
                            <a:srgbClr val="FFFFFF"/>
                          </a:solidFill>
                          <a:effectLst/>
                          <a:latin typeface="Arial" panose="020B0604020202020204" pitchFamily="34" charset="0"/>
                        </a:rPr>
                        <a:t>PLAN OPERATIVO</a:t>
                      </a:r>
                    </a:p>
                  </a:txBody>
                  <a:tcPr marL="5346" marR="5346" marT="5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98F99"/>
                    </a:solidFill>
                  </a:tcPr>
                </a:tc>
                <a:tc>
                  <a:txBody>
                    <a:bodyPr/>
                    <a:lstStyle/>
                    <a:p>
                      <a:pPr algn="ctr" fontAlgn="ctr"/>
                      <a:r>
                        <a:rPr lang="es-CO" sz="1100" b="1" i="0" u="none" strike="noStrike">
                          <a:solidFill>
                            <a:srgbClr val="FFFFFF"/>
                          </a:solidFill>
                          <a:effectLst/>
                          <a:latin typeface="Arial" panose="020B0604020202020204" pitchFamily="34" charset="0"/>
                        </a:rPr>
                        <a:t>META</a:t>
                      </a:r>
                    </a:p>
                  </a:txBody>
                  <a:tcPr marL="5346" marR="5346" marT="5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98F99"/>
                    </a:solidFill>
                  </a:tcPr>
                </a:tc>
                <a:tc>
                  <a:txBody>
                    <a:bodyPr/>
                    <a:lstStyle/>
                    <a:p>
                      <a:pPr algn="ctr" fontAlgn="ctr"/>
                      <a:r>
                        <a:rPr lang="es-CO" sz="1100" b="1" i="0" u="none" strike="noStrike">
                          <a:solidFill>
                            <a:srgbClr val="FFFFFF"/>
                          </a:solidFill>
                          <a:effectLst/>
                          <a:latin typeface="Arial" panose="020B0604020202020204" pitchFamily="34" charset="0"/>
                        </a:rPr>
                        <a:t>AVANCE</a:t>
                      </a:r>
                    </a:p>
                  </a:txBody>
                  <a:tcPr marL="5346" marR="5346" marT="5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98F99"/>
                    </a:solidFill>
                  </a:tcPr>
                </a:tc>
                <a:tc>
                  <a:txBody>
                    <a:bodyPr/>
                    <a:lstStyle/>
                    <a:p>
                      <a:pPr algn="ctr" fontAlgn="ctr"/>
                      <a:r>
                        <a:rPr lang="es-CO" sz="1100" b="1" i="0" u="none" strike="noStrike" dirty="0">
                          <a:solidFill>
                            <a:srgbClr val="FFFFFF"/>
                          </a:solidFill>
                          <a:effectLst/>
                          <a:latin typeface="Arial" panose="020B0604020202020204" pitchFamily="34" charset="0"/>
                        </a:rPr>
                        <a:t>%AVANCE</a:t>
                      </a:r>
                    </a:p>
                  </a:txBody>
                  <a:tcPr marL="5346" marR="5346" marT="5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98F99"/>
                    </a:solidFill>
                  </a:tcPr>
                </a:tc>
                <a:tc>
                  <a:txBody>
                    <a:bodyPr/>
                    <a:lstStyle/>
                    <a:p>
                      <a:pPr algn="ctr" fontAlgn="ctr"/>
                      <a:r>
                        <a:rPr lang="es-ES" sz="1100" b="1" i="0" u="none" strike="noStrike" dirty="0">
                          <a:solidFill>
                            <a:srgbClr val="FFFFFF"/>
                          </a:solidFill>
                          <a:effectLst/>
                          <a:latin typeface="Arial" panose="020B0604020202020204" pitchFamily="34" charset="0"/>
                        </a:rPr>
                        <a:t>AVANCE CUALITATIVO</a:t>
                      </a:r>
                    </a:p>
                  </a:txBody>
                  <a:tcPr marL="5346" marR="5346" marT="5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98F99"/>
                    </a:solidFill>
                  </a:tcPr>
                </a:tc>
                <a:extLst>
                  <a:ext uri="{0D108BD9-81ED-4DB2-BD59-A6C34878D82A}">
                    <a16:rowId xmlns:a16="http://schemas.microsoft.com/office/drawing/2014/main" val="2799060671"/>
                  </a:ext>
                </a:extLst>
              </a:tr>
              <a:tr h="261936">
                <a:tc>
                  <a:txBody>
                    <a:bodyPr/>
                    <a:lstStyle/>
                    <a:p>
                      <a:pPr algn="ctr" fontAlgn="ctr"/>
                      <a:r>
                        <a:rPr lang="es-ES" sz="1400" b="0" i="0" u="none" strike="noStrike" dirty="0">
                          <a:solidFill>
                            <a:srgbClr val="000000"/>
                          </a:solidFill>
                          <a:effectLst/>
                          <a:latin typeface="Arial" panose="020B0604020202020204" pitchFamily="34" charset="0"/>
                        </a:rPr>
                        <a:t>P8. Aseguramiento de la infraestructura tecnológica para soportar los procesos de formación con TIC</a:t>
                      </a:r>
                    </a:p>
                  </a:txBody>
                  <a:tcPr marL="5346" marR="5346" marT="5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1ED"/>
                    </a:solidFill>
                  </a:tcPr>
                </a:tc>
                <a:tc>
                  <a:txBody>
                    <a:bodyPr/>
                    <a:lstStyle/>
                    <a:p>
                      <a:pPr algn="ctr" fontAlgn="ctr"/>
                      <a:r>
                        <a:rPr lang="es-ES" sz="1400" b="0" i="0" u="none" strike="noStrike" dirty="0">
                          <a:solidFill>
                            <a:srgbClr val="000000"/>
                          </a:solidFill>
                          <a:effectLst/>
                          <a:latin typeface="Arial" panose="020B0604020202020204" pitchFamily="34" charset="0"/>
                        </a:rPr>
                        <a:t>Implementación de espacios interactivos mediados por TIC de acuerdo a tendencias tecnológicas y pedagógicas seleccionadas por la institución</a:t>
                      </a:r>
                    </a:p>
                  </a:txBody>
                  <a:tcPr marL="5346" marR="5346" marT="5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1ED"/>
                    </a:solidFill>
                  </a:tcPr>
                </a:tc>
                <a:tc>
                  <a:txBody>
                    <a:bodyPr/>
                    <a:lstStyle/>
                    <a:p>
                      <a:pPr algn="ctr" fontAlgn="ctr"/>
                      <a:r>
                        <a:rPr lang="es-CO" sz="1400" b="1" i="0" u="none" strike="noStrike" dirty="0">
                          <a:solidFill>
                            <a:srgbClr val="000000"/>
                          </a:solidFill>
                          <a:effectLst/>
                          <a:latin typeface="Arial" panose="020B0604020202020204" pitchFamily="34" charset="0"/>
                        </a:rPr>
                        <a:t>100</a:t>
                      </a:r>
                    </a:p>
                  </a:txBody>
                  <a:tcPr marL="5346" marR="5346" marT="5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400" b="0" i="0" u="none" strike="noStrike" dirty="0">
                          <a:solidFill>
                            <a:srgbClr val="000000"/>
                          </a:solidFill>
                          <a:effectLst/>
                          <a:latin typeface="Arial" panose="020B0604020202020204" pitchFamily="34" charset="0"/>
                        </a:rPr>
                        <a:t>0,00</a:t>
                      </a:r>
                    </a:p>
                  </a:txBody>
                  <a:tcPr marL="5346" marR="5346" marT="5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400" b="0" i="0" u="none" strike="noStrike" dirty="0">
                          <a:solidFill>
                            <a:srgbClr val="000000"/>
                          </a:solidFill>
                          <a:effectLst/>
                          <a:latin typeface="Arial" panose="020B0604020202020204" pitchFamily="34" charset="0"/>
                        </a:rPr>
                        <a:t>0,00%</a:t>
                      </a:r>
                    </a:p>
                  </a:txBody>
                  <a:tcPr marL="5346" marR="5346" marT="5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400" b="0" i="0" u="none" strike="noStrike" dirty="0">
                          <a:solidFill>
                            <a:srgbClr val="000000"/>
                          </a:solidFill>
                          <a:effectLst/>
                          <a:latin typeface="Arial" panose="020B0604020202020204" pitchFamily="34" charset="0"/>
                        </a:rPr>
                        <a:t>Actividades no iniciadas, según cronograma se desarrollarán a partir del siguiente trimestre</a:t>
                      </a:r>
                      <a:endParaRPr lang="es-CO" sz="1400" b="0" i="0" u="none" strike="noStrike" dirty="0">
                        <a:solidFill>
                          <a:srgbClr val="000000"/>
                        </a:solidFill>
                        <a:effectLst/>
                        <a:latin typeface="Arial" panose="020B0604020202020204" pitchFamily="34" charset="0"/>
                      </a:endParaRPr>
                    </a:p>
                  </a:txBody>
                  <a:tcPr marL="5346" marR="5346" marT="534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1746289"/>
                  </a:ext>
                </a:extLst>
              </a:tr>
            </a:tbl>
          </a:graphicData>
        </a:graphic>
      </p:graphicFrame>
    </p:spTree>
    <p:extLst>
      <p:ext uri="{BB962C8B-B14F-4D97-AF65-F5344CB8AC3E}">
        <p14:creationId xmlns:p14="http://schemas.microsoft.com/office/powerpoint/2010/main" val="82108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2 CuadroTexto"/>
          <p:cNvSpPr txBox="1">
            <a:spLocks noChangeArrowheads="1"/>
          </p:cNvSpPr>
          <p:nvPr/>
        </p:nvSpPr>
        <p:spPr bwMode="auto">
          <a:xfrm>
            <a:off x="1939788" y="3246059"/>
            <a:ext cx="720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 altLang="es-CO" sz="2800" b="1" dirty="0">
                <a:solidFill>
                  <a:srgbClr val="0070C0"/>
                </a:solidFill>
                <a:latin typeface="+mj-lt"/>
                <a:ea typeface="+mj-ea"/>
                <a:cs typeface="+mj-cs"/>
              </a:rPr>
              <a:t>CUMPLIMIENTO TRES NIVELES DE GESTIÓN</a:t>
            </a:r>
          </a:p>
        </p:txBody>
      </p:sp>
      <p:sp>
        <p:nvSpPr>
          <p:cNvPr id="52" name="2 CuadroTexto">
            <a:extLst>
              <a:ext uri="{FF2B5EF4-FFF2-40B4-BE49-F238E27FC236}">
                <a16:creationId xmlns:a16="http://schemas.microsoft.com/office/drawing/2014/main" id="{3C9BD4F9-BE9C-4572-BCF2-9340F692B7EC}"/>
              </a:ext>
            </a:extLst>
          </p:cNvPr>
          <p:cNvSpPr txBox="1">
            <a:spLocks noChangeArrowheads="1"/>
          </p:cNvSpPr>
          <p:nvPr/>
        </p:nvSpPr>
        <p:spPr bwMode="auto">
          <a:xfrm>
            <a:off x="1333359" y="275074"/>
            <a:ext cx="850707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 altLang="es-CO" sz="4400" b="1" dirty="0">
                <a:solidFill>
                  <a:srgbClr val="0070C0"/>
                </a:solidFill>
                <a:latin typeface="+mj-lt"/>
                <a:ea typeface="+mj-ea"/>
                <a:cs typeface="+mj-cs"/>
              </a:rPr>
              <a:t>CREACIÓN, GESTIÓN Y TRANSFERENCIA DEL CONOCIMIENTO</a:t>
            </a:r>
          </a:p>
        </p:txBody>
      </p:sp>
      <p:graphicFrame>
        <p:nvGraphicFramePr>
          <p:cNvPr id="53" name="Tabla 4">
            <a:extLst>
              <a:ext uri="{FF2B5EF4-FFF2-40B4-BE49-F238E27FC236}">
                <a16:creationId xmlns:a16="http://schemas.microsoft.com/office/drawing/2014/main" id="{CD45FA82-B83C-481E-BF6B-82A368D2DA9C}"/>
              </a:ext>
            </a:extLst>
          </p:cNvPr>
          <p:cNvGraphicFramePr>
            <a:graphicFrameLocks noGrp="1"/>
          </p:cNvGraphicFramePr>
          <p:nvPr>
            <p:extLst>
              <p:ext uri="{D42A27DB-BD31-4B8C-83A1-F6EECF244321}">
                <p14:modId xmlns:p14="http://schemas.microsoft.com/office/powerpoint/2010/main" val="2270544649"/>
              </p:ext>
            </p:extLst>
          </p:nvPr>
        </p:nvGraphicFramePr>
        <p:xfrm>
          <a:off x="1611070" y="3937265"/>
          <a:ext cx="7676648" cy="1825173"/>
        </p:xfrm>
        <a:graphic>
          <a:graphicData uri="http://schemas.openxmlformats.org/drawingml/2006/table">
            <a:tbl>
              <a:tblPr firstRow="1" bandRow="1">
                <a:tableStyleId>{5C22544A-7EE6-4342-B048-85BDC9FD1C3A}</a:tableStyleId>
              </a:tblPr>
              <a:tblGrid>
                <a:gridCol w="6283885">
                  <a:extLst>
                    <a:ext uri="{9D8B030D-6E8A-4147-A177-3AD203B41FA5}">
                      <a16:colId xmlns:a16="http://schemas.microsoft.com/office/drawing/2014/main" val="710355007"/>
                    </a:ext>
                  </a:extLst>
                </a:gridCol>
                <a:gridCol w="1392763">
                  <a:extLst>
                    <a:ext uri="{9D8B030D-6E8A-4147-A177-3AD203B41FA5}">
                      <a16:colId xmlns:a16="http://schemas.microsoft.com/office/drawing/2014/main" val="2895561576"/>
                    </a:ext>
                  </a:extLst>
                </a:gridCol>
              </a:tblGrid>
              <a:tr h="608391">
                <a:tc>
                  <a:txBody>
                    <a:bodyPr/>
                    <a:lstStyle/>
                    <a:p>
                      <a:pPr algn="ctr" fontAlgn="ctr"/>
                      <a:r>
                        <a:rPr lang="es-ES" sz="1800" b="1" i="0" u="none" strike="noStrike" dirty="0">
                          <a:solidFill>
                            <a:srgbClr val="FFFFFF"/>
                          </a:solidFill>
                          <a:effectLst/>
                          <a:latin typeface="Calibri" panose="020F0502020204030204" pitchFamily="34" charset="0"/>
                        </a:rPr>
                        <a:t>RESULTADOS A NIVEL DE PILAR DE GESTIÓN</a:t>
                      </a:r>
                    </a:p>
                  </a:txBody>
                  <a:tcPr marL="9525" marR="9525" marT="9525" marB="0" anchor="ctr">
                    <a:solidFill>
                      <a:schemeClr val="accent1">
                        <a:lumMod val="75000"/>
                      </a:schemeClr>
                    </a:solidFill>
                  </a:tcPr>
                </a:tc>
                <a:tc>
                  <a:txBody>
                    <a:bodyPr/>
                    <a:lstStyle/>
                    <a:p>
                      <a:pPr marL="0" algn="r" defTabSz="914400" rtl="0" eaLnBrk="1" latinLnBrk="0" hangingPunct="1"/>
                      <a:r>
                        <a:rPr lang="es-CO" sz="2000" b="1" kern="1200" dirty="0">
                          <a:solidFill>
                            <a:schemeClr val="lt1"/>
                          </a:solidFill>
                          <a:latin typeface="+mn-lt"/>
                          <a:ea typeface="+mn-ea"/>
                          <a:cs typeface="+mn-cs"/>
                        </a:rPr>
                        <a:t>43,59%</a:t>
                      </a:r>
                    </a:p>
                  </a:txBody>
                  <a:tcPr anchor="ctr">
                    <a:solidFill>
                      <a:schemeClr val="accent1">
                        <a:lumMod val="75000"/>
                      </a:schemeClr>
                    </a:solidFill>
                  </a:tcPr>
                </a:tc>
                <a:extLst>
                  <a:ext uri="{0D108BD9-81ED-4DB2-BD59-A6C34878D82A}">
                    <a16:rowId xmlns:a16="http://schemas.microsoft.com/office/drawing/2014/main" val="1053194747"/>
                  </a:ext>
                </a:extLst>
              </a:tr>
              <a:tr h="608391">
                <a:tc>
                  <a:txBody>
                    <a:bodyPr/>
                    <a:lstStyle/>
                    <a:p>
                      <a:pPr algn="ctr" fontAlgn="ctr"/>
                      <a:r>
                        <a:rPr lang="es-CO" sz="1800" b="1" i="0" u="none" strike="noStrike" dirty="0">
                          <a:solidFill>
                            <a:srgbClr val="FFFFFF"/>
                          </a:solidFill>
                          <a:effectLst/>
                          <a:latin typeface="Calibri" panose="020F0502020204030204" pitchFamily="34" charset="0"/>
                        </a:rPr>
                        <a:t>RESULTADOS A NIVEL DE PROGRAMAS</a:t>
                      </a:r>
                    </a:p>
                  </a:txBody>
                  <a:tcPr marL="9525" marR="9525" marT="9525" marB="0" anchor="ctr">
                    <a:solidFill>
                      <a:schemeClr val="accent1">
                        <a:lumMod val="75000"/>
                      </a:schemeClr>
                    </a:solidFill>
                  </a:tcPr>
                </a:tc>
                <a:tc>
                  <a:txBody>
                    <a:bodyPr/>
                    <a:lstStyle/>
                    <a:p>
                      <a:pPr marL="0" algn="r" defTabSz="914400" rtl="0" eaLnBrk="1" latinLnBrk="0" hangingPunct="1"/>
                      <a:r>
                        <a:rPr lang="es-CO" sz="2000" b="1" kern="1200" dirty="0">
                          <a:solidFill>
                            <a:schemeClr val="lt1"/>
                          </a:solidFill>
                          <a:latin typeface="+mn-lt"/>
                          <a:ea typeface="+mn-ea"/>
                          <a:cs typeface="+mn-cs"/>
                        </a:rPr>
                        <a:t>50,20%</a:t>
                      </a:r>
                    </a:p>
                  </a:txBody>
                  <a:tcPr anchor="ctr">
                    <a:solidFill>
                      <a:schemeClr val="accent1">
                        <a:lumMod val="75000"/>
                      </a:schemeClr>
                    </a:solidFill>
                  </a:tcPr>
                </a:tc>
                <a:extLst>
                  <a:ext uri="{0D108BD9-81ED-4DB2-BD59-A6C34878D82A}">
                    <a16:rowId xmlns:a16="http://schemas.microsoft.com/office/drawing/2014/main" val="1862768268"/>
                  </a:ext>
                </a:extLst>
              </a:tr>
              <a:tr h="608391">
                <a:tc>
                  <a:txBody>
                    <a:bodyPr/>
                    <a:lstStyle/>
                    <a:p>
                      <a:pPr algn="ctr" fontAlgn="ctr"/>
                      <a:r>
                        <a:rPr lang="es-ES" sz="1800" b="1" i="0" u="none" strike="noStrike" dirty="0">
                          <a:solidFill>
                            <a:srgbClr val="FFFFFF"/>
                          </a:solidFill>
                          <a:effectLst/>
                          <a:latin typeface="Calibri" panose="020F0502020204030204" pitchFamily="34" charset="0"/>
                        </a:rPr>
                        <a:t>RESULTADOS A NIVEL DE PROYECTOS</a:t>
                      </a:r>
                    </a:p>
                  </a:txBody>
                  <a:tcPr marL="9525" marR="9525" marT="9525" marB="0" anchor="ctr">
                    <a:solidFill>
                      <a:schemeClr val="accent1">
                        <a:lumMod val="75000"/>
                      </a:schemeClr>
                    </a:solidFill>
                  </a:tcPr>
                </a:tc>
                <a:tc>
                  <a:txBody>
                    <a:bodyPr/>
                    <a:lstStyle/>
                    <a:p>
                      <a:pPr marL="0" algn="r" defTabSz="914400" rtl="0" eaLnBrk="1" latinLnBrk="0" hangingPunct="1"/>
                      <a:r>
                        <a:rPr lang="es-CO" sz="2000" b="1" kern="1200" dirty="0">
                          <a:solidFill>
                            <a:schemeClr val="lt1"/>
                          </a:solidFill>
                          <a:latin typeface="+mn-lt"/>
                          <a:ea typeface="+mn-ea"/>
                          <a:cs typeface="+mn-cs"/>
                        </a:rPr>
                        <a:t>40,38%</a:t>
                      </a:r>
                    </a:p>
                  </a:txBody>
                  <a:tcPr anchor="ctr">
                    <a:solidFill>
                      <a:schemeClr val="accent1">
                        <a:lumMod val="75000"/>
                      </a:schemeClr>
                    </a:solidFill>
                  </a:tcPr>
                </a:tc>
                <a:extLst>
                  <a:ext uri="{0D108BD9-81ED-4DB2-BD59-A6C34878D82A}">
                    <a16:rowId xmlns:a16="http://schemas.microsoft.com/office/drawing/2014/main" val="1971930152"/>
                  </a:ext>
                </a:extLst>
              </a:tr>
            </a:tbl>
          </a:graphicData>
        </a:graphic>
      </p:graphicFrame>
      <p:sp>
        <p:nvSpPr>
          <p:cNvPr id="54" name="Flecha: hacia arriba 6">
            <a:extLst>
              <a:ext uri="{FF2B5EF4-FFF2-40B4-BE49-F238E27FC236}">
                <a16:creationId xmlns:a16="http://schemas.microsoft.com/office/drawing/2014/main" id="{60C5944A-8E11-48BF-9B5A-260F4A732E56}"/>
              </a:ext>
            </a:extLst>
          </p:cNvPr>
          <p:cNvSpPr/>
          <p:nvPr/>
        </p:nvSpPr>
        <p:spPr>
          <a:xfrm>
            <a:off x="7938418" y="4116071"/>
            <a:ext cx="304800" cy="313509"/>
          </a:xfrm>
          <a:prstGeom prst="up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55" name="Flecha: hacia arriba 8">
            <a:extLst>
              <a:ext uri="{FF2B5EF4-FFF2-40B4-BE49-F238E27FC236}">
                <a16:creationId xmlns:a16="http://schemas.microsoft.com/office/drawing/2014/main" id="{D0AC6F93-8970-4C7D-8C7B-556F97AC2505}"/>
              </a:ext>
            </a:extLst>
          </p:cNvPr>
          <p:cNvSpPr/>
          <p:nvPr/>
        </p:nvSpPr>
        <p:spPr>
          <a:xfrm>
            <a:off x="7938418" y="4714200"/>
            <a:ext cx="304800" cy="313509"/>
          </a:xfrm>
          <a:prstGeom prst="up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56" name="Flecha: hacia arriba 9">
            <a:extLst>
              <a:ext uri="{FF2B5EF4-FFF2-40B4-BE49-F238E27FC236}">
                <a16:creationId xmlns:a16="http://schemas.microsoft.com/office/drawing/2014/main" id="{E33DA1B5-C968-42E4-9BC0-944DDDF6B99A}"/>
              </a:ext>
            </a:extLst>
          </p:cNvPr>
          <p:cNvSpPr/>
          <p:nvPr/>
        </p:nvSpPr>
        <p:spPr>
          <a:xfrm>
            <a:off x="7967521" y="5318805"/>
            <a:ext cx="304800" cy="313509"/>
          </a:xfrm>
          <a:prstGeom prst="up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graphicFrame>
        <p:nvGraphicFramePr>
          <p:cNvPr id="57" name="Gráfico 56"/>
          <p:cNvGraphicFramePr/>
          <p:nvPr>
            <p:extLst>
              <p:ext uri="{D42A27DB-BD31-4B8C-83A1-F6EECF244321}">
                <p14:modId xmlns:p14="http://schemas.microsoft.com/office/powerpoint/2010/main" val="4101028638"/>
              </p:ext>
            </p:extLst>
          </p:nvPr>
        </p:nvGraphicFramePr>
        <p:xfrm>
          <a:off x="3454715" y="1689119"/>
          <a:ext cx="4228500" cy="1551056"/>
        </p:xfrm>
        <a:graphic>
          <a:graphicData uri="http://schemas.openxmlformats.org/drawingml/2006/chart">
            <c:chart xmlns:c="http://schemas.openxmlformats.org/drawingml/2006/chart" xmlns:r="http://schemas.openxmlformats.org/officeDocument/2006/relationships" r:id="rId2"/>
          </a:graphicData>
        </a:graphic>
      </p:graphicFrame>
      <p:sp>
        <p:nvSpPr>
          <p:cNvPr id="58" name="45%">
            <a:extLst>
              <a:ext uri="{FF2B5EF4-FFF2-40B4-BE49-F238E27FC236}">
                <a16:creationId xmlns:a16="http://schemas.microsoft.com/office/drawing/2014/main" id="{6558A134-E5A4-43F5-B54A-B92692A1232F}"/>
              </a:ext>
            </a:extLst>
          </p:cNvPr>
          <p:cNvSpPr txBox="1"/>
          <p:nvPr/>
        </p:nvSpPr>
        <p:spPr>
          <a:xfrm>
            <a:off x="5027894" y="2228685"/>
            <a:ext cx="1118001" cy="471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ctr">
              <a:defRPr sz="6000">
                <a:solidFill>
                  <a:srgbClr val="7D87A4"/>
                </a:solidFill>
              </a:defRPr>
            </a:pPr>
            <a:r>
              <a:rPr lang="es-CO" sz="2400" b="1" dirty="0">
                <a:solidFill>
                  <a:schemeClr val="accent6">
                    <a:lumMod val="50000"/>
                  </a:schemeClr>
                </a:solidFill>
              </a:rPr>
              <a:t>44,29%</a:t>
            </a:r>
            <a:endParaRPr sz="4000" b="1" dirty="0">
              <a:solidFill>
                <a:schemeClr val="accent6">
                  <a:lumMod val="50000"/>
                </a:schemeClr>
              </a:solidFill>
            </a:endParaRPr>
          </a:p>
        </p:txBody>
      </p:sp>
      <p:graphicFrame>
        <p:nvGraphicFramePr>
          <p:cNvPr id="11" name="Gráfico 10"/>
          <p:cNvGraphicFramePr/>
          <p:nvPr>
            <p:extLst>
              <p:ext uri="{D42A27DB-BD31-4B8C-83A1-F6EECF244321}">
                <p14:modId xmlns:p14="http://schemas.microsoft.com/office/powerpoint/2010/main" val="201514280"/>
              </p:ext>
            </p:extLst>
          </p:nvPr>
        </p:nvGraphicFramePr>
        <p:xfrm>
          <a:off x="-230022" y="1773112"/>
          <a:ext cx="4228500" cy="1551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a:graphicFrameLocks/>
          </p:cNvGraphicFramePr>
          <p:nvPr>
            <p:extLst>
              <p:ext uri="{D42A27DB-BD31-4B8C-83A1-F6EECF244321}">
                <p14:modId xmlns:p14="http://schemas.microsoft.com/office/powerpoint/2010/main" val="1787652500"/>
              </p:ext>
            </p:extLst>
          </p:nvPr>
        </p:nvGraphicFramePr>
        <p:xfrm>
          <a:off x="3472644" y="1705372"/>
          <a:ext cx="4228500" cy="15510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82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2 CuadroTexto"/>
          <p:cNvSpPr txBox="1">
            <a:spLocks noChangeArrowheads="1"/>
          </p:cNvSpPr>
          <p:nvPr/>
        </p:nvSpPr>
        <p:spPr bwMode="auto">
          <a:xfrm>
            <a:off x="1939788" y="3246059"/>
            <a:ext cx="720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 altLang="es-CO" sz="2800" b="1" dirty="0">
                <a:solidFill>
                  <a:srgbClr val="0070C0"/>
                </a:solidFill>
                <a:latin typeface="+mj-lt"/>
                <a:ea typeface="+mj-ea"/>
                <a:cs typeface="+mj-cs"/>
              </a:rPr>
              <a:t>CUMPLIMIENTO TRES NIVELES DE GESTIÓN</a:t>
            </a:r>
          </a:p>
        </p:txBody>
      </p:sp>
      <p:sp>
        <p:nvSpPr>
          <p:cNvPr id="52" name="2 CuadroTexto">
            <a:extLst>
              <a:ext uri="{FF2B5EF4-FFF2-40B4-BE49-F238E27FC236}">
                <a16:creationId xmlns:a16="http://schemas.microsoft.com/office/drawing/2014/main" id="{3C9BD4F9-BE9C-4572-BCF2-9340F692B7EC}"/>
              </a:ext>
            </a:extLst>
          </p:cNvPr>
          <p:cNvSpPr txBox="1">
            <a:spLocks noChangeArrowheads="1"/>
          </p:cNvSpPr>
          <p:nvPr/>
        </p:nvSpPr>
        <p:spPr bwMode="auto">
          <a:xfrm>
            <a:off x="726141" y="275074"/>
            <a:ext cx="91142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 altLang="es-CO" sz="4400" b="1" dirty="0">
                <a:solidFill>
                  <a:srgbClr val="0070C0"/>
                </a:solidFill>
                <a:latin typeface="+mj-lt"/>
                <a:ea typeface="+mj-ea"/>
                <a:cs typeface="+mj-cs"/>
              </a:rPr>
              <a:t>GESTIÓN DEL CONTEXTO Y VISIBILIDAD NACIONAL E INTERNACIONAL</a:t>
            </a:r>
          </a:p>
        </p:txBody>
      </p:sp>
      <p:graphicFrame>
        <p:nvGraphicFramePr>
          <p:cNvPr id="53" name="Tabla 4">
            <a:extLst>
              <a:ext uri="{FF2B5EF4-FFF2-40B4-BE49-F238E27FC236}">
                <a16:creationId xmlns:a16="http://schemas.microsoft.com/office/drawing/2014/main" id="{CD45FA82-B83C-481E-BF6B-82A368D2DA9C}"/>
              </a:ext>
            </a:extLst>
          </p:cNvPr>
          <p:cNvGraphicFramePr>
            <a:graphicFrameLocks noGrp="1"/>
          </p:cNvGraphicFramePr>
          <p:nvPr>
            <p:extLst>
              <p:ext uri="{D42A27DB-BD31-4B8C-83A1-F6EECF244321}">
                <p14:modId xmlns:p14="http://schemas.microsoft.com/office/powerpoint/2010/main" val="3314930807"/>
              </p:ext>
            </p:extLst>
          </p:nvPr>
        </p:nvGraphicFramePr>
        <p:xfrm>
          <a:off x="1611070" y="3937265"/>
          <a:ext cx="7676648" cy="1825173"/>
        </p:xfrm>
        <a:graphic>
          <a:graphicData uri="http://schemas.openxmlformats.org/drawingml/2006/table">
            <a:tbl>
              <a:tblPr firstRow="1" bandRow="1">
                <a:tableStyleId>{5C22544A-7EE6-4342-B048-85BDC9FD1C3A}</a:tableStyleId>
              </a:tblPr>
              <a:tblGrid>
                <a:gridCol w="6283885">
                  <a:extLst>
                    <a:ext uri="{9D8B030D-6E8A-4147-A177-3AD203B41FA5}">
                      <a16:colId xmlns:a16="http://schemas.microsoft.com/office/drawing/2014/main" val="710355007"/>
                    </a:ext>
                  </a:extLst>
                </a:gridCol>
                <a:gridCol w="1392763">
                  <a:extLst>
                    <a:ext uri="{9D8B030D-6E8A-4147-A177-3AD203B41FA5}">
                      <a16:colId xmlns:a16="http://schemas.microsoft.com/office/drawing/2014/main" val="2895561576"/>
                    </a:ext>
                  </a:extLst>
                </a:gridCol>
              </a:tblGrid>
              <a:tr h="608391">
                <a:tc>
                  <a:txBody>
                    <a:bodyPr/>
                    <a:lstStyle/>
                    <a:p>
                      <a:pPr algn="ctr" fontAlgn="ctr"/>
                      <a:r>
                        <a:rPr lang="es-ES" sz="1800" b="1" i="0" u="none" strike="noStrike" dirty="0">
                          <a:solidFill>
                            <a:srgbClr val="FFFFFF"/>
                          </a:solidFill>
                          <a:effectLst/>
                          <a:latin typeface="Calibri" panose="020F0502020204030204" pitchFamily="34" charset="0"/>
                        </a:rPr>
                        <a:t>RESULTADOS A NIVEL DE PILAR DE GESTIÓN</a:t>
                      </a:r>
                    </a:p>
                  </a:txBody>
                  <a:tcPr marL="9525" marR="9525" marT="9525" marB="0" anchor="ctr">
                    <a:solidFill>
                      <a:schemeClr val="accent1">
                        <a:lumMod val="75000"/>
                      </a:schemeClr>
                    </a:solidFill>
                  </a:tcPr>
                </a:tc>
                <a:tc>
                  <a:txBody>
                    <a:bodyPr/>
                    <a:lstStyle/>
                    <a:p>
                      <a:pPr marL="0" algn="r" defTabSz="914400" rtl="0" eaLnBrk="1" latinLnBrk="0" hangingPunct="1"/>
                      <a:r>
                        <a:rPr lang="es-CO" sz="2000" b="1" kern="1200" dirty="0">
                          <a:solidFill>
                            <a:schemeClr val="lt1"/>
                          </a:solidFill>
                          <a:latin typeface="+mn-lt"/>
                          <a:ea typeface="+mn-ea"/>
                          <a:cs typeface="+mn-cs"/>
                        </a:rPr>
                        <a:t>0,00%</a:t>
                      </a:r>
                    </a:p>
                  </a:txBody>
                  <a:tcPr anchor="ctr">
                    <a:solidFill>
                      <a:schemeClr val="accent1">
                        <a:lumMod val="75000"/>
                      </a:schemeClr>
                    </a:solidFill>
                  </a:tcPr>
                </a:tc>
                <a:extLst>
                  <a:ext uri="{0D108BD9-81ED-4DB2-BD59-A6C34878D82A}">
                    <a16:rowId xmlns:a16="http://schemas.microsoft.com/office/drawing/2014/main" val="1053194747"/>
                  </a:ext>
                </a:extLst>
              </a:tr>
              <a:tr h="608391">
                <a:tc>
                  <a:txBody>
                    <a:bodyPr/>
                    <a:lstStyle/>
                    <a:p>
                      <a:pPr algn="ctr" fontAlgn="ctr"/>
                      <a:r>
                        <a:rPr lang="es-CO" sz="1800" b="1" i="0" u="none" strike="noStrike" dirty="0">
                          <a:solidFill>
                            <a:srgbClr val="FFFFFF"/>
                          </a:solidFill>
                          <a:effectLst/>
                          <a:latin typeface="Calibri" panose="020F0502020204030204" pitchFamily="34" charset="0"/>
                        </a:rPr>
                        <a:t>RESULTADOS A NIVEL DE PROGRAMAS</a:t>
                      </a:r>
                    </a:p>
                  </a:txBody>
                  <a:tcPr marL="9525" marR="9525" marT="9525" marB="0" anchor="ctr">
                    <a:solidFill>
                      <a:schemeClr val="accent1">
                        <a:lumMod val="75000"/>
                      </a:schemeClr>
                    </a:solidFill>
                  </a:tcPr>
                </a:tc>
                <a:tc>
                  <a:txBody>
                    <a:bodyPr/>
                    <a:lstStyle/>
                    <a:p>
                      <a:pPr marL="0" algn="r" defTabSz="914400" rtl="0" eaLnBrk="1" latinLnBrk="0" hangingPunct="1"/>
                      <a:r>
                        <a:rPr lang="es-CO" sz="2000" b="1" kern="1200" dirty="0">
                          <a:solidFill>
                            <a:schemeClr val="lt1"/>
                          </a:solidFill>
                          <a:latin typeface="+mn-lt"/>
                          <a:ea typeface="+mn-ea"/>
                          <a:cs typeface="+mn-cs"/>
                        </a:rPr>
                        <a:t>29,30%</a:t>
                      </a:r>
                    </a:p>
                  </a:txBody>
                  <a:tcPr anchor="ctr">
                    <a:solidFill>
                      <a:schemeClr val="accent1">
                        <a:lumMod val="75000"/>
                      </a:schemeClr>
                    </a:solidFill>
                  </a:tcPr>
                </a:tc>
                <a:extLst>
                  <a:ext uri="{0D108BD9-81ED-4DB2-BD59-A6C34878D82A}">
                    <a16:rowId xmlns:a16="http://schemas.microsoft.com/office/drawing/2014/main" val="1862768268"/>
                  </a:ext>
                </a:extLst>
              </a:tr>
              <a:tr h="608391">
                <a:tc>
                  <a:txBody>
                    <a:bodyPr/>
                    <a:lstStyle/>
                    <a:p>
                      <a:pPr algn="ctr" fontAlgn="ctr"/>
                      <a:r>
                        <a:rPr lang="es-ES" sz="1800" b="1" i="0" u="none" strike="noStrike" dirty="0">
                          <a:solidFill>
                            <a:srgbClr val="FFFFFF"/>
                          </a:solidFill>
                          <a:effectLst/>
                          <a:latin typeface="Calibri" panose="020F0502020204030204" pitchFamily="34" charset="0"/>
                        </a:rPr>
                        <a:t>RESULTADOS A NIVEL DE PROYECTOS</a:t>
                      </a:r>
                    </a:p>
                  </a:txBody>
                  <a:tcPr marL="9525" marR="9525" marT="9525" marB="0" anchor="ctr">
                    <a:solidFill>
                      <a:schemeClr val="accent1">
                        <a:lumMod val="75000"/>
                      </a:schemeClr>
                    </a:solidFill>
                  </a:tcPr>
                </a:tc>
                <a:tc>
                  <a:txBody>
                    <a:bodyPr/>
                    <a:lstStyle/>
                    <a:p>
                      <a:pPr marL="0" algn="r" defTabSz="914400" rtl="0" eaLnBrk="1" latinLnBrk="0" hangingPunct="1"/>
                      <a:r>
                        <a:rPr lang="es-CO" sz="2000" b="1" kern="1200" dirty="0">
                          <a:solidFill>
                            <a:schemeClr val="lt1"/>
                          </a:solidFill>
                          <a:latin typeface="+mn-lt"/>
                          <a:ea typeface="+mn-ea"/>
                          <a:cs typeface="+mn-cs"/>
                        </a:rPr>
                        <a:t>26,84%</a:t>
                      </a:r>
                    </a:p>
                  </a:txBody>
                  <a:tcPr anchor="ctr">
                    <a:solidFill>
                      <a:schemeClr val="accent1">
                        <a:lumMod val="75000"/>
                      </a:schemeClr>
                    </a:solidFill>
                  </a:tcPr>
                </a:tc>
                <a:extLst>
                  <a:ext uri="{0D108BD9-81ED-4DB2-BD59-A6C34878D82A}">
                    <a16:rowId xmlns:a16="http://schemas.microsoft.com/office/drawing/2014/main" val="1971930152"/>
                  </a:ext>
                </a:extLst>
              </a:tr>
            </a:tbl>
          </a:graphicData>
        </a:graphic>
      </p:graphicFrame>
      <p:sp>
        <p:nvSpPr>
          <p:cNvPr id="55" name="Flecha: hacia arriba 8">
            <a:extLst>
              <a:ext uri="{FF2B5EF4-FFF2-40B4-BE49-F238E27FC236}">
                <a16:creationId xmlns:a16="http://schemas.microsoft.com/office/drawing/2014/main" id="{D0AC6F93-8970-4C7D-8C7B-556F97AC2505}"/>
              </a:ext>
            </a:extLst>
          </p:cNvPr>
          <p:cNvSpPr/>
          <p:nvPr/>
        </p:nvSpPr>
        <p:spPr>
          <a:xfrm>
            <a:off x="7938418" y="4714200"/>
            <a:ext cx="304800" cy="313509"/>
          </a:xfrm>
          <a:prstGeom prst="up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56" name="Flecha: hacia arriba 9">
            <a:extLst>
              <a:ext uri="{FF2B5EF4-FFF2-40B4-BE49-F238E27FC236}">
                <a16:creationId xmlns:a16="http://schemas.microsoft.com/office/drawing/2014/main" id="{E33DA1B5-C968-42E4-9BC0-944DDDF6B99A}"/>
              </a:ext>
            </a:extLst>
          </p:cNvPr>
          <p:cNvSpPr/>
          <p:nvPr/>
        </p:nvSpPr>
        <p:spPr>
          <a:xfrm>
            <a:off x="7967521" y="5318805"/>
            <a:ext cx="304800" cy="313509"/>
          </a:xfrm>
          <a:prstGeom prst="up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graphicFrame>
        <p:nvGraphicFramePr>
          <p:cNvPr id="57" name="Gráfico 56"/>
          <p:cNvGraphicFramePr/>
          <p:nvPr>
            <p:extLst>
              <p:ext uri="{D42A27DB-BD31-4B8C-83A1-F6EECF244321}">
                <p14:modId xmlns:p14="http://schemas.microsoft.com/office/powerpoint/2010/main" val="4101028638"/>
              </p:ext>
            </p:extLst>
          </p:nvPr>
        </p:nvGraphicFramePr>
        <p:xfrm>
          <a:off x="3454715" y="1689119"/>
          <a:ext cx="4228500" cy="1551056"/>
        </p:xfrm>
        <a:graphic>
          <a:graphicData uri="http://schemas.openxmlformats.org/drawingml/2006/chart">
            <c:chart xmlns:c="http://schemas.openxmlformats.org/drawingml/2006/chart" xmlns:r="http://schemas.openxmlformats.org/officeDocument/2006/relationships" r:id="rId2"/>
          </a:graphicData>
        </a:graphic>
      </p:graphicFrame>
      <p:sp>
        <p:nvSpPr>
          <p:cNvPr id="58" name="45%">
            <a:extLst>
              <a:ext uri="{FF2B5EF4-FFF2-40B4-BE49-F238E27FC236}">
                <a16:creationId xmlns:a16="http://schemas.microsoft.com/office/drawing/2014/main" id="{6558A134-E5A4-43F5-B54A-B92692A1232F}"/>
              </a:ext>
            </a:extLst>
          </p:cNvPr>
          <p:cNvSpPr txBox="1"/>
          <p:nvPr/>
        </p:nvSpPr>
        <p:spPr>
          <a:xfrm>
            <a:off x="5027894" y="2228685"/>
            <a:ext cx="1118001" cy="471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ctr">
              <a:defRPr sz="6000">
                <a:solidFill>
                  <a:srgbClr val="7D87A4"/>
                </a:solidFill>
              </a:defRPr>
            </a:pPr>
            <a:r>
              <a:rPr lang="es-CO" sz="2400" b="1" dirty="0">
                <a:solidFill>
                  <a:schemeClr val="accent6">
                    <a:lumMod val="50000"/>
                  </a:schemeClr>
                </a:solidFill>
              </a:rPr>
              <a:t>19,53%</a:t>
            </a:r>
            <a:endParaRPr sz="4000" b="1" dirty="0">
              <a:solidFill>
                <a:schemeClr val="accent6">
                  <a:lumMod val="50000"/>
                </a:schemeClr>
              </a:solidFill>
            </a:endParaRPr>
          </a:p>
        </p:txBody>
      </p:sp>
      <p:graphicFrame>
        <p:nvGraphicFramePr>
          <p:cNvPr id="11" name="Gráfico 10"/>
          <p:cNvGraphicFramePr/>
          <p:nvPr>
            <p:extLst>
              <p:ext uri="{D42A27DB-BD31-4B8C-83A1-F6EECF244321}">
                <p14:modId xmlns:p14="http://schemas.microsoft.com/office/powerpoint/2010/main" val="201514280"/>
              </p:ext>
            </p:extLst>
          </p:nvPr>
        </p:nvGraphicFramePr>
        <p:xfrm>
          <a:off x="-230022" y="1773112"/>
          <a:ext cx="4228500" cy="1551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p:cNvGraphicFramePr>
            <a:graphicFrameLocks/>
          </p:cNvGraphicFramePr>
          <p:nvPr>
            <p:extLst>
              <p:ext uri="{D42A27DB-BD31-4B8C-83A1-F6EECF244321}">
                <p14:modId xmlns:p14="http://schemas.microsoft.com/office/powerpoint/2010/main" val="3557680904"/>
              </p:ext>
            </p:extLst>
          </p:nvPr>
        </p:nvGraphicFramePr>
        <p:xfrm>
          <a:off x="3437016" y="1671501"/>
          <a:ext cx="4299756" cy="1586291"/>
        </p:xfrm>
        <a:graphic>
          <a:graphicData uri="http://schemas.openxmlformats.org/drawingml/2006/chart">
            <c:chart xmlns:c="http://schemas.openxmlformats.org/drawingml/2006/chart" xmlns:r="http://schemas.openxmlformats.org/officeDocument/2006/relationships" r:id="rId4"/>
          </a:graphicData>
        </a:graphic>
      </p:graphicFrame>
      <p:sp>
        <p:nvSpPr>
          <p:cNvPr id="14" name="Flecha: hacia la izquierda 14">
            <a:extLst>
              <a:ext uri="{FF2B5EF4-FFF2-40B4-BE49-F238E27FC236}">
                <a16:creationId xmlns:a16="http://schemas.microsoft.com/office/drawing/2014/main" id="{C8472B35-66B7-47FB-8732-D3529AA8D9B0}"/>
              </a:ext>
            </a:extLst>
          </p:cNvPr>
          <p:cNvSpPr/>
          <p:nvPr/>
        </p:nvSpPr>
        <p:spPr>
          <a:xfrm>
            <a:off x="9493976" y="4009466"/>
            <a:ext cx="1387384" cy="517888"/>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000" b="1" dirty="0"/>
              <a:t>Semestral -Anual</a:t>
            </a:r>
          </a:p>
        </p:txBody>
      </p:sp>
    </p:spTree>
    <p:extLst>
      <p:ext uri="{BB962C8B-B14F-4D97-AF65-F5344CB8AC3E}">
        <p14:creationId xmlns:p14="http://schemas.microsoft.com/office/powerpoint/2010/main" val="195531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1197333" y="0"/>
            <a:ext cx="8746836" cy="652792"/>
          </a:xfrm>
        </p:spPr>
        <p:txBody>
          <a:bodyPr>
            <a:normAutofit/>
          </a:bodyPr>
          <a:lstStyle/>
          <a:p>
            <a:pPr algn="ctr"/>
            <a:r>
              <a:rPr lang="es-CO" sz="2400" dirty="0"/>
              <a:t>Nivel de programas</a:t>
            </a:r>
          </a:p>
        </p:txBody>
      </p:sp>
      <p:sp>
        <p:nvSpPr>
          <p:cNvPr id="5" name="Título 1">
            <a:extLst>
              <a:ext uri="{FF2B5EF4-FFF2-40B4-BE49-F238E27FC236}">
                <a16:creationId xmlns:a16="http://schemas.microsoft.com/office/drawing/2014/main" id="{6E4D51E0-24E9-45DC-9685-3E27F6B7FE8D}"/>
              </a:ext>
            </a:extLst>
          </p:cNvPr>
          <p:cNvSpPr txBox="1">
            <a:spLocks/>
          </p:cNvSpPr>
          <p:nvPr/>
        </p:nvSpPr>
        <p:spPr>
          <a:xfrm>
            <a:off x="1368020" y="2794438"/>
            <a:ext cx="8746836" cy="652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2400" dirty="0"/>
              <a:t>Nivel de proyectos</a:t>
            </a:r>
          </a:p>
        </p:txBody>
      </p:sp>
      <p:graphicFrame>
        <p:nvGraphicFramePr>
          <p:cNvPr id="2" name="Tabla 1"/>
          <p:cNvGraphicFramePr>
            <a:graphicFrameLocks noGrp="1"/>
          </p:cNvGraphicFramePr>
          <p:nvPr>
            <p:extLst>
              <p:ext uri="{D42A27DB-BD31-4B8C-83A1-F6EECF244321}">
                <p14:modId xmlns:p14="http://schemas.microsoft.com/office/powerpoint/2010/main" val="1936128451"/>
              </p:ext>
            </p:extLst>
          </p:nvPr>
        </p:nvGraphicFramePr>
        <p:xfrm>
          <a:off x="103091" y="571651"/>
          <a:ext cx="11957843" cy="2222787"/>
        </p:xfrm>
        <a:graphic>
          <a:graphicData uri="http://schemas.openxmlformats.org/drawingml/2006/table">
            <a:tbl>
              <a:tblPr/>
              <a:tblGrid>
                <a:gridCol w="2176247">
                  <a:extLst>
                    <a:ext uri="{9D8B030D-6E8A-4147-A177-3AD203B41FA5}">
                      <a16:colId xmlns:a16="http://schemas.microsoft.com/office/drawing/2014/main" val="1108134444"/>
                    </a:ext>
                  </a:extLst>
                </a:gridCol>
                <a:gridCol w="1003005">
                  <a:extLst>
                    <a:ext uri="{9D8B030D-6E8A-4147-A177-3AD203B41FA5}">
                      <a16:colId xmlns:a16="http://schemas.microsoft.com/office/drawing/2014/main" val="2188187781"/>
                    </a:ext>
                  </a:extLst>
                </a:gridCol>
                <a:gridCol w="2705352">
                  <a:extLst>
                    <a:ext uri="{9D8B030D-6E8A-4147-A177-3AD203B41FA5}">
                      <a16:colId xmlns:a16="http://schemas.microsoft.com/office/drawing/2014/main" val="2147314185"/>
                    </a:ext>
                  </a:extLst>
                </a:gridCol>
                <a:gridCol w="717747">
                  <a:extLst>
                    <a:ext uri="{9D8B030D-6E8A-4147-A177-3AD203B41FA5}">
                      <a16:colId xmlns:a16="http://schemas.microsoft.com/office/drawing/2014/main" val="1713607070"/>
                    </a:ext>
                  </a:extLst>
                </a:gridCol>
                <a:gridCol w="644132">
                  <a:extLst>
                    <a:ext uri="{9D8B030D-6E8A-4147-A177-3AD203B41FA5}">
                      <a16:colId xmlns:a16="http://schemas.microsoft.com/office/drawing/2014/main" val="3814234126"/>
                    </a:ext>
                  </a:extLst>
                </a:gridCol>
                <a:gridCol w="920187">
                  <a:extLst>
                    <a:ext uri="{9D8B030D-6E8A-4147-A177-3AD203B41FA5}">
                      <a16:colId xmlns:a16="http://schemas.microsoft.com/office/drawing/2014/main" val="1067462411"/>
                    </a:ext>
                  </a:extLst>
                </a:gridCol>
                <a:gridCol w="3791173">
                  <a:extLst>
                    <a:ext uri="{9D8B030D-6E8A-4147-A177-3AD203B41FA5}">
                      <a16:colId xmlns:a16="http://schemas.microsoft.com/office/drawing/2014/main" val="1230319425"/>
                    </a:ext>
                  </a:extLst>
                </a:gridCol>
              </a:tblGrid>
              <a:tr h="482859">
                <a:tc>
                  <a:txBody>
                    <a:bodyPr/>
                    <a:lstStyle/>
                    <a:p>
                      <a:pPr algn="ctr" fontAlgn="ctr"/>
                      <a:r>
                        <a:rPr lang="es-CO" sz="1000" b="1" i="0" u="none" strike="noStrike">
                          <a:solidFill>
                            <a:srgbClr val="FFFFFF"/>
                          </a:solidFill>
                          <a:effectLst/>
                          <a:latin typeface="Arial" panose="020B0604020202020204" pitchFamily="34" charset="0"/>
                        </a:rPr>
                        <a:t>Programa</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000" b="1" i="0" u="none" strike="noStrike" dirty="0">
                          <a:solidFill>
                            <a:srgbClr val="FFFFFF"/>
                          </a:solidFill>
                          <a:effectLst/>
                          <a:latin typeface="Arial" panose="020B0604020202020204" pitchFamily="34" charset="0"/>
                        </a:rPr>
                        <a:t>Periodicidad de medición</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000" b="1" i="0" u="none" strike="noStrike" dirty="0">
                          <a:solidFill>
                            <a:srgbClr val="FFFFFF"/>
                          </a:solidFill>
                          <a:effectLst/>
                          <a:latin typeface="Arial" panose="020B0604020202020204" pitchFamily="34" charset="0"/>
                        </a:rPr>
                        <a:t>Indicador</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000" b="1" i="0" u="none" strike="noStrike" dirty="0">
                          <a:solidFill>
                            <a:srgbClr val="FFFFFF"/>
                          </a:solidFill>
                          <a:effectLst/>
                          <a:latin typeface="Arial" panose="020B0604020202020204" pitchFamily="34" charset="0"/>
                        </a:rPr>
                        <a:t>Meta</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000" b="1" i="0" u="none" strike="noStrike">
                          <a:solidFill>
                            <a:srgbClr val="FFFFFF"/>
                          </a:solidFill>
                          <a:effectLst/>
                          <a:latin typeface="Arial" panose="020B0604020202020204" pitchFamily="34" charset="0"/>
                        </a:rPr>
                        <a:t>Avance</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000" b="1" i="0" u="none" strike="noStrike" dirty="0">
                          <a:solidFill>
                            <a:srgbClr val="FFFFFF"/>
                          </a:solidFill>
                          <a:effectLst/>
                          <a:latin typeface="Arial" panose="020B0604020202020204" pitchFamily="34" charset="0"/>
                        </a:rPr>
                        <a:t>Porcentaje avance</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000" b="1" i="0" u="none" strike="noStrike" dirty="0">
                          <a:solidFill>
                            <a:srgbClr val="FFFFFF"/>
                          </a:solidFill>
                          <a:effectLst/>
                          <a:latin typeface="Arial" panose="020B0604020202020204" pitchFamily="34" charset="0"/>
                        </a:rPr>
                        <a:t>Avance</a:t>
                      </a:r>
                      <a:r>
                        <a:rPr lang="es-CO" sz="1000" b="1" i="0" u="none" strike="noStrike" baseline="0" dirty="0">
                          <a:solidFill>
                            <a:srgbClr val="FFFFFF"/>
                          </a:solidFill>
                          <a:effectLst/>
                          <a:latin typeface="Arial" panose="020B0604020202020204" pitchFamily="34" charset="0"/>
                        </a:rPr>
                        <a:t> Cualitativo</a:t>
                      </a:r>
                      <a:endParaRPr lang="es-CO" sz="1000" b="1" i="0" u="none" strike="noStrike" dirty="0">
                        <a:solidFill>
                          <a:srgbClr val="FFFFFF"/>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extLst>
                  <a:ext uri="{0D108BD9-81ED-4DB2-BD59-A6C34878D82A}">
                    <a16:rowId xmlns:a16="http://schemas.microsoft.com/office/drawing/2014/main" val="2289093422"/>
                  </a:ext>
                </a:extLst>
              </a:tr>
              <a:tr h="177048">
                <a:tc rowSpan="2">
                  <a:txBody>
                    <a:bodyPr/>
                    <a:lstStyle/>
                    <a:p>
                      <a:pPr algn="l" fontAlgn="ctr"/>
                      <a:r>
                        <a:rPr lang="es-ES" sz="900" b="0" i="0" u="none" strike="noStrike" dirty="0">
                          <a:solidFill>
                            <a:srgbClr val="000000"/>
                          </a:solidFill>
                          <a:effectLst/>
                          <a:latin typeface="Arial" panose="020B0604020202020204" pitchFamily="34" charset="0"/>
                        </a:rPr>
                        <a:t>3.2 Universidad para la ciudadanía, la convivencia, la democracia y la Paz</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ctr" fontAlgn="ctr"/>
                      <a:r>
                        <a:rPr lang="es-CO" sz="900" b="0" i="0" u="none" strike="noStrike">
                          <a:solidFill>
                            <a:srgbClr val="000000"/>
                          </a:solidFill>
                          <a:effectLst/>
                          <a:latin typeface="Arial" panose="020B0604020202020204" pitchFamily="34" charset="0"/>
                        </a:rPr>
                        <a:t>Trimestral</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l" fontAlgn="ctr"/>
                      <a:r>
                        <a:rPr lang="es-ES" sz="900" b="0" i="0" u="none" strike="noStrike">
                          <a:solidFill>
                            <a:srgbClr val="000000"/>
                          </a:solidFill>
                          <a:effectLst/>
                          <a:latin typeface="Arial" panose="020B0604020202020204" pitchFamily="34" charset="0"/>
                        </a:rPr>
                        <a:t>Ofertas académicas orientadas a la consolidación de la paz</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ctr" fontAlgn="ctr"/>
                      <a:r>
                        <a:rPr lang="es-CO" sz="900" b="1" i="0" u="none" strike="noStrike">
                          <a:solidFill>
                            <a:srgbClr val="000000"/>
                          </a:solidFill>
                          <a:effectLst/>
                          <a:latin typeface="Arial" panose="020B0604020202020204" pitchFamily="34" charset="0"/>
                        </a:rPr>
                        <a:t>6</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1200" b="1" i="0" u="none" strike="noStrike">
                          <a:solidFill>
                            <a:srgbClr val="000000"/>
                          </a:solidFill>
                          <a:effectLst/>
                          <a:latin typeface="Arial" panose="020B0604020202020204" pitchFamily="34" charset="0"/>
                        </a:rPr>
                        <a:t>0,00%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CO" sz="1200" b="1" i="0" u="none" strike="noStrike" dirty="0">
                          <a:solidFill>
                            <a:srgbClr val="000000"/>
                          </a:solidFill>
                          <a:effectLst/>
                          <a:latin typeface="Arial" panose="020B0604020202020204" pitchFamily="34" charset="0"/>
                        </a:rPr>
                        <a:t>No hay reporte</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58619644"/>
                  </a:ext>
                </a:extLst>
              </a:tr>
              <a:tr h="177048">
                <a:tc vMerge="1">
                  <a:txBody>
                    <a:bodyPr/>
                    <a:lstStyle/>
                    <a:p>
                      <a:endParaRPr lang="es-CO"/>
                    </a:p>
                  </a:txBody>
                  <a:tcPr/>
                </a:tc>
                <a:tc>
                  <a:txBody>
                    <a:bodyPr/>
                    <a:lstStyle/>
                    <a:p>
                      <a:pPr algn="ctr" fontAlgn="ctr"/>
                      <a:r>
                        <a:rPr lang="es-CO" sz="900" b="0" i="0" u="none" strike="noStrike">
                          <a:solidFill>
                            <a:srgbClr val="000000"/>
                          </a:solidFill>
                          <a:effectLst/>
                          <a:latin typeface="Arial" panose="020B0604020202020204" pitchFamily="34" charset="0"/>
                        </a:rPr>
                        <a:t>Trimestral</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l" fontAlgn="ctr"/>
                      <a:r>
                        <a:rPr lang="es-CO" sz="900" b="0" i="0" u="none" strike="noStrike">
                          <a:solidFill>
                            <a:srgbClr val="000000"/>
                          </a:solidFill>
                          <a:effectLst/>
                          <a:latin typeface="Arial" panose="020B0604020202020204" pitchFamily="34" charset="0"/>
                        </a:rPr>
                        <a:t>Estrategias para la paz implementadas</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ctr" fontAlgn="ctr"/>
                      <a:r>
                        <a:rPr lang="es-CO" sz="900" b="1" i="0" u="none" strike="noStrike">
                          <a:solidFill>
                            <a:srgbClr val="000000"/>
                          </a:solidFill>
                          <a:effectLst/>
                          <a:latin typeface="Arial" panose="020B0604020202020204" pitchFamily="34" charset="0"/>
                        </a:rPr>
                        <a:t>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1200" b="1" i="0" u="none" strike="noStrike">
                          <a:solidFill>
                            <a:srgbClr val="000000"/>
                          </a:solidFill>
                          <a:effectLst/>
                          <a:latin typeface="Arial" panose="020B0604020202020204" pitchFamily="34" charset="0"/>
                        </a:rPr>
                        <a:t>0,00%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s-CO" sz="1100" b="1" i="0" u="none" strike="noStrike" dirty="0">
                        <a:solidFill>
                          <a:srgbClr val="000000"/>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9506682"/>
                  </a:ext>
                </a:extLst>
              </a:tr>
              <a:tr h="177048">
                <a:tc rowSpan="4">
                  <a:txBody>
                    <a:bodyPr/>
                    <a:lstStyle/>
                    <a:p>
                      <a:pPr algn="l" fontAlgn="ctr"/>
                      <a:r>
                        <a:rPr lang="es-ES" sz="900" b="0" i="0" u="none" strike="noStrike" dirty="0">
                          <a:solidFill>
                            <a:srgbClr val="000000"/>
                          </a:solidFill>
                          <a:effectLst/>
                          <a:latin typeface="Arial" panose="020B0604020202020204" pitchFamily="34" charset="0"/>
                        </a:rPr>
                        <a:t>3.3 Procesos asociados al desarrollo sostenible, la competitividad y la movilización social</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ctr" fontAlgn="ctr"/>
                      <a:r>
                        <a:rPr lang="es-CO" sz="900" b="0" i="0" u="none" strike="noStrike">
                          <a:solidFill>
                            <a:srgbClr val="000000"/>
                          </a:solidFill>
                          <a:effectLst/>
                          <a:latin typeface="Arial" panose="020B0604020202020204" pitchFamily="34" charset="0"/>
                        </a:rPr>
                        <a:t>Trimestral</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l" fontAlgn="ctr"/>
                      <a:r>
                        <a:rPr lang="es-ES" sz="900" b="0" i="0" u="none" strike="noStrike" dirty="0">
                          <a:solidFill>
                            <a:srgbClr val="000000"/>
                          </a:solidFill>
                          <a:effectLst/>
                          <a:latin typeface="Arial" panose="020B0604020202020204" pitchFamily="34" charset="0"/>
                        </a:rPr>
                        <a:t>Ofertas de formación en red en los que participa la UTP</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ctr" fontAlgn="ctr"/>
                      <a:r>
                        <a:rPr lang="es-CO" sz="900" b="1" i="0" u="none" strike="noStrike">
                          <a:solidFill>
                            <a:srgbClr val="000000"/>
                          </a:solidFill>
                          <a:effectLst/>
                          <a:latin typeface="Arial" panose="020B0604020202020204" pitchFamily="34" charset="0"/>
                        </a:rPr>
                        <a:t>3</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1200" b="1" i="0" u="none" strike="noStrike">
                          <a:solidFill>
                            <a:srgbClr val="000000"/>
                          </a:solidFill>
                          <a:effectLst/>
                          <a:latin typeface="Arial" panose="020B0604020202020204" pitchFamily="34" charset="0"/>
                        </a:rPr>
                        <a:t>0,00%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1" i="0" u="none" strike="noStrike" dirty="0">
                          <a:solidFill>
                            <a:srgbClr val="000000"/>
                          </a:solidFill>
                          <a:effectLst/>
                          <a:latin typeface="Arial" panose="020B0604020202020204" pitchFamily="34" charset="0"/>
                        </a:rPr>
                        <a:t>No hay reporte</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4740821"/>
                  </a:ext>
                </a:extLst>
              </a:tr>
              <a:tr h="177048">
                <a:tc vMerge="1">
                  <a:txBody>
                    <a:bodyPr/>
                    <a:lstStyle/>
                    <a:p>
                      <a:endParaRPr lang="es-CO"/>
                    </a:p>
                  </a:txBody>
                  <a:tcPr/>
                </a:tc>
                <a:tc>
                  <a:txBody>
                    <a:bodyPr/>
                    <a:lstStyle/>
                    <a:p>
                      <a:pPr algn="ctr" fontAlgn="ctr"/>
                      <a:r>
                        <a:rPr lang="es-CO" sz="900" b="0" i="0" u="none" strike="noStrike" dirty="0">
                          <a:solidFill>
                            <a:srgbClr val="000000"/>
                          </a:solidFill>
                          <a:effectLst/>
                          <a:latin typeface="Arial" panose="020B0604020202020204" pitchFamily="34" charset="0"/>
                        </a:rPr>
                        <a:t>Trimestral</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l" fontAlgn="ctr"/>
                      <a:r>
                        <a:rPr lang="es-ES" sz="900" b="0" i="0" u="none" strike="noStrike" dirty="0">
                          <a:solidFill>
                            <a:srgbClr val="000000"/>
                          </a:solidFill>
                          <a:effectLst/>
                          <a:latin typeface="Arial" panose="020B0604020202020204" pitchFamily="34" charset="0"/>
                        </a:rPr>
                        <a:t>Proyectos de desarrollo sostenible en los que participa la UTP</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ctr" fontAlgn="ctr"/>
                      <a:r>
                        <a:rPr lang="es-CO" sz="900" b="1" i="0" u="none" strike="noStrike">
                          <a:solidFill>
                            <a:srgbClr val="000000"/>
                          </a:solidFill>
                          <a:effectLst/>
                          <a:latin typeface="Arial" panose="020B0604020202020204" pitchFamily="34" charset="0"/>
                        </a:rPr>
                        <a:t>8</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1200" b="1" i="0" u="none" strike="noStrike">
                          <a:solidFill>
                            <a:srgbClr val="000000"/>
                          </a:solidFill>
                          <a:effectLst/>
                          <a:latin typeface="Arial" panose="020B0604020202020204" pitchFamily="34" charset="0"/>
                        </a:rPr>
                        <a:t>0,00%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s-CO" sz="1100" b="1" i="0" u="none" strike="noStrike" dirty="0">
                        <a:solidFill>
                          <a:srgbClr val="000000"/>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34736199"/>
                  </a:ext>
                </a:extLst>
              </a:tr>
              <a:tr h="265573">
                <a:tc vMerge="1">
                  <a:txBody>
                    <a:bodyPr/>
                    <a:lstStyle/>
                    <a:p>
                      <a:endParaRPr lang="es-CO"/>
                    </a:p>
                  </a:txBody>
                  <a:tcPr/>
                </a:tc>
                <a:tc>
                  <a:txBody>
                    <a:bodyPr/>
                    <a:lstStyle/>
                    <a:p>
                      <a:pPr algn="ctr" fontAlgn="ctr"/>
                      <a:r>
                        <a:rPr lang="es-CO" sz="900" b="0" i="0" u="none" strike="noStrike" dirty="0">
                          <a:solidFill>
                            <a:srgbClr val="000000"/>
                          </a:solidFill>
                          <a:effectLst/>
                          <a:latin typeface="Arial" panose="020B0604020202020204" pitchFamily="34" charset="0"/>
                        </a:rPr>
                        <a:t>Trimestral</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l" fontAlgn="ctr"/>
                      <a:r>
                        <a:rPr lang="es-ES" sz="900" b="0" i="0" u="none" strike="noStrike">
                          <a:solidFill>
                            <a:srgbClr val="000000"/>
                          </a:solidFill>
                          <a:effectLst/>
                          <a:latin typeface="Arial" panose="020B0604020202020204" pitchFamily="34" charset="0"/>
                        </a:rPr>
                        <a:t>Proyectos de competitividad regional en los que participa la UTP</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ctr" fontAlgn="ctr"/>
                      <a:r>
                        <a:rPr lang="es-CO" sz="900" b="1" i="0" u="none" strike="noStrike">
                          <a:solidFill>
                            <a:srgbClr val="000000"/>
                          </a:solidFill>
                          <a:effectLst/>
                          <a:latin typeface="Arial" panose="020B0604020202020204" pitchFamily="34" charset="0"/>
                        </a:rPr>
                        <a:t>8</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1200" b="1" i="0" u="none" strike="noStrike">
                          <a:solidFill>
                            <a:srgbClr val="000000"/>
                          </a:solidFill>
                          <a:effectLst/>
                          <a:latin typeface="Arial" panose="020B0604020202020204" pitchFamily="34" charset="0"/>
                        </a:rPr>
                        <a:t>0,00%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s-CO" sz="1100" b="1" i="0" u="none" strike="noStrike" dirty="0">
                        <a:solidFill>
                          <a:srgbClr val="000000"/>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44344814"/>
                  </a:ext>
                </a:extLst>
              </a:tr>
              <a:tr h="265573">
                <a:tc vMerge="1">
                  <a:txBody>
                    <a:bodyPr/>
                    <a:lstStyle/>
                    <a:p>
                      <a:endParaRPr lang="es-CO"/>
                    </a:p>
                  </a:txBody>
                  <a:tcPr/>
                </a:tc>
                <a:tc>
                  <a:txBody>
                    <a:bodyPr/>
                    <a:lstStyle/>
                    <a:p>
                      <a:pPr algn="ctr" fontAlgn="ctr"/>
                      <a:r>
                        <a:rPr lang="es-CO" sz="900" b="0" i="0" u="none" strike="noStrike" dirty="0">
                          <a:solidFill>
                            <a:srgbClr val="000000"/>
                          </a:solidFill>
                          <a:effectLst/>
                          <a:latin typeface="Arial" panose="020B0604020202020204" pitchFamily="34" charset="0"/>
                        </a:rPr>
                        <a:t>Trimestral</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l" fontAlgn="ctr"/>
                      <a:r>
                        <a:rPr lang="es-ES" sz="900" b="0" i="0" u="none" strike="noStrike">
                          <a:solidFill>
                            <a:srgbClr val="000000"/>
                          </a:solidFill>
                          <a:effectLst/>
                          <a:latin typeface="Arial" panose="020B0604020202020204" pitchFamily="34" charset="0"/>
                        </a:rPr>
                        <a:t>Propuestas y/o proyectos formulados en el marco del ecosistema Red de Nodos de Innovacion Ciencia y Tecnología</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ctr" fontAlgn="ctr"/>
                      <a:r>
                        <a:rPr lang="es-CO" sz="900" b="1" i="0" u="none" strike="noStrike">
                          <a:solidFill>
                            <a:srgbClr val="000000"/>
                          </a:solidFill>
                          <a:effectLst/>
                          <a:latin typeface="Arial" panose="020B0604020202020204" pitchFamily="34" charset="0"/>
                        </a:rPr>
                        <a:t>2</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900" b="0" i="0" u="none" strike="noStrike">
                          <a:solidFill>
                            <a:srgbClr val="000000"/>
                          </a:solidFill>
                          <a:effectLst/>
                          <a:latin typeface="Arial" panose="020B0604020202020204" pitchFamily="34" charset="0"/>
                        </a:rPr>
                        <a:t>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1200" b="1" i="0" u="none" strike="noStrike" dirty="0">
                          <a:solidFill>
                            <a:srgbClr val="000000"/>
                          </a:solidFill>
                          <a:effectLst/>
                          <a:latin typeface="Arial" panose="020B0604020202020204" pitchFamily="34" charset="0"/>
                        </a:rPr>
                        <a:t>0,00%</a:t>
                      </a: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s-CO" sz="1100" b="1" i="0" u="none" strike="noStrike" dirty="0">
                        <a:solidFill>
                          <a:srgbClr val="000000"/>
                        </a:solidFill>
                        <a:effectLst/>
                        <a:latin typeface="Arial" panose="020B0604020202020204" pitchFamily="34" charset="0"/>
                      </a:endParaRPr>
                    </a:p>
                  </a:txBody>
                  <a:tcPr marL="8048" marR="8048" marT="80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00268185"/>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662580314"/>
              </p:ext>
            </p:extLst>
          </p:nvPr>
        </p:nvGraphicFramePr>
        <p:xfrm>
          <a:off x="103091" y="3429000"/>
          <a:ext cx="11957843" cy="3160650"/>
        </p:xfrm>
        <a:graphic>
          <a:graphicData uri="http://schemas.openxmlformats.org/drawingml/2006/table">
            <a:tbl>
              <a:tblPr/>
              <a:tblGrid>
                <a:gridCol w="2033002">
                  <a:extLst>
                    <a:ext uri="{9D8B030D-6E8A-4147-A177-3AD203B41FA5}">
                      <a16:colId xmlns:a16="http://schemas.microsoft.com/office/drawing/2014/main" val="3024829108"/>
                    </a:ext>
                  </a:extLst>
                </a:gridCol>
                <a:gridCol w="1480295">
                  <a:extLst>
                    <a:ext uri="{9D8B030D-6E8A-4147-A177-3AD203B41FA5}">
                      <a16:colId xmlns:a16="http://schemas.microsoft.com/office/drawing/2014/main" val="4130895265"/>
                    </a:ext>
                  </a:extLst>
                </a:gridCol>
                <a:gridCol w="1911694">
                  <a:extLst>
                    <a:ext uri="{9D8B030D-6E8A-4147-A177-3AD203B41FA5}">
                      <a16:colId xmlns:a16="http://schemas.microsoft.com/office/drawing/2014/main" val="611618458"/>
                    </a:ext>
                  </a:extLst>
                </a:gridCol>
                <a:gridCol w="634412">
                  <a:extLst>
                    <a:ext uri="{9D8B030D-6E8A-4147-A177-3AD203B41FA5}">
                      <a16:colId xmlns:a16="http://schemas.microsoft.com/office/drawing/2014/main" val="551511192"/>
                    </a:ext>
                  </a:extLst>
                </a:gridCol>
                <a:gridCol w="676707">
                  <a:extLst>
                    <a:ext uri="{9D8B030D-6E8A-4147-A177-3AD203B41FA5}">
                      <a16:colId xmlns:a16="http://schemas.microsoft.com/office/drawing/2014/main" val="986802214"/>
                    </a:ext>
                  </a:extLst>
                </a:gridCol>
                <a:gridCol w="761294">
                  <a:extLst>
                    <a:ext uri="{9D8B030D-6E8A-4147-A177-3AD203B41FA5}">
                      <a16:colId xmlns:a16="http://schemas.microsoft.com/office/drawing/2014/main" val="528015788"/>
                    </a:ext>
                  </a:extLst>
                </a:gridCol>
                <a:gridCol w="4460439">
                  <a:extLst>
                    <a:ext uri="{9D8B030D-6E8A-4147-A177-3AD203B41FA5}">
                      <a16:colId xmlns:a16="http://schemas.microsoft.com/office/drawing/2014/main" val="983339497"/>
                    </a:ext>
                  </a:extLst>
                </a:gridCol>
              </a:tblGrid>
              <a:tr h="171299">
                <a:tc>
                  <a:txBody>
                    <a:bodyPr/>
                    <a:lstStyle/>
                    <a:p>
                      <a:pPr algn="ctr" fontAlgn="ctr"/>
                      <a:r>
                        <a:rPr lang="es-CO" sz="1000" b="1" i="0" u="none" strike="noStrike">
                          <a:solidFill>
                            <a:srgbClr val="FFFFFF"/>
                          </a:solidFill>
                          <a:effectLst/>
                          <a:latin typeface="Arial" panose="020B0604020202020204" pitchFamily="34" charset="0"/>
                        </a:rPr>
                        <a:t>Proyecto</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000" b="1" i="0" u="none" strike="noStrike" dirty="0">
                          <a:solidFill>
                            <a:srgbClr val="FFFFFF"/>
                          </a:solidFill>
                          <a:effectLst/>
                          <a:latin typeface="Arial" panose="020B0604020202020204" pitchFamily="34" charset="0"/>
                        </a:rPr>
                        <a:t>Plan operativo</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000" b="1" i="0" u="none" strike="noStrike">
                          <a:solidFill>
                            <a:srgbClr val="FFFFFF"/>
                          </a:solidFill>
                          <a:effectLst/>
                          <a:latin typeface="Arial" panose="020B0604020202020204" pitchFamily="34" charset="0"/>
                        </a:rPr>
                        <a:t>Indicador</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000" b="1" i="0" u="none" strike="noStrike">
                          <a:solidFill>
                            <a:srgbClr val="FFFFFF"/>
                          </a:solidFill>
                          <a:effectLst/>
                          <a:latin typeface="Arial" panose="020B0604020202020204" pitchFamily="34" charset="0"/>
                        </a:rPr>
                        <a:t>Meta</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000" b="1" i="0" u="none" strike="noStrike">
                          <a:solidFill>
                            <a:srgbClr val="FFFFFF"/>
                          </a:solidFill>
                          <a:effectLst/>
                          <a:latin typeface="Arial" panose="020B0604020202020204" pitchFamily="34" charset="0"/>
                        </a:rPr>
                        <a:t>Avance</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000" b="1" i="0" u="none" strike="noStrike" dirty="0">
                          <a:solidFill>
                            <a:srgbClr val="FFFFFF"/>
                          </a:solidFill>
                          <a:effectLst/>
                          <a:latin typeface="Arial" panose="020B0604020202020204" pitchFamily="34" charset="0"/>
                        </a:rPr>
                        <a:t>Porcentaje avance</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050" b="1" i="0" u="none" strike="noStrike" dirty="0">
                          <a:solidFill>
                            <a:srgbClr val="FFFFFF"/>
                          </a:solidFill>
                          <a:effectLst/>
                          <a:latin typeface="Arial" panose="020B0604020202020204" pitchFamily="34" charset="0"/>
                        </a:rPr>
                        <a:t>Avance</a:t>
                      </a:r>
                      <a:r>
                        <a:rPr lang="es-CO" sz="1050" b="1" i="0" u="none" strike="noStrike" baseline="0" dirty="0">
                          <a:solidFill>
                            <a:srgbClr val="FFFFFF"/>
                          </a:solidFill>
                          <a:effectLst/>
                          <a:latin typeface="Arial" panose="020B0604020202020204" pitchFamily="34" charset="0"/>
                        </a:rPr>
                        <a:t> Cualitativo</a:t>
                      </a:r>
                      <a:endParaRPr lang="es-CO" sz="1050" b="1" i="0" u="none" strike="noStrike" dirty="0">
                        <a:solidFill>
                          <a:srgbClr val="FFFFFF"/>
                        </a:solidFill>
                        <a:effectLst/>
                        <a:latin typeface="Arial" panose="020B0604020202020204" pitchFamily="34" charset="0"/>
                      </a:endParaRP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extLst>
                  <a:ext uri="{0D108BD9-81ED-4DB2-BD59-A6C34878D82A}">
                    <a16:rowId xmlns:a16="http://schemas.microsoft.com/office/drawing/2014/main" val="3483284448"/>
                  </a:ext>
                </a:extLst>
              </a:tr>
              <a:tr h="354992">
                <a:tc>
                  <a:txBody>
                    <a:bodyPr/>
                    <a:lstStyle/>
                    <a:p>
                      <a:pPr algn="ctr" fontAlgn="ctr"/>
                      <a:r>
                        <a:rPr lang="es-ES" sz="1000" b="0" i="0" u="none" strike="noStrike" dirty="0">
                          <a:solidFill>
                            <a:srgbClr val="000000"/>
                          </a:solidFill>
                          <a:effectLst/>
                          <a:latin typeface="Arial" panose="020B0604020202020204" pitchFamily="34" charset="0"/>
                        </a:rPr>
                        <a:t>P21. Articulación interna para la participación en escenarios externos y el desarrollo profesional del egresado</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l" fontAlgn="ctr"/>
                      <a:r>
                        <a:rPr lang="es-CO" sz="1000" b="0" i="0" u="none" strike="noStrike" dirty="0">
                          <a:solidFill>
                            <a:srgbClr val="000000"/>
                          </a:solidFill>
                          <a:effectLst/>
                          <a:latin typeface="Arial" panose="020B0604020202020204" pitchFamily="34" charset="0"/>
                        </a:rPr>
                        <a:t>Centro de liderazgo regional</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l" fontAlgn="ctr"/>
                      <a:r>
                        <a:rPr lang="es-ES" sz="1000" b="0" i="0" u="none" strike="noStrike" dirty="0">
                          <a:solidFill>
                            <a:srgbClr val="000000"/>
                          </a:solidFill>
                          <a:effectLst/>
                          <a:latin typeface="Arial" panose="020B0604020202020204" pitchFamily="34" charset="0"/>
                        </a:rPr>
                        <a:t>Ejecución de Centro de liderazgo regional</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ctr" fontAlgn="ctr"/>
                      <a:r>
                        <a:rPr lang="es-CO" sz="1000" b="1" i="0" u="none" strike="noStrike" dirty="0">
                          <a:solidFill>
                            <a:srgbClr val="000000"/>
                          </a:solidFill>
                          <a:effectLst/>
                          <a:latin typeface="Arial" panose="020B0604020202020204" pitchFamily="34" charset="0"/>
                        </a:rPr>
                        <a:t>100</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1000" b="0" i="0" u="none" strike="noStrike">
                          <a:solidFill>
                            <a:srgbClr val="000000"/>
                          </a:solidFill>
                          <a:effectLst/>
                          <a:latin typeface="Arial" panose="020B0604020202020204" pitchFamily="34" charset="0"/>
                        </a:rPr>
                        <a:t>0</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1050" b="1" i="0" u="none" strike="noStrike" dirty="0">
                          <a:solidFill>
                            <a:srgbClr val="000000"/>
                          </a:solidFill>
                          <a:effectLst/>
                          <a:latin typeface="Arial" panose="020B0604020202020204" pitchFamily="34" charset="0"/>
                        </a:rPr>
                        <a:t>0,00%</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50" b="1" i="0" u="none" strike="noStrike" dirty="0">
                          <a:solidFill>
                            <a:srgbClr val="000000"/>
                          </a:solidFill>
                          <a:effectLst/>
                          <a:latin typeface="Arial" panose="020B0604020202020204" pitchFamily="34" charset="0"/>
                        </a:rPr>
                        <a:t>No hay reporte</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5233367"/>
                  </a:ext>
                </a:extLst>
              </a:tr>
              <a:tr h="161161">
                <a:tc>
                  <a:txBody>
                    <a:bodyPr/>
                    <a:lstStyle/>
                    <a:p>
                      <a:pPr algn="ctr" fontAlgn="ctr"/>
                      <a:r>
                        <a:rPr lang="es-ES" sz="1000" b="0" i="0" u="none" strike="noStrike" dirty="0">
                          <a:solidFill>
                            <a:srgbClr val="000000"/>
                          </a:solidFill>
                          <a:effectLst/>
                          <a:latin typeface="Arial" panose="020B0604020202020204" pitchFamily="34" charset="0"/>
                        </a:rPr>
                        <a:t>P26. Movilización social para la articulación de capacidades del territorio</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l" fontAlgn="ctr"/>
                      <a:r>
                        <a:rPr lang="es-ES" sz="1000" b="0" i="0" u="none" strike="noStrike">
                          <a:solidFill>
                            <a:srgbClr val="000000"/>
                          </a:solidFill>
                          <a:effectLst/>
                          <a:latin typeface="Arial" panose="020B0604020202020204" pitchFamily="34" charset="0"/>
                        </a:rPr>
                        <a:t>Red de Nodos de Innovación, Ciencia y Tecnología</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l" fontAlgn="ctr"/>
                      <a:r>
                        <a:rPr lang="es-ES" sz="1000" b="0" i="0" u="none" strike="noStrike" dirty="0">
                          <a:solidFill>
                            <a:srgbClr val="000000"/>
                          </a:solidFill>
                          <a:effectLst/>
                          <a:latin typeface="Arial" panose="020B0604020202020204" pitchFamily="34" charset="0"/>
                        </a:rPr>
                        <a:t>Ejecución de Red de Nodos de Innovación, Ciencia y Tecnología</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ctr" fontAlgn="ctr"/>
                      <a:r>
                        <a:rPr lang="es-CO" sz="1000" b="1" i="0" u="none" strike="noStrike">
                          <a:solidFill>
                            <a:srgbClr val="000000"/>
                          </a:solidFill>
                          <a:effectLst/>
                          <a:latin typeface="Arial" panose="020B0604020202020204" pitchFamily="34" charset="0"/>
                        </a:rPr>
                        <a:t>100</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1000" b="0" i="0" u="none" strike="noStrike" dirty="0">
                          <a:solidFill>
                            <a:srgbClr val="000000"/>
                          </a:solidFill>
                          <a:effectLst/>
                          <a:latin typeface="Arial" panose="020B0604020202020204" pitchFamily="34" charset="0"/>
                        </a:rPr>
                        <a:t>8,33</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1050" b="1" i="0" u="none" strike="noStrike" dirty="0">
                          <a:solidFill>
                            <a:srgbClr val="000000"/>
                          </a:solidFill>
                          <a:effectLst/>
                          <a:latin typeface="Arial" panose="020B0604020202020204" pitchFamily="34" charset="0"/>
                        </a:rPr>
                        <a:t>8,33%</a:t>
                      </a: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es-ES" sz="1050" b="0" i="0" u="none" strike="noStrike" dirty="0">
                          <a:solidFill>
                            <a:srgbClr val="000000"/>
                          </a:solidFill>
                          <a:effectLst/>
                          <a:latin typeface="Arial" panose="020B0604020202020204" pitchFamily="34" charset="0"/>
                        </a:rPr>
                        <a:t>Se realizan tres Comité técnico ( 28 enero Universidad Libre-20 febrero Universidad Comfamiliar-26 de Marzo Ciaf) </a:t>
                      </a:r>
                    </a:p>
                    <a:p>
                      <a:pPr marL="171450" indent="-171450" algn="l" fontAlgn="ctr">
                        <a:buFont typeface="Arial" panose="020B0604020202020204" pitchFamily="34" charset="0"/>
                        <a:buChar char="•"/>
                      </a:pPr>
                      <a:r>
                        <a:rPr lang="es-ES" sz="1050" b="0" i="0" u="none" strike="noStrike" dirty="0">
                          <a:solidFill>
                            <a:srgbClr val="000000"/>
                          </a:solidFill>
                          <a:effectLst/>
                          <a:latin typeface="Arial" panose="020B0604020202020204" pitchFamily="34" charset="0"/>
                        </a:rPr>
                        <a:t>Se acompañó la ruta de gestión por nodo con seguimiento al plan de trabajo de cuatro (4) nodo (Nodo agroindustrial/Nodo biodiversidad/Nodo 4.0 tic/ Nodo industrias creativas)</a:t>
                      </a:r>
                    </a:p>
                    <a:p>
                      <a:pPr marL="171450" indent="-171450" algn="l" fontAlgn="ctr">
                        <a:buFont typeface="Arial" panose="020B0604020202020204" pitchFamily="34" charset="0"/>
                        <a:buChar char="•"/>
                      </a:pPr>
                      <a:r>
                        <a:rPr lang="es-ES" sz="1050" b="0" i="0" u="none" strike="noStrike" dirty="0">
                          <a:solidFill>
                            <a:srgbClr val="000000"/>
                          </a:solidFill>
                          <a:effectLst/>
                          <a:latin typeface="Arial" panose="020B0604020202020204" pitchFamily="34" charset="0"/>
                        </a:rPr>
                        <a:t>En el periodo no se trabajo en proyectos formulados desde la red, se aprobaran en comité directivo del mes de abril</a:t>
                      </a:r>
                    </a:p>
                    <a:p>
                      <a:pPr marL="171450" indent="-171450" algn="l" fontAlgn="ctr">
                        <a:buFont typeface="Arial" panose="020B0604020202020204" pitchFamily="34" charset="0"/>
                        <a:buChar char="•"/>
                      </a:pPr>
                      <a:r>
                        <a:rPr lang="es-ES" sz="1050" b="0" i="0" u="none" strike="noStrike" dirty="0">
                          <a:solidFill>
                            <a:srgbClr val="000000"/>
                          </a:solidFill>
                          <a:effectLst/>
                          <a:latin typeface="Arial" panose="020B0604020202020204" pitchFamily="34" charset="0"/>
                        </a:rPr>
                        <a:t>Con el equipo de la optativa de comunicaciones de la Universidad Católica se construye y difunden piezas informativas sobre la actualidad de la red de nodos, eventos, comités.</a:t>
                      </a:r>
                    </a:p>
                    <a:p>
                      <a:pPr marL="171450" indent="-171450" algn="l" fontAlgn="ctr">
                        <a:buFont typeface="Arial" panose="020B0604020202020204" pitchFamily="34" charset="0"/>
                        <a:buChar char="•"/>
                      </a:pPr>
                      <a:endParaRPr lang="es-ES" sz="1050" b="0" i="0" u="none" strike="noStrike" dirty="0">
                        <a:solidFill>
                          <a:srgbClr val="000000"/>
                        </a:solidFill>
                        <a:effectLst/>
                        <a:latin typeface="Arial" panose="020B0604020202020204" pitchFamily="34" charset="0"/>
                      </a:endParaRPr>
                    </a:p>
                    <a:p>
                      <a:pPr marL="171450" indent="-171450" algn="l" fontAlgn="ctr">
                        <a:buFont typeface="Arial" panose="020B0604020202020204" pitchFamily="34" charset="0"/>
                        <a:buChar char="•"/>
                      </a:pPr>
                      <a:r>
                        <a:rPr lang="es-ES" sz="1050" b="0" i="0" u="none" strike="noStrike" dirty="0">
                          <a:solidFill>
                            <a:srgbClr val="000000"/>
                          </a:solidFill>
                          <a:effectLst/>
                          <a:latin typeface="Arial" panose="020B0604020202020204" pitchFamily="34" charset="0"/>
                        </a:rPr>
                        <a:t>Desarrollo del Sitio Web:</a:t>
                      </a:r>
                      <a:r>
                        <a:rPr lang="es-ES" sz="1050" b="0" i="0" u="none" strike="noStrike" baseline="0" dirty="0">
                          <a:solidFill>
                            <a:srgbClr val="000000"/>
                          </a:solidFill>
                          <a:effectLst/>
                          <a:latin typeface="Arial" panose="020B0604020202020204" pitchFamily="34" charset="0"/>
                        </a:rPr>
                        <a:t> </a:t>
                      </a:r>
                      <a:r>
                        <a:rPr lang="es-ES" sz="1050" b="0" i="0" u="none" strike="noStrike" dirty="0">
                          <a:solidFill>
                            <a:srgbClr val="000000"/>
                          </a:solidFill>
                          <a:effectLst/>
                          <a:latin typeface="Arial" panose="020B0604020202020204" pitchFamily="34" charset="0"/>
                        </a:rPr>
                        <a:t>Se actualiza con información permanente la pagina web/noticias/videos/eventos, con el profesional asignado por la secretaria de planeación.</a:t>
                      </a:r>
                      <a:endParaRPr lang="es-CO" sz="1050" b="0" i="0" u="none" strike="noStrike" dirty="0">
                        <a:solidFill>
                          <a:srgbClr val="000000"/>
                        </a:solidFill>
                        <a:effectLst/>
                        <a:latin typeface="Arial" panose="020B0604020202020204" pitchFamily="34" charset="0"/>
                      </a:endParaRPr>
                    </a:p>
                  </a:txBody>
                  <a:tcPr marL="1990" marR="1990" marT="1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82299847"/>
                  </a:ext>
                </a:extLst>
              </a:tr>
            </a:tbl>
          </a:graphicData>
        </a:graphic>
      </p:graphicFrame>
    </p:spTree>
    <p:extLst>
      <p:ext uri="{BB962C8B-B14F-4D97-AF65-F5344CB8AC3E}">
        <p14:creationId xmlns:p14="http://schemas.microsoft.com/office/powerpoint/2010/main" val="3815354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2 CuadroTexto"/>
          <p:cNvSpPr txBox="1">
            <a:spLocks noChangeArrowheads="1"/>
          </p:cNvSpPr>
          <p:nvPr/>
        </p:nvSpPr>
        <p:spPr bwMode="auto">
          <a:xfrm>
            <a:off x="1939788" y="3246059"/>
            <a:ext cx="720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 altLang="es-CO" sz="2800" b="1" dirty="0">
                <a:solidFill>
                  <a:srgbClr val="0070C0"/>
                </a:solidFill>
                <a:latin typeface="+mj-lt"/>
                <a:ea typeface="+mj-ea"/>
                <a:cs typeface="+mj-cs"/>
              </a:rPr>
              <a:t>CUMPLIMIENTO TRES NIVELES DE GESTIÓN</a:t>
            </a:r>
          </a:p>
        </p:txBody>
      </p:sp>
      <p:sp>
        <p:nvSpPr>
          <p:cNvPr id="52" name="2 CuadroTexto">
            <a:extLst>
              <a:ext uri="{FF2B5EF4-FFF2-40B4-BE49-F238E27FC236}">
                <a16:creationId xmlns:a16="http://schemas.microsoft.com/office/drawing/2014/main" id="{3C9BD4F9-BE9C-4572-BCF2-9340F692B7EC}"/>
              </a:ext>
            </a:extLst>
          </p:cNvPr>
          <p:cNvSpPr txBox="1">
            <a:spLocks noChangeArrowheads="1"/>
          </p:cNvSpPr>
          <p:nvPr/>
        </p:nvSpPr>
        <p:spPr bwMode="auto">
          <a:xfrm>
            <a:off x="726141" y="275074"/>
            <a:ext cx="91142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 altLang="es-CO" sz="4400" b="1" dirty="0">
                <a:solidFill>
                  <a:srgbClr val="0070C0"/>
                </a:solidFill>
                <a:latin typeface="+mj-lt"/>
                <a:ea typeface="+mj-ea"/>
                <a:cs typeface="+mj-cs"/>
              </a:rPr>
              <a:t>GESTIÓN Y SOSTENIBILIDAD INSTITUCIONAL</a:t>
            </a:r>
          </a:p>
        </p:txBody>
      </p:sp>
      <p:graphicFrame>
        <p:nvGraphicFramePr>
          <p:cNvPr id="53" name="Tabla 4">
            <a:extLst>
              <a:ext uri="{FF2B5EF4-FFF2-40B4-BE49-F238E27FC236}">
                <a16:creationId xmlns:a16="http://schemas.microsoft.com/office/drawing/2014/main" id="{CD45FA82-B83C-481E-BF6B-82A368D2DA9C}"/>
              </a:ext>
            </a:extLst>
          </p:cNvPr>
          <p:cNvGraphicFramePr>
            <a:graphicFrameLocks noGrp="1"/>
          </p:cNvGraphicFramePr>
          <p:nvPr>
            <p:extLst>
              <p:ext uri="{D42A27DB-BD31-4B8C-83A1-F6EECF244321}">
                <p14:modId xmlns:p14="http://schemas.microsoft.com/office/powerpoint/2010/main" val="3189646289"/>
              </p:ext>
            </p:extLst>
          </p:nvPr>
        </p:nvGraphicFramePr>
        <p:xfrm>
          <a:off x="1611070" y="3937265"/>
          <a:ext cx="7676648" cy="1825173"/>
        </p:xfrm>
        <a:graphic>
          <a:graphicData uri="http://schemas.openxmlformats.org/drawingml/2006/table">
            <a:tbl>
              <a:tblPr firstRow="1" bandRow="1">
                <a:tableStyleId>{5C22544A-7EE6-4342-B048-85BDC9FD1C3A}</a:tableStyleId>
              </a:tblPr>
              <a:tblGrid>
                <a:gridCol w="6283885">
                  <a:extLst>
                    <a:ext uri="{9D8B030D-6E8A-4147-A177-3AD203B41FA5}">
                      <a16:colId xmlns:a16="http://schemas.microsoft.com/office/drawing/2014/main" val="710355007"/>
                    </a:ext>
                  </a:extLst>
                </a:gridCol>
                <a:gridCol w="1392763">
                  <a:extLst>
                    <a:ext uri="{9D8B030D-6E8A-4147-A177-3AD203B41FA5}">
                      <a16:colId xmlns:a16="http://schemas.microsoft.com/office/drawing/2014/main" val="2895561576"/>
                    </a:ext>
                  </a:extLst>
                </a:gridCol>
              </a:tblGrid>
              <a:tr h="608391">
                <a:tc>
                  <a:txBody>
                    <a:bodyPr/>
                    <a:lstStyle/>
                    <a:p>
                      <a:pPr algn="ctr" fontAlgn="ctr"/>
                      <a:r>
                        <a:rPr lang="es-ES" sz="1800" b="1" i="0" u="none" strike="noStrike" dirty="0">
                          <a:solidFill>
                            <a:srgbClr val="FFFFFF"/>
                          </a:solidFill>
                          <a:effectLst/>
                          <a:latin typeface="Calibri" panose="020F0502020204030204" pitchFamily="34" charset="0"/>
                        </a:rPr>
                        <a:t>RESULTADOS A NIVEL DE PILAR DE GESTIÓN</a:t>
                      </a:r>
                    </a:p>
                  </a:txBody>
                  <a:tcPr marL="9525" marR="9525" marT="9525" marB="0" anchor="ctr">
                    <a:solidFill>
                      <a:schemeClr val="accent1">
                        <a:lumMod val="75000"/>
                      </a:schemeClr>
                    </a:solidFill>
                  </a:tcPr>
                </a:tc>
                <a:tc>
                  <a:txBody>
                    <a:bodyPr/>
                    <a:lstStyle/>
                    <a:p>
                      <a:pPr marL="0" algn="r" defTabSz="914400" rtl="0" eaLnBrk="1" latinLnBrk="0" hangingPunct="1"/>
                      <a:r>
                        <a:rPr lang="es-CO" sz="2000" b="1" kern="1200" dirty="0">
                          <a:solidFill>
                            <a:schemeClr val="lt1"/>
                          </a:solidFill>
                          <a:latin typeface="+mn-lt"/>
                          <a:ea typeface="+mn-ea"/>
                          <a:cs typeface="+mn-cs"/>
                        </a:rPr>
                        <a:t>27,83%</a:t>
                      </a:r>
                    </a:p>
                  </a:txBody>
                  <a:tcPr anchor="ctr">
                    <a:solidFill>
                      <a:schemeClr val="accent1">
                        <a:lumMod val="75000"/>
                      </a:schemeClr>
                    </a:solidFill>
                  </a:tcPr>
                </a:tc>
                <a:extLst>
                  <a:ext uri="{0D108BD9-81ED-4DB2-BD59-A6C34878D82A}">
                    <a16:rowId xmlns:a16="http://schemas.microsoft.com/office/drawing/2014/main" val="1053194747"/>
                  </a:ext>
                </a:extLst>
              </a:tr>
              <a:tr h="608391">
                <a:tc>
                  <a:txBody>
                    <a:bodyPr/>
                    <a:lstStyle/>
                    <a:p>
                      <a:pPr algn="ctr" fontAlgn="ctr"/>
                      <a:r>
                        <a:rPr lang="es-CO" sz="1800" b="1" i="0" u="none" strike="noStrike" dirty="0">
                          <a:solidFill>
                            <a:srgbClr val="FFFFFF"/>
                          </a:solidFill>
                          <a:effectLst/>
                          <a:latin typeface="Calibri" panose="020F0502020204030204" pitchFamily="34" charset="0"/>
                        </a:rPr>
                        <a:t>RESULTADOS A NIVEL DE PROGRAMAS</a:t>
                      </a:r>
                    </a:p>
                  </a:txBody>
                  <a:tcPr marL="9525" marR="9525" marT="9525" marB="0" anchor="ctr">
                    <a:solidFill>
                      <a:schemeClr val="accent1">
                        <a:lumMod val="75000"/>
                      </a:schemeClr>
                    </a:solidFill>
                  </a:tcPr>
                </a:tc>
                <a:tc>
                  <a:txBody>
                    <a:bodyPr/>
                    <a:lstStyle/>
                    <a:p>
                      <a:pPr marL="0" algn="r" defTabSz="914400" rtl="0" eaLnBrk="1" latinLnBrk="0" hangingPunct="1"/>
                      <a:r>
                        <a:rPr lang="es-CO" sz="2000" b="1" kern="1200" dirty="0">
                          <a:solidFill>
                            <a:schemeClr val="lt1"/>
                          </a:solidFill>
                          <a:latin typeface="+mn-lt"/>
                          <a:ea typeface="+mn-ea"/>
                          <a:cs typeface="+mn-cs"/>
                        </a:rPr>
                        <a:t>52,48%</a:t>
                      </a:r>
                    </a:p>
                  </a:txBody>
                  <a:tcPr anchor="ctr">
                    <a:solidFill>
                      <a:schemeClr val="accent1">
                        <a:lumMod val="75000"/>
                      </a:schemeClr>
                    </a:solidFill>
                  </a:tcPr>
                </a:tc>
                <a:extLst>
                  <a:ext uri="{0D108BD9-81ED-4DB2-BD59-A6C34878D82A}">
                    <a16:rowId xmlns:a16="http://schemas.microsoft.com/office/drawing/2014/main" val="1862768268"/>
                  </a:ext>
                </a:extLst>
              </a:tr>
              <a:tr h="608391">
                <a:tc>
                  <a:txBody>
                    <a:bodyPr/>
                    <a:lstStyle/>
                    <a:p>
                      <a:pPr algn="ctr" fontAlgn="ctr"/>
                      <a:r>
                        <a:rPr lang="es-ES" sz="1800" b="1" i="0" u="none" strike="noStrike" dirty="0">
                          <a:solidFill>
                            <a:srgbClr val="FFFFFF"/>
                          </a:solidFill>
                          <a:effectLst/>
                          <a:latin typeface="Calibri" panose="020F0502020204030204" pitchFamily="34" charset="0"/>
                        </a:rPr>
                        <a:t>RESULTADOS A NIVEL DE PROYECTOS</a:t>
                      </a:r>
                    </a:p>
                  </a:txBody>
                  <a:tcPr marL="9525" marR="9525" marT="9525" marB="0" anchor="ctr">
                    <a:solidFill>
                      <a:schemeClr val="accent1">
                        <a:lumMod val="75000"/>
                      </a:schemeClr>
                    </a:solidFill>
                  </a:tcPr>
                </a:tc>
                <a:tc>
                  <a:txBody>
                    <a:bodyPr/>
                    <a:lstStyle/>
                    <a:p>
                      <a:pPr marL="0" algn="r" defTabSz="914400" rtl="0" eaLnBrk="1" latinLnBrk="0" hangingPunct="1"/>
                      <a:r>
                        <a:rPr lang="es-CO" sz="2000" b="1" kern="1200" dirty="0">
                          <a:solidFill>
                            <a:schemeClr val="lt1"/>
                          </a:solidFill>
                          <a:latin typeface="+mn-lt"/>
                          <a:ea typeface="+mn-ea"/>
                          <a:cs typeface="+mn-cs"/>
                        </a:rPr>
                        <a:t>27,80%</a:t>
                      </a:r>
                    </a:p>
                  </a:txBody>
                  <a:tcPr anchor="ctr">
                    <a:solidFill>
                      <a:schemeClr val="accent1">
                        <a:lumMod val="75000"/>
                      </a:schemeClr>
                    </a:solidFill>
                  </a:tcPr>
                </a:tc>
                <a:extLst>
                  <a:ext uri="{0D108BD9-81ED-4DB2-BD59-A6C34878D82A}">
                    <a16:rowId xmlns:a16="http://schemas.microsoft.com/office/drawing/2014/main" val="1971930152"/>
                  </a:ext>
                </a:extLst>
              </a:tr>
            </a:tbl>
          </a:graphicData>
        </a:graphic>
      </p:graphicFrame>
      <p:sp>
        <p:nvSpPr>
          <p:cNvPr id="54" name="Flecha: hacia arriba 6">
            <a:extLst>
              <a:ext uri="{FF2B5EF4-FFF2-40B4-BE49-F238E27FC236}">
                <a16:creationId xmlns:a16="http://schemas.microsoft.com/office/drawing/2014/main" id="{60C5944A-8E11-48BF-9B5A-260F4A732E56}"/>
              </a:ext>
            </a:extLst>
          </p:cNvPr>
          <p:cNvSpPr/>
          <p:nvPr/>
        </p:nvSpPr>
        <p:spPr>
          <a:xfrm>
            <a:off x="7938418" y="4116071"/>
            <a:ext cx="304800" cy="313509"/>
          </a:xfrm>
          <a:prstGeom prst="up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55" name="Flecha: hacia arriba 8">
            <a:extLst>
              <a:ext uri="{FF2B5EF4-FFF2-40B4-BE49-F238E27FC236}">
                <a16:creationId xmlns:a16="http://schemas.microsoft.com/office/drawing/2014/main" id="{D0AC6F93-8970-4C7D-8C7B-556F97AC2505}"/>
              </a:ext>
            </a:extLst>
          </p:cNvPr>
          <p:cNvSpPr/>
          <p:nvPr/>
        </p:nvSpPr>
        <p:spPr>
          <a:xfrm>
            <a:off x="7938418" y="4714200"/>
            <a:ext cx="304800" cy="313509"/>
          </a:xfrm>
          <a:prstGeom prst="up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56" name="Flecha: hacia arriba 9">
            <a:extLst>
              <a:ext uri="{FF2B5EF4-FFF2-40B4-BE49-F238E27FC236}">
                <a16:creationId xmlns:a16="http://schemas.microsoft.com/office/drawing/2014/main" id="{E33DA1B5-C968-42E4-9BC0-944DDDF6B99A}"/>
              </a:ext>
            </a:extLst>
          </p:cNvPr>
          <p:cNvSpPr/>
          <p:nvPr/>
        </p:nvSpPr>
        <p:spPr>
          <a:xfrm>
            <a:off x="7967521" y="5318805"/>
            <a:ext cx="304800" cy="313509"/>
          </a:xfrm>
          <a:prstGeom prst="up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graphicFrame>
        <p:nvGraphicFramePr>
          <p:cNvPr id="57" name="Gráfico 56"/>
          <p:cNvGraphicFramePr/>
          <p:nvPr>
            <p:extLst>
              <p:ext uri="{D42A27DB-BD31-4B8C-83A1-F6EECF244321}">
                <p14:modId xmlns:p14="http://schemas.microsoft.com/office/powerpoint/2010/main" val="4101028638"/>
              </p:ext>
            </p:extLst>
          </p:nvPr>
        </p:nvGraphicFramePr>
        <p:xfrm>
          <a:off x="3454715" y="1689119"/>
          <a:ext cx="4228500" cy="1551056"/>
        </p:xfrm>
        <a:graphic>
          <a:graphicData uri="http://schemas.openxmlformats.org/drawingml/2006/chart">
            <c:chart xmlns:c="http://schemas.openxmlformats.org/drawingml/2006/chart" xmlns:r="http://schemas.openxmlformats.org/officeDocument/2006/relationships" r:id="rId2"/>
          </a:graphicData>
        </a:graphic>
      </p:graphicFrame>
      <p:sp>
        <p:nvSpPr>
          <p:cNvPr id="58" name="45%">
            <a:extLst>
              <a:ext uri="{FF2B5EF4-FFF2-40B4-BE49-F238E27FC236}">
                <a16:creationId xmlns:a16="http://schemas.microsoft.com/office/drawing/2014/main" id="{6558A134-E5A4-43F5-B54A-B92692A1232F}"/>
              </a:ext>
            </a:extLst>
          </p:cNvPr>
          <p:cNvSpPr txBox="1"/>
          <p:nvPr/>
        </p:nvSpPr>
        <p:spPr>
          <a:xfrm>
            <a:off x="5027894" y="2228685"/>
            <a:ext cx="1118001" cy="471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ctr">
              <a:defRPr sz="6000">
                <a:solidFill>
                  <a:srgbClr val="7D87A4"/>
                </a:solidFill>
              </a:defRPr>
            </a:pPr>
            <a:r>
              <a:rPr lang="es-CO" sz="2400" b="1" dirty="0">
                <a:solidFill>
                  <a:schemeClr val="accent6">
                    <a:lumMod val="50000"/>
                  </a:schemeClr>
                </a:solidFill>
              </a:rPr>
              <a:t>35,21%</a:t>
            </a:r>
            <a:endParaRPr sz="4000" b="1" dirty="0">
              <a:solidFill>
                <a:schemeClr val="accent6">
                  <a:lumMod val="50000"/>
                </a:schemeClr>
              </a:solidFill>
            </a:endParaRPr>
          </a:p>
        </p:txBody>
      </p:sp>
      <p:graphicFrame>
        <p:nvGraphicFramePr>
          <p:cNvPr id="11" name="Gráfico 10"/>
          <p:cNvGraphicFramePr/>
          <p:nvPr>
            <p:extLst>
              <p:ext uri="{D42A27DB-BD31-4B8C-83A1-F6EECF244321}">
                <p14:modId xmlns:p14="http://schemas.microsoft.com/office/powerpoint/2010/main" val="201514280"/>
              </p:ext>
            </p:extLst>
          </p:nvPr>
        </p:nvGraphicFramePr>
        <p:xfrm>
          <a:off x="-230022" y="1773112"/>
          <a:ext cx="4228500" cy="1551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p:cNvGraphicFramePr>
            <a:graphicFrameLocks/>
          </p:cNvGraphicFramePr>
          <p:nvPr>
            <p:extLst>
              <p:ext uri="{D42A27DB-BD31-4B8C-83A1-F6EECF244321}">
                <p14:modId xmlns:p14="http://schemas.microsoft.com/office/powerpoint/2010/main" val="2440633062"/>
              </p:ext>
            </p:extLst>
          </p:nvPr>
        </p:nvGraphicFramePr>
        <p:xfrm>
          <a:off x="3472644" y="1721326"/>
          <a:ext cx="4228500" cy="15510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6844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1197333" y="316687"/>
            <a:ext cx="8746836" cy="652792"/>
          </a:xfrm>
        </p:spPr>
        <p:txBody>
          <a:bodyPr>
            <a:normAutofit/>
          </a:bodyPr>
          <a:lstStyle/>
          <a:p>
            <a:pPr algn="ctr"/>
            <a:r>
              <a:rPr lang="es-CO" dirty="0"/>
              <a:t>Nivel de programas</a:t>
            </a:r>
          </a:p>
        </p:txBody>
      </p:sp>
      <p:graphicFrame>
        <p:nvGraphicFramePr>
          <p:cNvPr id="2" name="Tabla 1"/>
          <p:cNvGraphicFramePr>
            <a:graphicFrameLocks noGrp="1"/>
          </p:cNvGraphicFramePr>
          <p:nvPr>
            <p:extLst>
              <p:ext uri="{D42A27DB-BD31-4B8C-83A1-F6EECF244321}">
                <p14:modId xmlns:p14="http://schemas.microsoft.com/office/powerpoint/2010/main" val="3930643674"/>
              </p:ext>
            </p:extLst>
          </p:nvPr>
        </p:nvGraphicFramePr>
        <p:xfrm>
          <a:off x="648720" y="1418161"/>
          <a:ext cx="11165329" cy="1235328"/>
        </p:xfrm>
        <a:graphic>
          <a:graphicData uri="http://schemas.openxmlformats.org/drawingml/2006/table">
            <a:tbl>
              <a:tblPr/>
              <a:tblGrid>
                <a:gridCol w="1347527">
                  <a:extLst>
                    <a:ext uri="{9D8B030D-6E8A-4147-A177-3AD203B41FA5}">
                      <a16:colId xmlns:a16="http://schemas.microsoft.com/office/drawing/2014/main" val="2136340005"/>
                    </a:ext>
                  </a:extLst>
                </a:gridCol>
                <a:gridCol w="858638">
                  <a:extLst>
                    <a:ext uri="{9D8B030D-6E8A-4147-A177-3AD203B41FA5}">
                      <a16:colId xmlns:a16="http://schemas.microsoft.com/office/drawing/2014/main" val="1860876170"/>
                    </a:ext>
                  </a:extLst>
                </a:gridCol>
                <a:gridCol w="1256323">
                  <a:extLst>
                    <a:ext uri="{9D8B030D-6E8A-4147-A177-3AD203B41FA5}">
                      <a16:colId xmlns:a16="http://schemas.microsoft.com/office/drawing/2014/main" val="2519417090"/>
                    </a:ext>
                  </a:extLst>
                </a:gridCol>
                <a:gridCol w="1030366">
                  <a:extLst>
                    <a:ext uri="{9D8B030D-6E8A-4147-A177-3AD203B41FA5}">
                      <a16:colId xmlns:a16="http://schemas.microsoft.com/office/drawing/2014/main" val="1368965522"/>
                    </a:ext>
                  </a:extLst>
                </a:gridCol>
                <a:gridCol w="750178">
                  <a:extLst>
                    <a:ext uri="{9D8B030D-6E8A-4147-A177-3AD203B41FA5}">
                      <a16:colId xmlns:a16="http://schemas.microsoft.com/office/drawing/2014/main" val="1919157381"/>
                    </a:ext>
                  </a:extLst>
                </a:gridCol>
                <a:gridCol w="704987">
                  <a:extLst>
                    <a:ext uri="{9D8B030D-6E8A-4147-A177-3AD203B41FA5}">
                      <a16:colId xmlns:a16="http://schemas.microsoft.com/office/drawing/2014/main" val="2910962237"/>
                    </a:ext>
                  </a:extLst>
                </a:gridCol>
                <a:gridCol w="1115005">
                  <a:extLst>
                    <a:ext uri="{9D8B030D-6E8A-4147-A177-3AD203B41FA5}">
                      <a16:colId xmlns:a16="http://schemas.microsoft.com/office/drawing/2014/main" val="4016669903"/>
                    </a:ext>
                  </a:extLst>
                </a:gridCol>
                <a:gridCol w="4102305">
                  <a:extLst>
                    <a:ext uri="{9D8B030D-6E8A-4147-A177-3AD203B41FA5}">
                      <a16:colId xmlns:a16="http://schemas.microsoft.com/office/drawing/2014/main" val="2053423831"/>
                    </a:ext>
                  </a:extLst>
                </a:gridCol>
              </a:tblGrid>
              <a:tr h="524167">
                <a:tc>
                  <a:txBody>
                    <a:bodyPr/>
                    <a:lstStyle/>
                    <a:p>
                      <a:pPr algn="ctr" fontAlgn="ctr"/>
                      <a:r>
                        <a:rPr lang="es-CO" sz="1200" b="1" i="0" u="none" strike="noStrike">
                          <a:solidFill>
                            <a:srgbClr val="FFFFFF"/>
                          </a:solidFill>
                          <a:effectLst/>
                          <a:latin typeface="Arial" panose="020B0604020202020204" pitchFamily="34" charset="0"/>
                        </a:rPr>
                        <a:t>Programa</a:t>
                      </a: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200" b="1" i="0" u="none" strike="noStrike" dirty="0">
                          <a:solidFill>
                            <a:srgbClr val="FFFFFF"/>
                          </a:solidFill>
                          <a:effectLst/>
                          <a:latin typeface="Arial" panose="020B0604020202020204" pitchFamily="34" charset="0"/>
                        </a:rPr>
                        <a:t>Periodicidad de medición</a:t>
                      </a: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200" b="1" i="0" u="none" strike="noStrike">
                          <a:solidFill>
                            <a:srgbClr val="FFFFFF"/>
                          </a:solidFill>
                          <a:effectLst/>
                          <a:latin typeface="Arial" panose="020B0604020202020204" pitchFamily="34" charset="0"/>
                        </a:rPr>
                        <a:t>Indicador</a:t>
                      </a: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200" b="1" i="0" u="none" strike="noStrike">
                          <a:solidFill>
                            <a:srgbClr val="FFFFFF"/>
                          </a:solidFill>
                          <a:effectLst/>
                          <a:latin typeface="Arial" panose="020B0604020202020204" pitchFamily="34" charset="0"/>
                        </a:rPr>
                        <a:t>Tipo indicador</a:t>
                      </a: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200" b="1" i="0" u="none" strike="noStrike">
                          <a:solidFill>
                            <a:srgbClr val="FFFFFF"/>
                          </a:solidFill>
                          <a:effectLst/>
                          <a:latin typeface="Arial" panose="020B0604020202020204" pitchFamily="34" charset="0"/>
                        </a:rPr>
                        <a:t>Meta</a:t>
                      </a: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200" b="1" i="0" u="none" strike="noStrike">
                          <a:solidFill>
                            <a:srgbClr val="FFFFFF"/>
                          </a:solidFill>
                          <a:effectLst/>
                          <a:latin typeface="Arial" panose="020B0604020202020204" pitchFamily="34" charset="0"/>
                        </a:rPr>
                        <a:t>Avance</a:t>
                      </a: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200" b="1" i="0" u="none" strike="noStrike" dirty="0">
                          <a:solidFill>
                            <a:srgbClr val="FFFFFF"/>
                          </a:solidFill>
                          <a:effectLst/>
                          <a:latin typeface="Arial" panose="020B0604020202020204" pitchFamily="34" charset="0"/>
                        </a:rPr>
                        <a:t>Porcentaje avance</a:t>
                      </a: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200" b="1" i="0" u="none" strike="noStrike" dirty="0">
                          <a:solidFill>
                            <a:srgbClr val="FFFFFF"/>
                          </a:solidFill>
                          <a:effectLst/>
                          <a:latin typeface="Arial" panose="020B0604020202020204" pitchFamily="34" charset="0"/>
                        </a:rPr>
                        <a:t>Avance cualitativo</a:t>
                      </a: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extLst>
                  <a:ext uri="{0D108BD9-81ED-4DB2-BD59-A6C34878D82A}">
                    <a16:rowId xmlns:a16="http://schemas.microsoft.com/office/drawing/2014/main" val="1457131811"/>
                  </a:ext>
                </a:extLst>
              </a:tr>
              <a:tr h="175798">
                <a:tc>
                  <a:txBody>
                    <a:bodyPr/>
                    <a:lstStyle/>
                    <a:p>
                      <a:pPr algn="l" fontAlgn="ctr"/>
                      <a:r>
                        <a:rPr lang="es-ES" sz="1100" b="0" i="0" u="none" strike="noStrike" dirty="0">
                          <a:solidFill>
                            <a:srgbClr val="000000"/>
                          </a:solidFill>
                          <a:effectLst/>
                          <a:latin typeface="Arial" panose="020B0604020202020204" pitchFamily="34" charset="0"/>
                        </a:rPr>
                        <a:t>4.1 Gestión de Infraestructura Tecnológica</a:t>
                      </a: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ctr" fontAlgn="ctr"/>
                      <a:r>
                        <a:rPr lang="es-CO" sz="1100" b="0" i="0" u="none" strike="noStrike" dirty="0">
                          <a:solidFill>
                            <a:srgbClr val="000000"/>
                          </a:solidFill>
                          <a:effectLst/>
                          <a:latin typeface="Arial" panose="020B0604020202020204" pitchFamily="34" charset="0"/>
                        </a:rPr>
                        <a:t>Trimestral</a:t>
                      </a: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l" fontAlgn="ctr"/>
                      <a:r>
                        <a:rPr lang="es-ES" sz="1100" b="0" i="0" u="none" strike="noStrike">
                          <a:solidFill>
                            <a:srgbClr val="000000"/>
                          </a:solidFill>
                          <a:effectLst/>
                          <a:latin typeface="Arial" panose="020B0604020202020204" pitchFamily="34" charset="0"/>
                        </a:rPr>
                        <a:t>Módulos Desarrollados y páginas web actualizadas (SI)</a:t>
                      </a: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ctr" fontAlgn="ctr"/>
                      <a:r>
                        <a:rPr lang="es-CO" sz="1100" b="0" i="0" u="none" strike="noStrike">
                          <a:solidFill>
                            <a:srgbClr val="000000"/>
                          </a:solidFill>
                          <a:effectLst/>
                          <a:latin typeface="Arial" panose="020B0604020202020204" pitchFamily="34" charset="0"/>
                        </a:rPr>
                        <a:t>Incremento</a:t>
                      </a: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ctr" fontAlgn="ctr"/>
                      <a:r>
                        <a:rPr lang="es-CO" sz="1100" b="1" i="0" u="none" strike="noStrike" dirty="0">
                          <a:solidFill>
                            <a:srgbClr val="000000"/>
                          </a:solidFill>
                          <a:effectLst/>
                          <a:latin typeface="Arial" panose="020B0604020202020204" pitchFamily="34" charset="0"/>
                        </a:rPr>
                        <a:t>92</a:t>
                      </a: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1100" b="0" i="0" u="none" strike="noStrike">
                          <a:solidFill>
                            <a:srgbClr val="000000"/>
                          </a:solidFill>
                          <a:effectLst/>
                          <a:latin typeface="Arial" panose="020B0604020202020204" pitchFamily="34" charset="0"/>
                        </a:rPr>
                        <a:t>0</a:t>
                      </a: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CDED"/>
                    </a:solidFill>
                  </a:tcPr>
                </a:tc>
                <a:tc>
                  <a:txBody>
                    <a:bodyPr/>
                    <a:lstStyle/>
                    <a:p>
                      <a:pPr algn="ctr" fontAlgn="ctr"/>
                      <a:r>
                        <a:rPr lang="es-CO" sz="1100" b="1" i="0" u="none" strike="noStrike" dirty="0">
                          <a:solidFill>
                            <a:srgbClr val="000000"/>
                          </a:solidFill>
                          <a:effectLst/>
                          <a:latin typeface="Arial" panose="020B0604020202020204" pitchFamily="34" charset="0"/>
                        </a:rPr>
                        <a:t>0,00%</a:t>
                      </a: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s-ES" sz="1200" b="0" i="0" u="none" strike="noStrike" kern="1200" dirty="0">
                          <a:solidFill>
                            <a:srgbClr val="000000"/>
                          </a:solidFill>
                          <a:effectLst/>
                          <a:latin typeface="Arial" panose="020B0604020202020204" pitchFamily="34" charset="0"/>
                          <a:ea typeface="+mn-ea"/>
                          <a:cs typeface="+mn-cs"/>
                        </a:rPr>
                        <a:t>A la fecha no se han terminado algunos desarrollos y páginas web.</a:t>
                      </a:r>
                      <a:endParaRPr lang="es-CO" sz="1200" b="0" i="0" u="none" strike="noStrike" kern="1200" dirty="0">
                        <a:solidFill>
                          <a:srgbClr val="000000"/>
                        </a:solidFill>
                        <a:effectLst/>
                        <a:latin typeface="Arial" panose="020B0604020202020204" pitchFamily="34" charset="0"/>
                        <a:ea typeface="+mn-ea"/>
                        <a:cs typeface="+mn-cs"/>
                      </a:endParaRPr>
                    </a:p>
                  </a:txBody>
                  <a:tcPr marL="8064" marR="8064" marT="80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9012526"/>
                  </a:ext>
                </a:extLst>
              </a:tr>
            </a:tbl>
          </a:graphicData>
        </a:graphic>
      </p:graphicFrame>
      <p:sp>
        <p:nvSpPr>
          <p:cNvPr id="5" name="Título 1"/>
          <p:cNvSpPr txBox="1">
            <a:spLocks/>
          </p:cNvSpPr>
          <p:nvPr/>
        </p:nvSpPr>
        <p:spPr>
          <a:xfrm>
            <a:off x="1111480" y="2965585"/>
            <a:ext cx="8746836" cy="6527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dirty="0"/>
              <a:t>Nivel de proyectos</a:t>
            </a:r>
          </a:p>
        </p:txBody>
      </p:sp>
      <p:graphicFrame>
        <p:nvGraphicFramePr>
          <p:cNvPr id="6" name="Tabla 5"/>
          <p:cNvGraphicFramePr>
            <a:graphicFrameLocks noGrp="1"/>
          </p:cNvGraphicFramePr>
          <p:nvPr>
            <p:extLst>
              <p:ext uri="{D42A27DB-BD31-4B8C-83A1-F6EECF244321}">
                <p14:modId xmlns:p14="http://schemas.microsoft.com/office/powerpoint/2010/main" val="2218416217"/>
              </p:ext>
            </p:extLst>
          </p:nvPr>
        </p:nvGraphicFramePr>
        <p:xfrm>
          <a:off x="335374" y="3719313"/>
          <a:ext cx="10928938" cy="2954856"/>
        </p:xfrm>
        <a:graphic>
          <a:graphicData uri="http://schemas.openxmlformats.org/drawingml/2006/table">
            <a:tbl>
              <a:tblPr/>
              <a:tblGrid>
                <a:gridCol w="1336530">
                  <a:extLst>
                    <a:ext uri="{9D8B030D-6E8A-4147-A177-3AD203B41FA5}">
                      <a16:colId xmlns:a16="http://schemas.microsoft.com/office/drawing/2014/main" val="4129085867"/>
                    </a:ext>
                  </a:extLst>
                </a:gridCol>
                <a:gridCol w="1380393">
                  <a:extLst>
                    <a:ext uri="{9D8B030D-6E8A-4147-A177-3AD203B41FA5}">
                      <a16:colId xmlns:a16="http://schemas.microsoft.com/office/drawing/2014/main" val="1735097996"/>
                    </a:ext>
                  </a:extLst>
                </a:gridCol>
                <a:gridCol w="940777">
                  <a:extLst>
                    <a:ext uri="{9D8B030D-6E8A-4147-A177-3AD203B41FA5}">
                      <a16:colId xmlns:a16="http://schemas.microsoft.com/office/drawing/2014/main" val="3217854692"/>
                    </a:ext>
                  </a:extLst>
                </a:gridCol>
                <a:gridCol w="791307">
                  <a:extLst>
                    <a:ext uri="{9D8B030D-6E8A-4147-A177-3AD203B41FA5}">
                      <a16:colId xmlns:a16="http://schemas.microsoft.com/office/drawing/2014/main" val="4158092389"/>
                    </a:ext>
                  </a:extLst>
                </a:gridCol>
                <a:gridCol w="1547446">
                  <a:extLst>
                    <a:ext uri="{9D8B030D-6E8A-4147-A177-3AD203B41FA5}">
                      <a16:colId xmlns:a16="http://schemas.microsoft.com/office/drawing/2014/main" val="334803420"/>
                    </a:ext>
                  </a:extLst>
                </a:gridCol>
                <a:gridCol w="4932485">
                  <a:extLst>
                    <a:ext uri="{9D8B030D-6E8A-4147-A177-3AD203B41FA5}">
                      <a16:colId xmlns:a16="http://schemas.microsoft.com/office/drawing/2014/main" val="1145205253"/>
                    </a:ext>
                  </a:extLst>
                </a:gridCol>
              </a:tblGrid>
              <a:tr h="189317">
                <a:tc>
                  <a:txBody>
                    <a:bodyPr/>
                    <a:lstStyle/>
                    <a:p>
                      <a:pPr algn="ctr" fontAlgn="ctr"/>
                      <a:r>
                        <a:rPr lang="es-CO" sz="1200" b="1" i="0" u="none" strike="noStrike" dirty="0">
                          <a:solidFill>
                            <a:srgbClr val="FFFFFF"/>
                          </a:solidFill>
                          <a:effectLst/>
                          <a:latin typeface="Arial" panose="020B0604020202020204" pitchFamily="34" charset="0"/>
                        </a:rPr>
                        <a:t>PROYECTO</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200" b="1" i="0" u="none" strike="noStrike">
                          <a:solidFill>
                            <a:srgbClr val="FFFFFF"/>
                          </a:solidFill>
                          <a:effectLst/>
                          <a:latin typeface="Arial" panose="020B0604020202020204" pitchFamily="34" charset="0"/>
                        </a:rPr>
                        <a:t>PLAN OPERATIVO</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200" b="1" i="0" u="none" strike="noStrike" dirty="0">
                          <a:solidFill>
                            <a:srgbClr val="FFFFFF"/>
                          </a:solidFill>
                          <a:effectLst/>
                          <a:latin typeface="Arial" panose="020B0604020202020204" pitchFamily="34" charset="0"/>
                        </a:rPr>
                        <a:t>META</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200" b="1" i="0" u="none" strike="noStrike">
                          <a:solidFill>
                            <a:srgbClr val="FFFFFF"/>
                          </a:solidFill>
                          <a:effectLst/>
                          <a:latin typeface="Arial" panose="020B0604020202020204" pitchFamily="34" charset="0"/>
                        </a:rPr>
                        <a:t>AVANCE</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CO" sz="1200" b="1" i="0" u="none" strike="noStrike">
                          <a:solidFill>
                            <a:srgbClr val="FFFFFF"/>
                          </a:solidFill>
                          <a:effectLst/>
                          <a:latin typeface="Arial" panose="020B0604020202020204" pitchFamily="34" charset="0"/>
                        </a:rPr>
                        <a:t>PORCENTAJE DE AVANCE</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tc>
                  <a:txBody>
                    <a:bodyPr/>
                    <a:lstStyle/>
                    <a:p>
                      <a:pPr algn="ctr" fontAlgn="ctr"/>
                      <a:r>
                        <a:rPr lang="es-ES" sz="1200" b="1" i="0" u="none" strike="noStrike" dirty="0">
                          <a:solidFill>
                            <a:srgbClr val="FFFFFF"/>
                          </a:solidFill>
                          <a:effectLst/>
                          <a:latin typeface="Arial" panose="020B0604020202020204" pitchFamily="34" charset="0"/>
                        </a:rPr>
                        <a:t>AVANCE CUALITATIVO</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8F99"/>
                    </a:solidFill>
                  </a:tcPr>
                </a:tc>
                <a:extLst>
                  <a:ext uri="{0D108BD9-81ED-4DB2-BD59-A6C34878D82A}">
                    <a16:rowId xmlns:a16="http://schemas.microsoft.com/office/drawing/2014/main" val="2738769894"/>
                  </a:ext>
                </a:extLst>
              </a:tr>
              <a:tr h="692295">
                <a:tc>
                  <a:txBody>
                    <a:bodyPr/>
                    <a:lstStyle/>
                    <a:p>
                      <a:pPr algn="ctr" fontAlgn="ctr"/>
                      <a:r>
                        <a:rPr lang="es-ES" sz="1200" b="0" i="0" u="none" strike="noStrike" dirty="0">
                          <a:solidFill>
                            <a:srgbClr val="000000"/>
                          </a:solidFill>
                          <a:effectLst/>
                          <a:latin typeface="Arial" panose="020B0604020202020204" pitchFamily="34" charset="0"/>
                        </a:rPr>
                        <a:t>P34. Eficiencia en el uso de los recursos</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F1ED"/>
                    </a:solidFill>
                  </a:tcPr>
                </a:tc>
                <a:tc>
                  <a:txBody>
                    <a:bodyPr/>
                    <a:lstStyle/>
                    <a:p>
                      <a:pPr algn="ctr" fontAlgn="b"/>
                      <a:r>
                        <a:rPr lang="es-ES" sz="1200" b="0" i="0" u="none" strike="noStrike" dirty="0">
                          <a:solidFill>
                            <a:srgbClr val="000000"/>
                          </a:solidFill>
                          <a:effectLst/>
                          <a:latin typeface="Arial" panose="020B0604020202020204" pitchFamily="34" charset="0"/>
                        </a:rPr>
                        <a:t>Fortalecimiento de los servicios y uso eficiente de los recursos</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200" b="1" i="0" u="none" strike="noStrike">
                          <a:solidFill>
                            <a:srgbClr val="000000"/>
                          </a:solidFill>
                          <a:effectLst/>
                          <a:latin typeface="Arial" panose="020B0604020202020204" pitchFamily="34" charset="0"/>
                        </a:rPr>
                        <a:t>100</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200" b="0" i="0" u="none" strike="noStrike" dirty="0">
                          <a:solidFill>
                            <a:srgbClr val="000000"/>
                          </a:solidFill>
                          <a:effectLst/>
                          <a:latin typeface="Arial" panose="020B0604020202020204" pitchFamily="34" charset="0"/>
                        </a:rPr>
                        <a:t>10</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s-CO" sz="1200" b="0" i="0" u="none" strike="noStrike" dirty="0">
                          <a:solidFill>
                            <a:srgbClr val="000000"/>
                          </a:solidFill>
                          <a:effectLst/>
                          <a:latin typeface="Arial" panose="020B0604020202020204" pitchFamily="34" charset="0"/>
                        </a:rPr>
                        <a:t>10,00%</a:t>
                      </a: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050" b="0" i="0" u="none" strike="noStrike" kern="1200" dirty="0">
                          <a:solidFill>
                            <a:srgbClr val="000000"/>
                          </a:solidFill>
                          <a:effectLst/>
                          <a:latin typeface="Arial" panose="020B0604020202020204" pitchFamily="34" charset="0"/>
                          <a:ea typeface="+mn-ea"/>
                          <a:cs typeface="+mn-cs"/>
                        </a:rPr>
                        <a:t>1. Identificación en el inventario de necesidades institucionales no cubiertas con el presupuesto inicial autorizado por el Consejo Superior Universitario y de las necesidades específicas del período, posibles proyectos que generen impactos en el fortalecimiento de los servicios que prestan las diferentes dependencias o en la mejora de la eficiencia en la utilización de los recursos: Se encuentra en revisión el detalle de las necesidades no atendidas en el presupuesto inicial aprobado por el Consejo Superior Universitario, con el fin de identificar oportunidades de mejora en relación a eficiencia de recursos.</a:t>
                      </a:r>
                    </a:p>
                    <a:p>
                      <a:pPr algn="l" fontAlgn="ctr"/>
                      <a:endParaRPr lang="es-ES" sz="1050" b="0" i="0" u="none" strike="noStrike" kern="1200" dirty="0">
                        <a:solidFill>
                          <a:srgbClr val="000000"/>
                        </a:solidFill>
                        <a:effectLst/>
                        <a:latin typeface="Arial" panose="020B0604020202020204" pitchFamily="34" charset="0"/>
                        <a:ea typeface="+mn-ea"/>
                        <a:cs typeface="+mn-cs"/>
                      </a:endParaRPr>
                    </a:p>
                    <a:p>
                      <a:pPr algn="l" fontAlgn="ctr"/>
                      <a:r>
                        <a:rPr lang="es-ES" sz="1050" b="0" i="0" u="none" strike="noStrike" kern="1200" dirty="0">
                          <a:solidFill>
                            <a:srgbClr val="000000"/>
                          </a:solidFill>
                          <a:effectLst/>
                          <a:latin typeface="Arial" panose="020B0604020202020204" pitchFamily="34" charset="0"/>
                          <a:ea typeface="+mn-ea"/>
                          <a:cs typeface="+mn-cs"/>
                        </a:rPr>
                        <a:t>2. Monitoreo a la ejecución del presupuesto de gastos con el objeto de generar alertas y mejorar los porcentajes de ejecución de la vigencia:</a:t>
                      </a:r>
                    </a:p>
                    <a:p>
                      <a:pPr algn="l" fontAlgn="ctr"/>
                      <a:r>
                        <a:rPr lang="es-ES" sz="1050" b="0" i="0" u="none" strike="noStrike" kern="1200" dirty="0">
                          <a:solidFill>
                            <a:srgbClr val="000000"/>
                          </a:solidFill>
                          <a:effectLst/>
                          <a:latin typeface="Arial" panose="020B0604020202020204" pitchFamily="34" charset="0"/>
                          <a:ea typeface="+mn-ea"/>
                          <a:cs typeface="+mn-cs"/>
                        </a:rPr>
                        <a:t>Se realiza monitoreo de forma recurrente a la ejecución del presupuesto de Inversión para cada Pilar, realizando la revisión al finalizar cada mes, con el fin de generar alertas tempranas a los responsables para garantizar una ejecución eficiente de los recursos.</a:t>
                      </a:r>
                    </a:p>
                    <a:p>
                      <a:pPr algn="ctr" fontAlgn="ctr"/>
                      <a:endParaRPr lang="es-CO" sz="1200" b="0" i="0" u="none" strike="noStrike" kern="1200" dirty="0">
                        <a:solidFill>
                          <a:srgbClr val="000000"/>
                        </a:solidFill>
                        <a:effectLst/>
                        <a:latin typeface="Arial" panose="020B0604020202020204" pitchFamily="34" charset="0"/>
                        <a:ea typeface="+mn-ea"/>
                        <a:cs typeface="+mn-cs"/>
                      </a:endParaRPr>
                    </a:p>
                  </a:txBody>
                  <a:tcPr marL="2958" marR="2958" marT="29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90549472"/>
                  </a:ext>
                </a:extLst>
              </a:tr>
            </a:tbl>
          </a:graphicData>
        </a:graphic>
      </p:graphicFrame>
    </p:spTree>
    <p:extLst>
      <p:ext uri="{BB962C8B-B14F-4D97-AF65-F5344CB8AC3E}">
        <p14:creationId xmlns:p14="http://schemas.microsoft.com/office/powerpoint/2010/main" val="127137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2 CuadroTexto"/>
          <p:cNvSpPr txBox="1">
            <a:spLocks noChangeArrowheads="1"/>
          </p:cNvSpPr>
          <p:nvPr/>
        </p:nvSpPr>
        <p:spPr bwMode="auto">
          <a:xfrm>
            <a:off x="2011505" y="2954963"/>
            <a:ext cx="720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 altLang="es-CO" sz="2800" b="1" dirty="0">
                <a:solidFill>
                  <a:srgbClr val="0070C0"/>
                </a:solidFill>
                <a:latin typeface="+mj-lt"/>
                <a:ea typeface="+mj-ea"/>
                <a:cs typeface="+mj-cs"/>
              </a:rPr>
              <a:t>CUMPLIMIENTO TRES NIVELES DE GESTIÓN</a:t>
            </a:r>
          </a:p>
        </p:txBody>
      </p:sp>
      <p:sp>
        <p:nvSpPr>
          <p:cNvPr id="52" name="2 CuadroTexto">
            <a:extLst>
              <a:ext uri="{FF2B5EF4-FFF2-40B4-BE49-F238E27FC236}">
                <a16:creationId xmlns:a16="http://schemas.microsoft.com/office/drawing/2014/main" id="{3C9BD4F9-BE9C-4572-BCF2-9340F692B7EC}"/>
              </a:ext>
            </a:extLst>
          </p:cNvPr>
          <p:cNvSpPr txBox="1">
            <a:spLocks noChangeArrowheads="1"/>
          </p:cNvSpPr>
          <p:nvPr/>
        </p:nvSpPr>
        <p:spPr bwMode="auto">
          <a:xfrm>
            <a:off x="788894" y="124318"/>
            <a:ext cx="91142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 altLang="es-CO" sz="3600" b="1" dirty="0">
                <a:solidFill>
                  <a:srgbClr val="0070C0"/>
                </a:solidFill>
                <a:latin typeface="+mj-lt"/>
                <a:ea typeface="+mj-ea"/>
                <a:cs typeface="+mj-cs"/>
              </a:rPr>
              <a:t>BIENESTAR INSTITUCIONAL, CALIDAD DE VIDA E INCLUSIÓN EN CONTEXTOS UNIVERSITARIOS</a:t>
            </a:r>
          </a:p>
        </p:txBody>
      </p:sp>
      <p:graphicFrame>
        <p:nvGraphicFramePr>
          <p:cNvPr id="53" name="Tabla 4">
            <a:extLst>
              <a:ext uri="{FF2B5EF4-FFF2-40B4-BE49-F238E27FC236}">
                <a16:creationId xmlns:a16="http://schemas.microsoft.com/office/drawing/2014/main" id="{CD45FA82-B83C-481E-BF6B-82A368D2DA9C}"/>
              </a:ext>
            </a:extLst>
          </p:cNvPr>
          <p:cNvGraphicFramePr>
            <a:graphicFrameLocks noGrp="1"/>
          </p:cNvGraphicFramePr>
          <p:nvPr>
            <p:extLst>
              <p:ext uri="{D42A27DB-BD31-4B8C-83A1-F6EECF244321}">
                <p14:modId xmlns:p14="http://schemas.microsoft.com/office/powerpoint/2010/main" val="1023652605"/>
              </p:ext>
            </p:extLst>
          </p:nvPr>
        </p:nvGraphicFramePr>
        <p:xfrm>
          <a:off x="1682787" y="3646169"/>
          <a:ext cx="7676648" cy="1825173"/>
        </p:xfrm>
        <a:graphic>
          <a:graphicData uri="http://schemas.openxmlformats.org/drawingml/2006/table">
            <a:tbl>
              <a:tblPr firstRow="1" bandRow="1">
                <a:tableStyleId>{5C22544A-7EE6-4342-B048-85BDC9FD1C3A}</a:tableStyleId>
              </a:tblPr>
              <a:tblGrid>
                <a:gridCol w="6283885">
                  <a:extLst>
                    <a:ext uri="{9D8B030D-6E8A-4147-A177-3AD203B41FA5}">
                      <a16:colId xmlns:a16="http://schemas.microsoft.com/office/drawing/2014/main" val="710355007"/>
                    </a:ext>
                  </a:extLst>
                </a:gridCol>
                <a:gridCol w="1392763">
                  <a:extLst>
                    <a:ext uri="{9D8B030D-6E8A-4147-A177-3AD203B41FA5}">
                      <a16:colId xmlns:a16="http://schemas.microsoft.com/office/drawing/2014/main" val="2895561576"/>
                    </a:ext>
                  </a:extLst>
                </a:gridCol>
              </a:tblGrid>
              <a:tr h="608391">
                <a:tc>
                  <a:txBody>
                    <a:bodyPr/>
                    <a:lstStyle/>
                    <a:p>
                      <a:pPr algn="ctr" fontAlgn="ctr"/>
                      <a:r>
                        <a:rPr lang="es-ES" sz="1800" b="1" i="0" u="none" strike="noStrike" dirty="0">
                          <a:solidFill>
                            <a:srgbClr val="FFFFFF"/>
                          </a:solidFill>
                          <a:effectLst/>
                          <a:latin typeface="Calibri" panose="020F0502020204030204" pitchFamily="34" charset="0"/>
                        </a:rPr>
                        <a:t>RESULTADOS A NIVEL DE PILAR DE GESTIÓN</a:t>
                      </a:r>
                    </a:p>
                  </a:txBody>
                  <a:tcPr marL="9525" marR="9525" marT="9525" marB="0" anchor="ctr">
                    <a:solidFill>
                      <a:schemeClr val="accent1">
                        <a:lumMod val="75000"/>
                      </a:schemeClr>
                    </a:solidFill>
                  </a:tcPr>
                </a:tc>
                <a:tc>
                  <a:txBody>
                    <a:bodyPr/>
                    <a:lstStyle/>
                    <a:p>
                      <a:pPr marL="0" algn="r" defTabSz="914400" rtl="0" eaLnBrk="1" latinLnBrk="0" hangingPunct="1"/>
                      <a:r>
                        <a:rPr lang="es-CO" sz="2000" b="1" kern="1200" dirty="0">
                          <a:solidFill>
                            <a:schemeClr val="lt1"/>
                          </a:solidFill>
                          <a:latin typeface="+mn-lt"/>
                          <a:ea typeface="+mn-ea"/>
                          <a:cs typeface="+mn-cs"/>
                        </a:rPr>
                        <a:t>0,00%</a:t>
                      </a:r>
                    </a:p>
                  </a:txBody>
                  <a:tcPr anchor="ctr">
                    <a:solidFill>
                      <a:schemeClr val="accent1">
                        <a:lumMod val="75000"/>
                      </a:schemeClr>
                    </a:solidFill>
                  </a:tcPr>
                </a:tc>
                <a:extLst>
                  <a:ext uri="{0D108BD9-81ED-4DB2-BD59-A6C34878D82A}">
                    <a16:rowId xmlns:a16="http://schemas.microsoft.com/office/drawing/2014/main" val="1053194747"/>
                  </a:ext>
                </a:extLst>
              </a:tr>
              <a:tr h="608391">
                <a:tc>
                  <a:txBody>
                    <a:bodyPr/>
                    <a:lstStyle/>
                    <a:p>
                      <a:pPr algn="ctr" fontAlgn="ctr"/>
                      <a:r>
                        <a:rPr lang="es-CO" sz="1800" b="1" i="0" u="none" strike="noStrike" dirty="0">
                          <a:solidFill>
                            <a:srgbClr val="FFFFFF"/>
                          </a:solidFill>
                          <a:effectLst/>
                          <a:latin typeface="Calibri" panose="020F0502020204030204" pitchFamily="34" charset="0"/>
                        </a:rPr>
                        <a:t>RESULTADOS A NIVEL DE PROGRAMAS</a:t>
                      </a:r>
                    </a:p>
                  </a:txBody>
                  <a:tcPr marL="9525" marR="9525" marT="9525" marB="0" anchor="ctr">
                    <a:solidFill>
                      <a:schemeClr val="accent1">
                        <a:lumMod val="75000"/>
                      </a:schemeClr>
                    </a:solidFill>
                  </a:tcPr>
                </a:tc>
                <a:tc>
                  <a:txBody>
                    <a:bodyPr/>
                    <a:lstStyle/>
                    <a:p>
                      <a:pPr marL="0" algn="r" defTabSz="914400" rtl="0" eaLnBrk="1" latinLnBrk="0" hangingPunct="1"/>
                      <a:r>
                        <a:rPr lang="es-CO" sz="2000" b="1" kern="1200" dirty="0">
                          <a:solidFill>
                            <a:schemeClr val="lt1"/>
                          </a:solidFill>
                          <a:latin typeface="+mn-lt"/>
                          <a:ea typeface="+mn-ea"/>
                          <a:cs typeface="+mn-cs"/>
                        </a:rPr>
                        <a:t>43,92%</a:t>
                      </a:r>
                    </a:p>
                  </a:txBody>
                  <a:tcPr anchor="ctr">
                    <a:solidFill>
                      <a:schemeClr val="accent1">
                        <a:lumMod val="75000"/>
                      </a:schemeClr>
                    </a:solidFill>
                  </a:tcPr>
                </a:tc>
                <a:extLst>
                  <a:ext uri="{0D108BD9-81ED-4DB2-BD59-A6C34878D82A}">
                    <a16:rowId xmlns:a16="http://schemas.microsoft.com/office/drawing/2014/main" val="1862768268"/>
                  </a:ext>
                </a:extLst>
              </a:tr>
              <a:tr h="608391">
                <a:tc>
                  <a:txBody>
                    <a:bodyPr/>
                    <a:lstStyle/>
                    <a:p>
                      <a:pPr algn="ctr" fontAlgn="ctr"/>
                      <a:r>
                        <a:rPr lang="es-ES" sz="1800" b="1" i="0" u="none" strike="noStrike" dirty="0">
                          <a:solidFill>
                            <a:srgbClr val="FFFFFF"/>
                          </a:solidFill>
                          <a:effectLst/>
                          <a:latin typeface="Calibri" panose="020F0502020204030204" pitchFamily="34" charset="0"/>
                        </a:rPr>
                        <a:t>RESULTADOS A NIVEL DE PROYECTOS</a:t>
                      </a:r>
                    </a:p>
                  </a:txBody>
                  <a:tcPr marL="9525" marR="9525" marT="9525" marB="0" anchor="ctr">
                    <a:solidFill>
                      <a:schemeClr val="accent1">
                        <a:lumMod val="75000"/>
                      </a:schemeClr>
                    </a:solidFill>
                  </a:tcPr>
                </a:tc>
                <a:tc>
                  <a:txBody>
                    <a:bodyPr/>
                    <a:lstStyle/>
                    <a:p>
                      <a:pPr marL="0" algn="r" defTabSz="914400" rtl="0" eaLnBrk="1" latinLnBrk="0" hangingPunct="1"/>
                      <a:r>
                        <a:rPr lang="es-CO" sz="2000" b="1" kern="1200" dirty="0">
                          <a:solidFill>
                            <a:schemeClr val="lt1"/>
                          </a:solidFill>
                          <a:latin typeface="+mn-lt"/>
                          <a:ea typeface="+mn-ea"/>
                          <a:cs typeface="+mn-cs"/>
                        </a:rPr>
                        <a:t>26,15%</a:t>
                      </a:r>
                    </a:p>
                  </a:txBody>
                  <a:tcPr anchor="ctr">
                    <a:solidFill>
                      <a:schemeClr val="accent1">
                        <a:lumMod val="75000"/>
                      </a:schemeClr>
                    </a:solidFill>
                  </a:tcPr>
                </a:tc>
                <a:extLst>
                  <a:ext uri="{0D108BD9-81ED-4DB2-BD59-A6C34878D82A}">
                    <a16:rowId xmlns:a16="http://schemas.microsoft.com/office/drawing/2014/main" val="1971930152"/>
                  </a:ext>
                </a:extLst>
              </a:tr>
            </a:tbl>
          </a:graphicData>
        </a:graphic>
      </p:graphicFrame>
      <p:sp>
        <p:nvSpPr>
          <p:cNvPr id="55" name="Flecha: hacia arriba 8">
            <a:extLst>
              <a:ext uri="{FF2B5EF4-FFF2-40B4-BE49-F238E27FC236}">
                <a16:creationId xmlns:a16="http://schemas.microsoft.com/office/drawing/2014/main" id="{D0AC6F93-8970-4C7D-8C7B-556F97AC2505}"/>
              </a:ext>
            </a:extLst>
          </p:cNvPr>
          <p:cNvSpPr/>
          <p:nvPr/>
        </p:nvSpPr>
        <p:spPr>
          <a:xfrm>
            <a:off x="8010135" y="4423104"/>
            <a:ext cx="304800" cy="313509"/>
          </a:xfrm>
          <a:prstGeom prst="up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56" name="Flecha: hacia arriba 9">
            <a:extLst>
              <a:ext uri="{FF2B5EF4-FFF2-40B4-BE49-F238E27FC236}">
                <a16:creationId xmlns:a16="http://schemas.microsoft.com/office/drawing/2014/main" id="{E33DA1B5-C968-42E4-9BC0-944DDDF6B99A}"/>
              </a:ext>
            </a:extLst>
          </p:cNvPr>
          <p:cNvSpPr/>
          <p:nvPr/>
        </p:nvSpPr>
        <p:spPr>
          <a:xfrm>
            <a:off x="8039238" y="5027709"/>
            <a:ext cx="304800" cy="313509"/>
          </a:xfrm>
          <a:prstGeom prst="up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graphicFrame>
        <p:nvGraphicFramePr>
          <p:cNvPr id="57" name="Gráfico 56"/>
          <p:cNvGraphicFramePr/>
          <p:nvPr>
            <p:extLst>
              <p:ext uri="{D42A27DB-BD31-4B8C-83A1-F6EECF244321}">
                <p14:modId xmlns:p14="http://schemas.microsoft.com/office/powerpoint/2010/main" val="2326476291"/>
              </p:ext>
            </p:extLst>
          </p:nvPr>
        </p:nvGraphicFramePr>
        <p:xfrm>
          <a:off x="3526432" y="1398023"/>
          <a:ext cx="4228500" cy="1551056"/>
        </p:xfrm>
        <a:graphic>
          <a:graphicData uri="http://schemas.openxmlformats.org/drawingml/2006/chart">
            <c:chart xmlns:c="http://schemas.openxmlformats.org/drawingml/2006/chart" xmlns:r="http://schemas.openxmlformats.org/officeDocument/2006/relationships" r:id="rId2"/>
          </a:graphicData>
        </a:graphic>
      </p:graphicFrame>
      <p:sp>
        <p:nvSpPr>
          <p:cNvPr id="58" name="45%">
            <a:extLst>
              <a:ext uri="{FF2B5EF4-FFF2-40B4-BE49-F238E27FC236}">
                <a16:creationId xmlns:a16="http://schemas.microsoft.com/office/drawing/2014/main" id="{6558A134-E5A4-43F5-B54A-B92692A1232F}"/>
              </a:ext>
            </a:extLst>
          </p:cNvPr>
          <p:cNvSpPr txBox="1"/>
          <p:nvPr/>
        </p:nvSpPr>
        <p:spPr>
          <a:xfrm>
            <a:off x="5099611" y="1937589"/>
            <a:ext cx="1118001" cy="471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ctr">
              <a:defRPr sz="6000">
                <a:solidFill>
                  <a:srgbClr val="7D87A4"/>
                </a:solidFill>
              </a:defRPr>
            </a:pPr>
            <a:r>
              <a:rPr lang="es-CO" sz="2400" b="1" dirty="0">
                <a:solidFill>
                  <a:schemeClr val="accent6">
                    <a:lumMod val="50000"/>
                  </a:schemeClr>
                </a:solidFill>
              </a:rPr>
              <a:t>23,64%</a:t>
            </a:r>
            <a:endParaRPr sz="4000" b="1" dirty="0">
              <a:solidFill>
                <a:schemeClr val="accent6">
                  <a:lumMod val="50000"/>
                </a:schemeClr>
              </a:solidFill>
            </a:endParaRPr>
          </a:p>
        </p:txBody>
      </p:sp>
      <p:sp>
        <p:nvSpPr>
          <p:cNvPr id="11" name="2 CuadroTexto">
            <a:extLst>
              <a:ext uri="{FF2B5EF4-FFF2-40B4-BE49-F238E27FC236}">
                <a16:creationId xmlns:a16="http://schemas.microsoft.com/office/drawing/2014/main" id="{BCD2E196-8D1A-4317-A0C0-E5BB3F1F1A74}"/>
              </a:ext>
            </a:extLst>
          </p:cNvPr>
          <p:cNvSpPr txBox="1">
            <a:spLocks noChangeArrowheads="1"/>
          </p:cNvSpPr>
          <p:nvPr/>
        </p:nvSpPr>
        <p:spPr bwMode="auto">
          <a:xfrm>
            <a:off x="923365" y="5643430"/>
            <a:ext cx="97360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MX" altLang="es-CO" b="1" dirty="0">
                <a:solidFill>
                  <a:srgbClr val="0070C0"/>
                </a:solidFill>
                <a:latin typeface="+mj-lt"/>
                <a:ea typeface="+mj-ea"/>
                <a:cs typeface="+mj-cs"/>
              </a:rPr>
              <a:t>Nota: El avance a nivel de pilar de gestión se presenta en razón a que el indicador </a:t>
            </a:r>
            <a:r>
              <a:rPr lang="es-MX" altLang="es-CO" b="1" dirty="0">
                <a:solidFill>
                  <a:schemeClr val="accent6">
                    <a:lumMod val="50000"/>
                  </a:schemeClr>
                </a:solidFill>
                <a:latin typeface="+mj-lt"/>
                <a:ea typeface="+mj-ea"/>
                <a:cs typeface="+mj-cs"/>
              </a:rPr>
              <a:t>“</a:t>
            </a:r>
            <a:r>
              <a:rPr lang="es-ES" altLang="es-CO" b="1" dirty="0">
                <a:solidFill>
                  <a:schemeClr val="accent6">
                    <a:lumMod val="50000"/>
                  </a:schemeClr>
                </a:solidFill>
                <a:latin typeface="+mj-lt"/>
                <a:ea typeface="+mj-ea"/>
                <a:cs typeface="+mj-cs"/>
              </a:rPr>
              <a:t>Calidad de vida en contextos universitarios” </a:t>
            </a:r>
            <a:r>
              <a:rPr lang="es-ES" altLang="es-CO" b="1" dirty="0">
                <a:solidFill>
                  <a:srgbClr val="0070C0"/>
                </a:solidFill>
                <a:latin typeface="+mj-lt"/>
                <a:ea typeface="+mj-ea"/>
                <a:cs typeface="+mj-cs"/>
              </a:rPr>
              <a:t>tiene una periodicidad de medición </a:t>
            </a:r>
            <a:r>
              <a:rPr lang="es-ES" altLang="es-CO" b="1" u="sng" dirty="0">
                <a:solidFill>
                  <a:schemeClr val="accent6">
                    <a:lumMod val="50000"/>
                  </a:schemeClr>
                </a:solidFill>
                <a:latin typeface="+mj-lt"/>
                <a:ea typeface="+mj-ea"/>
                <a:cs typeface="+mj-cs"/>
              </a:rPr>
              <a:t>anual</a:t>
            </a:r>
            <a:r>
              <a:rPr lang="es-ES" altLang="es-CO" b="1" dirty="0">
                <a:solidFill>
                  <a:srgbClr val="0070C0"/>
                </a:solidFill>
                <a:latin typeface="+mj-lt"/>
                <a:ea typeface="+mj-ea"/>
                <a:cs typeface="+mj-cs"/>
              </a:rPr>
              <a:t>, por lo que aún no se ha registrado avance.</a:t>
            </a:r>
          </a:p>
        </p:txBody>
      </p:sp>
      <p:sp>
        <p:nvSpPr>
          <p:cNvPr id="13" name="Flecha: hacia la izquierda 14">
            <a:extLst>
              <a:ext uri="{FF2B5EF4-FFF2-40B4-BE49-F238E27FC236}">
                <a16:creationId xmlns:a16="http://schemas.microsoft.com/office/drawing/2014/main" id="{C8472B35-66B7-47FB-8732-D3529AA8D9B0}"/>
              </a:ext>
            </a:extLst>
          </p:cNvPr>
          <p:cNvSpPr/>
          <p:nvPr/>
        </p:nvSpPr>
        <p:spPr>
          <a:xfrm>
            <a:off x="9413294" y="3713631"/>
            <a:ext cx="979775" cy="517888"/>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sz="1000" b="1" dirty="0"/>
              <a:t>Anual</a:t>
            </a:r>
          </a:p>
        </p:txBody>
      </p:sp>
      <p:graphicFrame>
        <p:nvGraphicFramePr>
          <p:cNvPr id="14" name="Gráfico 13"/>
          <p:cNvGraphicFramePr>
            <a:graphicFrameLocks/>
          </p:cNvGraphicFramePr>
          <p:nvPr>
            <p:extLst>
              <p:ext uri="{D42A27DB-BD31-4B8C-83A1-F6EECF244321}">
                <p14:modId xmlns:p14="http://schemas.microsoft.com/office/powerpoint/2010/main" val="3423180238"/>
              </p:ext>
            </p:extLst>
          </p:nvPr>
        </p:nvGraphicFramePr>
        <p:xfrm>
          <a:off x="3544361" y="1420298"/>
          <a:ext cx="4228500" cy="15510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9951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F5A45059-F732-404E-ADF5-59BDFAFCA4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371" y="1168155"/>
            <a:ext cx="1905225" cy="4778639"/>
          </a:xfrm>
          <a:prstGeom prst="rect">
            <a:avLst/>
          </a:prstGeom>
        </p:spPr>
      </p:pic>
      <p:sp>
        <p:nvSpPr>
          <p:cNvPr id="6" name="Título 3">
            <a:extLst>
              <a:ext uri="{FF2B5EF4-FFF2-40B4-BE49-F238E27FC236}">
                <a16:creationId xmlns:a16="http://schemas.microsoft.com/office/drawing/2014/main" id="{511852CD-1F18-40FA-927E-4352857E5719}"/>
              </a:ext>
            </a:extLst>
          </p:cNvPr>
          <p:cNvSpPr txBox="1">
            <a:spLocks/>
          </p:cNvSpPr>
          <p:nvPr/>
        </p:nvSpPr>
        <p:spPr>
          <a:xfrm>
            <a:off x="3855691" y="1618469"/>
            <a:ext cx="7265896" cy="1819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6000" dirty="0">
                <a:latin typeface="Tahoma" panose="020B0604030504040204" pitchFamily="34" charset="0"/>
                <a:ea typeface="Tahoma" panose="020B0604030504040204" pitchFamily="34" charset="0"/>
                <a:cs typeface="Tahoma" panose="020B0604030504040204" pitchFamily="34" charset="0"/>
              </a:rPr>
              <a:t>4. </a:t>
            </a:r>
            <a:r>
              <a:rPr lang="es-MX" sz="6000" dirty="0">
                <a:latin typeface="Tahoma" panose="020B0604030504040204" pitchFamily="34" charset="0"/>
                <a:ea typeface="Tahoma" panose="020B0604030504040204" pitchFamily="34" charset="0"/>
                <a:cs typeface="Tahoma" panose="020B0604030504040204" pitchFamily="34" charset="0"/>
              </a:rPr>
              <a:t>Avance ejecución presupuestal PDI</a:t>
            </a:r>
            <a:endParaRPr lang="en-US" sz="6000" dirty="0">
              <a:latin typeface="Tahoma" panose="020B0604030504040204" pitchFamily="34" charset="0"/>
              <a:ea typeface="Tahoma" panose="020B0604030504040204" pitchFamily="34" charset="0"/>
              <a:cs typeface="Tahoma" panose="020B0604030504040204" pitchFamily="34" charset="0"/>
            </a:endParaRPr>
          </a:p>
        </p:txBody>
      </p:sp>
      <p:pic>
        <p:nvPicPr>
          <p:cNvPr id="9" name="Imagen 8">
            <a:extLst>
              <a:ext uri="{FF2B5EF4-FFF2-40B4-BE49-F238E27FC236}">
                <a16:creationId xmlns:a16="http://schemas.microsoft.com/office/drawing/2014/main" id="{562DBE7A-191A-4323-9C84-C75EC995A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8426" y="4185175"/>
            <a:ext cx="1770572" cy="1720734"/>
          </a:xfrm>
          <a:prstGeom prst="rect">
            <a:avLst/>
          </a:prstGeom>
        </p:spPr>
      </p:pic>
      <p:pic>
        <p:nvPicPr>
          <p:cNvPr id="10" name="Google Shape;291;p15">
            <a:extLst>
              <a:ext uri="{FF2B5EF4-FFF2-40B4-BE49-F238E27FC236}">
                <a16:creationId xmlns:a16="http://schemas.microsoft.com/office/drawing/2014/main" id="{F901ED01-86BE-4252-A1F1-B9404AB8768D}"/>
              </a:ext>
            </a:extLst>
          </p:cNvPr>
          <p:cNvPicPr preferRelativeResize="0"/>
          <p:nvPr/>
        </p:nvPicPr>
        <p:blipFill rotWithShape="1">
          <a:blip r:embed="rId4">
            <a:alphaModFix/>
          </a:blip>
          <a:srcRect/>
          <a:stretch/>
        </p:blipFill>
        <p:spPr>
          <a:xfrm>
            <a:off x="6727955" y="4598867"/>
            <a:ext cx="760684" cy="1094876"/>
          </a:xfrm>
          <a:prstGeom prst="rect">
            <a:avLst/>
          </a:prstGeom>
          <a:noFill/>
          <a:ln>
            <a:noFill/>
          </a:ln>
        </p:spPr>
      </p:pic>
      <p:pic>
        <p:nvPicPr>
          <p:cNvPr id="12" name="Google Shape;292;p15">
            <a:extLst>
              <a:ext uri="{FF2B5EF4-FFF2-40B4-BE49-F238E27FC236}">
                <a16:creationId xmlns:a16="http://schemas.microsoft.com/office/drawing/2014/main" id="{73325F53-6649-4DE9-AD69-6B21C984D5F6}"/>
              </a:ext>
            </a:extLst>
          </p:cNvPr>
          <p:cNvPicPr preferRelativeResize="0"/>
          <p:nvPr/>
        </p:nvPicPr>
        <p:blipFill rotWithShape="1">
          <a:blip r:embed="rId5">
            <a:alphaModFix/>
          </a:blip>
          <a:srcRect/>
          <a:stretch/>
        </p:blipFill>
        <p:spPr>
          <a:xfrm>
            <a:off x="7488640" y="4510455"/>
            <a:ext cx="1329785" cy="1183288"/>
          </a:xfrm>
          <a:prstGeom prst="rect">
            <a:avLst/>
          </a:prstGeom>
          <a:noFill/>
          <a:ln>
            <a:noFill/>
          </a:ln>
        </p:spPr>
      </p:pic>
    </p:spTree>
    <p:extLst>
      <p:ext uri="{BB962C8B-B14F-4D97-AF65-F5344CB8AC3E}">
        <p14:creationId xmlns:p14="http://schemas.microsoft.com/office/powerpoint/2010/main" val="1368789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1197333" y="316687"/>
            <a:ext cx="8746836" cy="652792"/>
          </a:xfrm>
        </p:spPr>
        <p:txBody>
          <a:bodyPr>
            <a:noAutofit/>
          </a:bodyPr>
          <a:lstStyle/>
          <a:p>
            <a:pPr algn="ctr"/>
            <a:r>
              <a:rPr lang="es-CO" sz="3600" dirty="0"/>
              <a:t>Ejecución presupuestal</a:t>
            </a:r>
            <a:br>
              <a:rPr lang="es-CO" sz="3600" dirty="0"/>
            </a:br>
            <a:r>
              <a:rPr lang="es-CO" sz="3600" dirty="0"/>
              <a:t>corte 31 de marzo de 2026</a:t>
            </a:r>
          </a:p>
        </p:txBody>
      </p:sp>
      <p:graphicFrame>
        <p:nvGraphicFramePr>
          <p:cNvPr id="3" name="Tabla 2"/>
          <p:cNvGraphicFramePr>
            <a:graphicFrameLocks noGrp="1"/>
          </p:cNvGraphicFramePr>
          <p:nvPr>
            <p:extLst>
              <p:ext uri="{D42A27DB-BD31-4B8C-83A1-F6EECF244321}">
                <p14:modId xmlns:p14="http://schemas.microsoft.com/office/powerpoint/2010/main" val="3162001548"/>
              </p:ext>
            </p:extLst>
          </p:nvPr>
        </p:nvGraphicFramePr>
        <p:xfrm>
          <a:off x="744917" y="1971451"/>
          <a:ext cx="10703642" cy="3854010"/>
        </p:xfrm>
        <a:graphic>
          <a:graphicData uri="http://schemas.openxmlformats.org/drawingml/2006/table">
            <a:tbl>
              <a:tblPr/>
              <a:tblGrid>
                <a:gridCol w="1710596">
                  <a:extLst>
                    <a:ext uri="{9D8B030D-6E8A-4147-A177-3AD203B41FA5}">
                      <a16:colId xmlns:a16="http://schemas.microsoft.com/office/drawing/2014/main" val="158335084"/>
                    </a:ext>
                  </a:extLst>
                </a:gridCol>
                <a:gridCol w="1264413">
                  <a:extLst>
                    <a:ext uri="{9D8B030D-6E8A-4147-A177-3AD203B41FA5}">
                      <a16:colId xmlns:a16="http://schemas.microsoft.com/office/drawing/2014/main" val="3520299665"/>
                    </a:ext>
                  </a:extLst>
                </a:gridCol>
                <a:gridCol w="1092334">
                  <a:extLst>
                    <a:ext uri="{9D8B030D-6E8A-4147-A177-3AD203B41FA5}">
                      <a16:colId xmlns:a16="http://schemas.microsoft.com/office/drawing/2014/main" val="3834062466"/>
                    </a:ext>
                  </a:extLst>
                </a:gridCol>
                <a:gridCol w="916187">
                  <a:extLst>
                    <a:ext uri="{9D8B030D-6E8A-4147-A177-3AD203B41FA5}">
                      <a16:colId xmlns:a16="http://schemas.microsoft.com/office/drawing/2014/main" val="3851567037"/>
                    </a:ext>
                  </a:extLst>
                </a:gridCol>
                <a:gridCol w="995082">
                  <a:extLst>
                    <a:ext uri="{9D8B030D-6E8A-4147-A177-3AD203B41FA5}">
                      <a16:colId xmlns:a16="http://schemas.microsoft.com/office/drawing/2014/main" val="2242968194"/>
                    </a:ext>
                  </a:extLst>
                </a:gridCol>
                <a:gridCol w="1156243">
                  <a:extLst>
                    <a:ext uri="{9D8B030D-6E8A-4147-A177-3AD203B41FA5}">
                      <a16:colId xmlns:a16="http://schemas.microsoft.com/office/drawing/2014/main" val="1212261117"/>
                    </a:ext>
                  </a:extLst>
                </a:gridCol>
                <a:gridCol w="1234486">
                  <a:extLst>
                    <a:ext uri="{9D8B030D-6E8A-4147-A177-3AD203B41FA5}">
                      <a16:colId xmlns:a16="http://schemas.microsoft.com/office/drawing/2014/main" val="2720433466"/>
                    </a:ext>
                  </a:extLst>
                </a:gridCol>
                <a:gridCol w="1204559">
                  <a:extLst>
                    <a:ext uri="{9D8B030D-6E8A-4147-A177-3AD203B41FA5}">
                      <a16:colId xmlns:a16="http://schemas.microsoft.com/office/drawing/2014/main" val="2891293788"/>
                    </a:ext>
                  </a:extLst>
                </a:gridCol>
                <a:gridCol w="1129742">
                  <a:extLst>
                    <a:ext uri="{9D8B030D-6E8A-4147-A177-3AD203B41FA5}">
                      <a16:colId xmlns:a16="http://schemas.microsoft.com/office/drawing/2014/main" val="1311822932"/>
                    </a:ext>
                  </a:extLst>
                </a:gridCol>
              </a:tblGrid>
              <a:tr h="259506">
                <a:tc>
                  <a:txBody>
                    <a:bodyPr/>
                    <a:lstStyle/>
                    <a:p>
                      <a:pPr algn="l" fontAlgn="b"/>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6152" marR="6152" marT="6152" marB="0" anchor="b">
                    <a:lnL>
                      <a:noFill/>
                    </a:lnL>
                    <a:lnR w="635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es-CO" sz="1400" b="1" i="0" u="none" strike="noStrike" dirty="0">
                          <a:solidFill>
                            <a:schemeClr val="bg1"/>
                          </a:solidFill>
                          <a:effectLst/>
                          <a:latin typeface="Arial" panose="020B0604020202020204" pitchFamily="34" charset="0"/>
                          <a:cs typeface="Arial" panose="020B0604020202020204" pitchFamily="34" charset="0"/>
                        </a:rPr>
                        <a:t>Apropiación inicial</a:t>
                      </a: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gridSpan="3">
                  <a:txBody>
                    <a:bodyPr/>
                    <a:lstStyle/>
                    <a:p>
                      <a:pPr algn="ctr" fontAlgn="ctr"/>
                      <a:r>
                        <a:rPr lang="es-CO" sz="1400" b="1" i="0" u="none" strike="noStrike" dirty="0">
                          <a:solidFill>
                            <a:schemeClr val="bg1"/>
                          </a:solidFill>
                          <a:effectLst/>
                          <a:latin typeface="Arial" panose="020B0604020202020204" pitchFamily="34" charset="0"/>
                          <a:cs typeface="Arial" panose="020B0604020202020204" pitchFamily="34" charset="0"/>
                        </a:rPr>
                        <a:t>Modificaciones </a:t>
                      </a: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hMerge="1">
                  <a:txBody>
                    <a:bodyPr/>
                    <a:lstStyle/>
                    <a:p>
                      <a:endParaRPr lang="es-CO"/>
                    </a:p>
                  </a:txBody>
                  <a:tcPr/>
                </a:tc>
                <a:tc hMerge="1">
                  <a:txBody>
                    <a:bodyPr/>
                    <a:lstStyle/>
                    <a:p>
                      <a:endParaRPr lang="es-CO"/>
                    </a:p>
                  </a:txBody>
                  <a:tcPr/>
                </a:tc>
                <a:tc>
                  <a:txBody>
                    <a:bodyPr/>
                    <a:lstStyle/>
                    <a:p>
                      <a:pPr algn="ctr" fontAlgn="ctr"/>
                      <a:endParaRPr lang="es-CO" sz="1400" b="1" i="0" u="none" strike="noStrike" dirty="0">
                        <a:solidFill>
                          <a:schemeClr val="bg1"/>
                        </a:solidFill>
                        <a:effectLst/>
                        <a:latin typeface="Arial" panose="020B0604020202020204" pitchFamily="34" charset="0"/>
                        <a:cs typeface="Arial" panose="020B0604020202020204" pitchFamily="34" charset="0"/>
                      </a:endParaRP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rowSpan="3">
                  <a:txBody>
                    <a:bodyPr/>
                    <a:lstStyle/>
                    <a:p>
                      <a:pPr algn="ctr" fontAlgn="ctr"/>
                      <a:r>
                        <a:rPr lang="es-CO" sz="1400" b="1" i="0" u="none" strike="noStrike" dirty="0">
                          <a:solidFill>
                            <a:schemeClr val="bg1"/>
                          </a:solidFill>
                          <a:effectLst/>
                          <a:latin typeface="Arial" panose="020B0604020202020204" pitchFamily="34" charset="0"/>
                          <a:cs typeface="Arial" panose="020B0604020202020204" pitchFamily="34" charset="0"/>
                        </a:rPr>
                        <a:t>Apropiación definitiva  </a:t>
                      </a: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rowSpan="3">
                  <a:txBody>
                    <a:bodyPr/>
                    <a:lstStyle/>
                    <a:p>
                      <a:pPr algn="ctr" fontAlgn="ctr"/>
                      <a:r>
                        <a:rPr lang="es-CO" sz="1400" b="1" i="0" u="none" strike="noStrike" dirty="0">
                          <a:solidFill>
                            <a:schemeClr val="bg1"/>
                          </a:solidFill>
                          <a:effectLst/>
                          <a:latin typeface="Arial" panose="020B0604020202020204" pitchFamily="34" charset="0"/>
                          <a:cs typeface="Arial" panose="020B0604020202020204" pitchFamily="34" charset="0"/>
                        </a:rPr>
                        <a:t>Compromisos</a:t>
                      </a: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rowSpan="3">
                  <a:txBody>
                    <a:bodyPr/>
                    <a:lstStyle/>
                    <a:p>
                      <a:pPr algn="ctr" fontAlgn="ctr"/>
                      <a:r>
                        <a:rPr lang="es-CO" sz="1400" b="1" i="0" u="none" strike="noStrike" dirty="0">
                          <a:solidFill>
                            <a:schemeClr val="bg1"/>
                          </a:solidFill>
                          <a:effectLst/>
                          <a:latin typeface="Arial" panose="020B0604020202020204" pitchFamily="34" charset="0"/>
                          <a:cs typeface="Arial" panose="020B0604020202020204" pitchFamily="34" charset="0"/>
                        </a:rPr>
                        <a:t>% Ejecución/compromisos</a:t>
                      </a: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372172666"/>
                  </a:ext>
                </a:extLst>
              </a:tr>
              <a:tr h="223474">
                <a:tc>
                  <a:txBody>
                    <a:bodyPr/>
                    <a:lstStyle/>
                    <a:p>
                      <a:pPr algn="l" fontAlgn="b"/>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6152" marR="6152" marT="6152"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s-CO"/>
                    </a:p>
                  </a:txBody>
                  <a:tcPr/>
                </a:tc>
                <a:tc rowSpan="2">
                  <a:txBody>
                    <a:bodyPr/>
                    <a:lstStyle/>
                    <a:p>
                      <a:pPr algn="ctr" fontAlgn="ctr"/>
                      <a:r>
                        <a:rPr lang="es-CO" sz="1000" b="1" i="0" u="none" strike="noStrike" kern="1200" dirty="0">
                          <a:solidFill>
                            <a:schemeClr val="bg1"/>
                          </a:solidFill>
                          <a:effectLst/>
                          <a:latin typeface="Arial" panose="020B0604020202020204" pitchFamily="34" charset="0"/>
                          <a:ea typeface="+mn-ea"/>
                          <a:cs typeface="Arial" panose="020B0604020202020204" pitchFamily="34" charset="0"/>
                        </a:rPr>
                        <a:t>Adiciones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rowSpan="2">
                  <a:txBody>
                    <a:bodyPr/>
                    <a:lstStyle/>
                    <a:p>
                      <a:pPr algn="ctr" fontAlgn="ctr"/>
                      <a:r>
                        <a:rPr lang="es-CO" sz="1000" b="1" i="0" u="none" strike="noStrike" kern="1200" dirty="0">
                          <a:solidFill>
                            <a:schemeClr val="bg1"/>
                          </a:solidFill>
                          <a:effectLst/>
                          <a:latin typeface="Arial" panose="020B0604020202020204" pitchFamily="34" charset="0"/>
                          <a:ea typeface="+mn-ea"/>
                          <a:cs typeface="Arial" panose="020B0604020202020204" pitchFamily="34" charset="0"/>
                        </a:rPr>
                        <a:t>Reducciones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accent6">
                        <a:lumMod val="50000"/>
                      </a:schemeClr>
                    </a:solidFill>
                  </a:tcPr>
                </a:tc>
                <a:tc rowSpan="2">
                  <a:txBody>
                    <a:bodyPr/>
                    <a:lstStyle/>
                    <a:p>
                      <a:pPr algn="ctr" fontAlgn="ctr"/>
                      <a:r>
                        <a:rPr lang="es-CO" sz="1000" b="1" i="0" u="none" strike="noStrike" kern="1200" dirty="0">
                          <a:solidFill>
                            <a:schemeClr val="bg1"/>
                          </a:solidFill>
                          <a:effectLst/>
                          <a:latin typeface="Arial" panose="020B0604020202020204" pitchFamily="34" charset="0"/>
                          <a:ea typeface="+mn-ea"/>
                          <a:cs typeface="Arial" panose="020B0604020202020204" pitchFamily="34" charset="0"/>
                        </a:rPr>
                        <a:t>Créditos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accent6">
                        <a:lumMod val="50000"/>
                      </a:schemeClr>
                    </a:solidFill>
                  </a:tcPr>
                </a:tc>
                <a:tc rowSpan="2">
                  <a:txBody>
                    <a:bodyPr/>
                    <a:lstStyle/>
                    <a:p>
                      <a:pPr algn="ctr" fontAlgn="ctr"/>
                      <a:r>
                        <a:rPr lang="es-CO" sz="1000" b="1" i="0" u="none" strike="noStrike" kern="1200" dirty="0">
                          <a:solidFill>
                            <a:schemeClr val="bg1"/>
                          </a:solidFill>
                          <a:effectLst/>
                          <a:latin typeface="Arial" panose="020B0604020202020204" pitchFamily="34" charset="0"/>
                          <a:ea typeface="+mn-ea"/>
                          <a:cs typeface="Arial" panose="020B0604020202020204" pitchFamily="34" charset="0"/>
                        </a:rPr>
                        <a:t>Contra créditos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accent6">
                        <a:lumMod val="50000"/>
                      </a:schemeClr>
                    </a:solidFill>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107064310"/>
                  </a:ext>
                </a:extLst>
              </a:tr>
              <a:tr h="280995">
                <a:tc>
                  <a:txBody>
                    <a:bodyPr/>
                    <a:lstStyle/>
                    <a:p>
                      <a:pPr algn="l" fontAlgn="b"/>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6152" marR="6152" marT="615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pPr algn="ctr" fontAlgn="ctr"/>
                      <a:endParaRPr lang="es-CO" sz="900" b="1" i="0" u="none" strike="noStrike" dirty="0">
                        <a:solidFill>
                          <a:srgbClr val="000000"/>
                        </a:solidFill>
                        <a:effectLst/>
                        <a:latin typeface="MS Sans 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vMerge="1">
                  <a:txBody>
                    <a:bodyPr/>
                    <a:lstStyle/>
                    <a:p>
                      <a:pPr algn="ctr" fontAlgn="ctr"/>
                      <a:endParaRPr lang="es-CO" sz="900" b="1" i="0" u="none" strike="noStrike" dirty="0">
                        <a:solidFill>
                          <a:srgbClr val="000000"/>
                        </a:solidFill>
                        <a:effectLst/>
                        <a:latin typeface="MS Sans Serif"/>
                      </a:endParaRPr>
                    </a:p>
                  </a:txBody>
                  <a:tcPr marL="9525" marR="9525" marT="9525" marB="0" anchor="ctr"/>
                </a:tc>
                <a:tc vMerge="1">
                  <a:txBody>
                    <a:bodyPr/>
                    <a:lstStyle/>
                    <a:p>
                      <a:endParaRPr lang="es-CO" dirty="0"/>
                    </a:p>
                  </a:txBody>
                  <a:tcPr marL="9525" marR="9525" marT="9525" marB="0" anchor="ctr"/>
                </a:tc>
                <a:tc vMerge="1">
                  <a:txBody>
                    <a:bodyPr/>
                    <a:lstStyle/>
                    <a:p>
                      <a:endParaRPr lang="es-CO" dirty="0"/>
                    </a:p>
                  </a:txBody>
                  <a:tcPr marL="9525" marR="9525" marT="9525" marB="0" anchor="ct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973150201"/>
                  </a:ext>
                </a:extLst>
              </a:tr>
              <a:tr h="259506">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Excelencia académica</a:t>
                      </a: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s-CO" sz="1100" b="1" i="0" u="none" strike="noStrike" dirty="0">
                          <a:solidFill>
                            <a:srgbClr val="000000"/>
                          </a:solidFill>
                          <a:effectLst/>
                          <a:latin typeface="Calibri" panose="020F0502020204030204" pitchFamily="34" charset="0"/>
                        </a:rPr>
                        <a:t> 1.181.791.621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33.819.757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294.786.699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294.786.699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1.215.611.378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716.852.109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58,97%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8257109"/>
                  </a:ext>
                </a:extLst>
              </a:tr>
              <a:tr h="511741">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Creación, gestión y transferencia</a:t>
                      </a: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s-CO" sz="1100" b="1" i="0" u="none" strike="noStrike" dirty="0">
                          <a:solidFill>
                            <a:srgbClr val="000000"/>
                          </a:solidFill>
                          <a:effectLst/>
                          <a:latin typeface="Calibri" panose="020F0502020204030204" pitchFamily="34" charset="0"/>
                        </a:rPr>
                        <a:t> </a:t>
                      </a:r>
                      <a:r>
                        <a:rPr lang="es-CO" sz="1100" b="1" i="0" u="none" strike="noStrike" baseline="0" dirty="0">
                          <a:solidFill>
                            <a:srgbClr val="000000"/>
                          </a:solidFill>
                          <a:effectLst/>
                          <a:latin typeface="Calibri" panose="020F0502020204030204" pitchFamily="34" charset="0"/>
                        </a:rPr>
                        <a:t> </a:t>
                      </a:r>
                      <a:r>
                        <a:rPr lang="es-CO" sz="1100" b="1" i="0" u="none" strike="noStrike" dirty="0">
                          <a:solidFill>
                            <a:srgbClr val="000000"/>
                          </a:solidFill>
                          <a:effectLst/>
                          <a:latin typeface="Calibri" panose="020F0502020204030204" pitchFamily="34" charset="0"/>
                        </a:rPr>
                        <a:t>2.247.818.154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a:t>
                      </a:r>
                      <a:r>
                        <a:rPr lang="es-CO" sz="1100" b="1" i="0" u="none" strike="noStrike" baseline="0" dirty="0">
                          <a:solidFill>
                            <a:srgbClr val="000000"/>
                          </a:solidFill>
                          <a:effectLst/>
                          <a:latin typeface="Calibri" panose="020F0502020204030204" pitchFamily="34" charset="0"/>
                        </a:rPr>
                        <a:t> </a:t>
                      </a:r>
                      <a:r>
                        <a:rPr lang="es-CO" sz="1100" b="1" i="0" u="none" strike="noStrike" dirty="0">
                          <a:solidFill>
                            <a:srgbClr val="000000"/>
                          </a:solidFill>
                          <a:effectLst/>
                          <a:latin typeface="Calibri" panose="020F0502020204030204" pitchFamily="34" charset="0"/>
                        </a:rPr>
                        <a:t>800.000.000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102.134.043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102.134.043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3.047.818.154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466.148.053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15,29%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2986381"/>
                  </a:ext>
                </a:extLst>
              </a:tr>
              <a:tr h="511741">
                <a:tc>
                  <a:txBody>
                    <a:bodyPr/>
                    <a:lstStyle/>
                    <a:p>
                      <a:pPr algn="ctr" fontAlgn="ctr"/>
                      <a:r>
                        <a:rPr lang="es-ES" sz="1400" b="0" i="0" u="none" strike="noStrike" dirty="0">
                          <a:solidFill>
                            <a:srgbClr val="000000"/>
                          </a:solidFill>
                          <a:effectLst/>
                          <a:latin typeface="Arial" panose="020B0604020202020204" pitchFamily="34" charset="0"/>
                          <a:cs typeface="Arial" panose="020B0604020202020204" pitchFamily="34" charset="0"/>
                        </a:rPr>
                        <a:t>Gestión del contexto y visibilidad</a:t>
                      </a: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s-CO" sz="1100" b="1" i="0" u="none" strike="noStrike" dirty="0">
                          <a:solidFill>
                            <a:srgbClr val="000000"/>
                          </a:solidFill>
                          <a:effectLst/>
                          <a:latin typeface="Calibri" panose="020F0502020204030204" pitchFamily="34" charset="0"/>
                        </a:rPr>
                        <a:t> 1.254.063.980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14.235.098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14.235.098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1.254.063.980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784.445.869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62,55%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4421057"/>
                  </a:ext>
                </a:extLst>
              </a:tr>
              <a:tr h="511741">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Gestión y sostenibilidad institucional</a:t>
                      </a: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s-CO" sz="1100" b="1" i="0" u="none" strike="noStrike" dirty="0">
                          <a:solidFill>
                            <a:srgbClr val="000000"/>
                          </a:solidFill>
                          <a:effectLst/>
                          <a:latin typeface="Calibri" panose="020F0502020204030204" pitchFamily="34" charset="0"/>
                        </a:rPr>
                        <a:t> 11.818.306.239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10.135.624.124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486.223.202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486.223.202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21.953.930.363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5.229.902.919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23,82%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01108305"/>
                  </a:ext>
                </a:extLst>
              </a:tr>
              <a:tr h="763975">
                <a:tc>
                  <a:txBody>
                    <a:bodyPr/>
                    <a:lstStyle/>
                    <a:p>
                      <a:pPr algn="ctr" fontAlgn="ctr"/>
                      <a:r>
                        <a:rPr lang="es-CO" sz="1400" b="0" i="0" u="none" strike="noStrike" dirty="0">
                          <a:solidFill>
                            <a:srgbClr val="000000"/>
                          </a:solidFill>
                          <a:effectLst/>
                          <a:latin typeface="Arial" panose="020B0604020202020204" pitchFamily="34" charset="0"/>
                          <a:cs typeface="Arial" panose="020B0604020202020204" pitchFamily="34" charset="0"/>
                        </a:rPr>
                        <a:t>Bienestar institucional calidad de</a:t>
                      </a:r>
                      <a:r>
                        <a:rPr lang="es-CO" sz="1400" b="0" i="0" u="none" strike="noStrike" baseline="0" dirty="0">
                          <a:solidFill>
                            <a:srgbClr val="000000"/>
                          </a:solidFill>
                          <a:effectLst/>
                          <a:latin typeface="Arial" panose="020B0604020202020204" pitchFamily="34" charset="0"/>
                          <a:cs typeface="Arial" panose="020B0604020202020204" pitchFamily="34" charset="0"/>
                        </a:rPr>
                        <a:t> </a:t>
                      </a:r>
                      <a:r>
                        <a:rPr lang="es-CO" sz="1400" b="0" i="0" u="none" strike="noStrike" dirty="0">
                          <a:solidFill>
                            <a:srgbClr val="000000"/>
                          </a:solidFill>
                          <a:effectLst/>
                          <a:latin typeface="Arial" panose="020B0604020202020204" pitchFamily="34" charset="0"/>
                          <a:cs typeface="Arial" panose="020B0604020202020204" pitchFamily="34" charset="0"/>
                        </a:rPr>
                        <a:t>vida e inclusión</a:t>
                      </a:r>
                    </a:p>
                  </a:txBody>
                  <a:tcPr marL="6152" marR="6152" marT="6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es-CO" sz="1100" b="1" i="0" u="none" strike="noStrike" dirty="0">
                          <a:solidFill>
                            <a:srgbClr val="000000"/>
                          </a:solidFill>
                          <a:effectLst/>
                          <a:latin typeface="Calibri" panose="020F0502020204030204" pitchFamily="34" charset="0"/>
                        </a:rPr>
                        <a:t> 1.415.810.393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50.585.401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180.607.847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180.607.847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1.466.395.794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 1.068.301.320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72,85%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14510499"/>
                  </a:ext>
                </a:extLst>
              </a:tr>
              <a:tr h="223474">
                <a:tc>
                  <a:txBody>
                    <a:bodyPr/>
                    <a:lstStyle/>
                    <a:p>
                      <a:pPr algn="ctr" fontAlgn="b"/>
                      <a:r>
                        <a:rPr lang="es-CO" sz="1200" b="1" i="0" u="none" strike="noStrike" dirty="0">
                          <a:solidFill>
                            <a:schemeClr val="bg1"/>
                          </a:solidFill>
                          <a:effectLst/>
                          <a:latin typeface="Arial" panose="020B0604020202020204" pitchFamily="34" charset="0"/>
                          <a:cs typeface="Arial" panose="020B0604020202020204" pitchFamily="34" charset="0"/>
                        </a:rPr>
                        <a:t>TOTAL INVERSIÓN PDI</a:t>
                      </a:r>
                    </a:p>
                  </a:txBody>
                  <a:tcPr marL="6152" marR="6152" marT="6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b"/>
                      <a:r>
                        <a:rPr lang="es-CO" sz="1100" b="1" i="0" u="none" strike="noStrike" dirty="0">
                          <a:solidFill>
                            <a:schemeClr val="bg1"/>
                          </a:solidFill>
                          <a:effectLst/>
                          <a:latin typeface="Calibri" panose="020F0502020204030204" pitchFamily="34" charset="0"/>
                        </a:rPr>
                        <a:t>  17.917.790.387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b"/>
                      <a:r>
                        <a:rPr lang="es-CO" sz="1100" b="1" i="0" u="none" strike="noStrike" dirty="0">
                          <a:solidFill>
                            <a:schemeClr val="bg1"/>
                          </a:solidFill>
                          <a:effectLst/>
                          <a:latin typeface="Calibri" panose="020F0502020204030204" pitchFamily="34" charset="0"/>
                        </a:rPr>
                        <a:t>  11.020.029.282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b"/>
                      <a:r>
                        <a:rPr lang="es-CO" sz="1100" b="1" i="0" u="none" strike="noStrike" dirty="0">
                          <a:solidFill>
                            <a:schemeClr val="bg1"/>
                          </a:solidFill>
                          <a:effectLst/>
                          <a:latin typeface="Calibri" panose="020F0502020204030204" pitchFamily="34" charset="0"/>
                        </a:rPr>
                        <a:t>   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b"/>
                      <a:r>
                        <a:rPr lang="es-CO" sz="1100" b="1" i="0" u="none" strike="noStrike" dirty="0">
                          <a:solidFill>
                            <a:schemeClr val="bg1"/>
                          </a:solidFill>
                          <a:effectLst/>
                          <a:latin typeface="Calibri" panose="020F0502020204030204" pitchFamily="34" charset="0"/>
                        </a:rPr>
                        <a:t>  1.077.986.889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b"/>
                      <a:r>
                        <a:rPr lang="es-CO" sz="1100" b="1" i="0" u="none" strike="noStrike" dirty="0">
                          <a:solidFill>
                            <a:schemeClr val="bg1"/>
                          </a:solidFill>
                          <a:effectLst/>
                          <a:latin typeface="Calibri" panose="020F0502020204030204" pitchFamily="34" charset="0"/>
                        </a:rPr>
                        <a:t>  1.077.986.889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b"/>
                      <a:r>
                        <a:rPr lang="es-CO" sz="1100" b="1" i="0" u="none" strike="noStrike" dirty="0">
                          <a:solidFill>
                            <a:schemeClr val="bg1"/>
                          </a:solidFill>
                          <a:effectLst/>
                          <a:latin typeface="Calibri" panose="020F0502020204030204" pitchFamily="34" charset="0"/>
                        </a:rPr>
                        <a:t>  28.937.819.669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b"/>
                      <a:r>
                        <a:rPr lang="es-CO" sz="1100" b="1" i="0" u="none" strike="noStrike" dirty="0">
                          <a:solidFill>
                            <a:schemeClr val="bg1"/>
                          </a:solidFill>
                          <a:effectLst/>
                          <a:latin typeface="Calibri" panose="020F0502020204030204" pitchFamily="34" charset="0"/>
                        </a:rPr>
                        <a:t>  8.265.650.270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tc>
                  <a:txBody>
                    <a:bodyPr/>
                    <a:lstStyle/>
                    <a:p>
                      <a:pPr algn="ctr" fontAlgn="b"/>
                      <a:r>
                        <a:rPr lang="es-CO" sz="1100" b="1" i="0" u="none" strike="noStrike" dirty="0">
                          <a:solidFill>
                            <a:schemeClr val="bg1"/>
                          </a:solidFill>
                          <a:effectLst/>
                          <a:latin typeface="Calibri" panose="020F0502020204030204" pitchFamily="34" charset="0"/>
                        </a:rPr>
                        <a:t>28,56%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1559215079"/>
                  </a:ext>
                </a:extLst>
              </a:tr>
            </a:tbl>
          </a:graphicData>
        </a:graphic>
      </p:graphicFrame>
    </p:spTree>
    <p:extLst>
      <p:ext uri="{BB962C8B-B14F-4D97-AF65-F5344CB8AC3E}">
        <p14:creationId xmlns:p14="http://schemas.microsoft.com/office/powerpoint/2010/main" val="365686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233908" y="0"/>
            <a:ext cx="9839475" cy="652792"/>
          </a:xfrm>
        </p:spPr>
        <p:txBody>
          <a:bodyPr>
            <a:noAutofit/>
          </a:bodyPr>
          <a:lstStyle/>
          <a:p>
            <a:pPr algn="ctr"/>
            <a:r>
              <a:rPr lang="es-CO" sz="2000" dirty="0"/>
              <a:t>Ejecución presupuestal corte 31 de marzo de 2026</a:t>
            </a:r>
          </a:p>
        </p:txBody>
      </p:sp>
      <p:graphicFrame>
        <p:nvGraphicFramePr>
          <p:cNvPr id="2" name="Tabla 1"/>
          <p:cNvGraphicFramePr>
            <a:graphicFrameLocks noGrp="1"/>
          </p:cNvGraphicFramePr>
          <p:nvPr>
            <p:extLst>
              <p:ext uri="{D42A27DB-BD31-4B8C-83A1-F6EECF244321}">
                <p14:modId xmlns:p14="http://schemas.microsoft.com/office/powerpoint/2010/main" val="1169364380"/>
              </p:ext>
            </p:extLst>
          </p:nvPr>
        </p:nvGraphicFramePr>
        <p:xfrm>
          <a:off x="160871" y="849605"/>
          <a:ext cx="11870257" cy="5464401"/>
        </p:xfrm>
        <a:graphic>
          <a:graphicData uri="http://schemas.openxmlformats.org/drawingml/2006/table">
            <a:tbl>
              <a:tblPr/>
              <a:tblGrid>
                <a:gridCol w="2050701">
                  <a:extLst>
                    <a:ext uri="{9D8B030D-6E8A-4147-A177-3AD203B41FA5}">
                      <a16:colId xmlns:a16="http://schemas.microsoft.com/office/drawing/2014/main" val="155094542"/>
                    </a:ext>
                  </a:extLst>
                </a:gridCol>
                <a:gridCol w="284740">
                  <a:extLst>
                    <a:ext uri="{9D8B030D-6E8A-4147-A177-3AD203B41FA5}">
                      <a16:colId xmlns:a16="http://schemas.microsoft.com/office/drawing/2014/main" val="213051529"/>
                    </a:ext>
                  </a:extLst>
                </a:gridCol>
                <a:gridCol w="996696">
                  <a:extLst>
                    <a:ext uri="{9D8B030D-6E8A-4147-A177-3AD203B41FA5}">
                      <a16:colId xmlns:a16="http://schemas.microsoft.com/office/drawing/2014/main" val="3719746146"/>
                    </a:ext>
                  </a:extLst>
                </a:gridCol>
                <a:gridCol w="1316736">
                  <a:extLst>
                    <a:ext uri="{9D8B030D-6E8A-4147-A177-3AD203B41FA5}">
                      <a16:colId xmlns:a16="http://schemas.microsoft.com/office/drawing/2014/main" val="3803130370"/>
                    </a:ext>
                  </a:extLst>
                </a:gridCol>
                <a:gridCol w="1435608">
                  <a:extLst>
                    <a:ext uri="{9D8B030D-6E8A-4147-A177-3AD203B41FA5}">
                      <a16:colId xmlns:a16="http://schemas.microsoft.com/office/drawing/2014/main" val="3010106773"/>
                    </a:ext>
                  </a:extLst>
                </a:gridCol>
                <a:gridCol w="996696">
                  <a:extLst>
                    <a:ext uri="{9D8B030D-6E8A-4147-A177-3AD203B41FA5}">
                      <a16:colId xmlns:a16="http://schemas.microsoft.com/office/drawing/2014/main" val="2232012013"/>
                    </a:ext>
                  </a:extLst>
                </a:gridCol>
                <a:gridCol w="945022">
                  <a:extLst>
                    <a:ext uri="{9D8B030D-6E8A-4147-A177-3AD203B41FA5}">
                      <a16:colId xmlns:a16="http://schemas.microsoft.com/office/drawing/2014/main" val="4281052017"/>
                    </a:ext>
                  </a:extLst>
                </a:gridCol>
                <a:gridCol w="3844058">
                  <a:extLst>
                    <a:ext uri="{9D8B030D-6E8A-4147-A177-3AD203B41FA5}">
                      <a16:colId xmlns:a16="http://schemas.microsoft.com/office/drawing/2014/main" val="279563403"/>
                    </a:ext>
                  </a:extLst>
                </a:gridCol>
              </a:tblGrid>
              <a:tr h="471775">
                <a:tc gridSpan="2">
                  <a:txBody>
                    <a:bodyPr/>
                    <a:lstStyle/>
                    <a:p>
                      <a:pPr algn="ctr" fontAlgn="b"/>
                      <a:r>
                        <a:rPr lang="es-CO" sz="1400" b="1" i="0" u="none" strike="noStrike" kern="1200" dirty="0">
                          <a:solidFill>
                            <a:srgbClr val="000000"/>
                          </a:solidFill>
                          <a:effectLst/>
                          <a:latin typeface="+mn-lt"/>
                          <a:ea typeface="+mn-ea"/>
                          <a:cs typeface="+mn-cs"/>
                        </a:rPr>
                        <a:t>PROYECTOS </a:t>
                      </a: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fontAlgn="b"/>
                      <a:endParaRPr lang="es-CO" sz="12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400" b="1" i="0" u="none" strike="noStrike" dirty="0">
                          <a:solidFill>
                            <a:srgbClr val="000000"/>
                          </a:solidFill>
                          <a:effectLst/>
                          <a:latin typeface="+mn-lt"/>
                        </a:rPr>
                        <a:t>APROPIACIÓN INICIAL</a:t>
                      </a:r>
                      <a:endParaRPr lang="es-CO" sz="14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400" b="1" i="0" u="none" strike="noStrike" dirty="0">
                          <a:solidFill>
                            <a:srgbClr val="000000"/>
                          </a:solidFill>
                          <a:effectLst/>
                          <a:latin typeface="+mn-lt"/>
                        </a:rPr>
                        <a:t>APROPIACIÓN DEFINITIVA</a:t>
                      </a:r>
                      <a:endParaRPr lang="es-CO" sz="14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400" b="1" i="0" u="none" strike="noStrike" dirty="0">
                          <a:solidFill>
                            <a:srgbClr val="000000"/>
                          </a:solidFill>
                          <a:effectLst/>
                          <a:latin typeface="+mn-lt"/>
                        </a:rPr>
                        <a:t>COMPROMISOS</a:t>
                      </a:r>
                      <a:endParaRPr lang="es-CO" sz="14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400" b="1" i="0" u="none" strike="noStrike" dirty="0">
                          <a:solidFill>
                            <a:srgbClr val="000000"/>
                          </a:solidFill>
                          <a:effectLst/>
                          <a:latin typeface="+mn-lt"/>
                        </a:rPr>
                        <a:t>PAGOS</a:t>
                      </a:r>
                      <a:endParaRPr lang="es-CO" sz="14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400" b="1" i="0" u="none" strike="noStrike" dirty="0">
                          <a:solidFill>
                            <a:srgbClr val="000000"/>
                          </a:solidFill>
                          <a:effectLst/>
                          <a:latin typeface="+mn-lt"/>
                        </a:rPr>
                        <a:t>%</a:t>
                      </a:r>
                      <a:endParaRPr lang="es-CO" sz="14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s-CO" sz="1400" b="1" i="0" u="none" strike="noStrike" dirty="0">
                          <a:solidFill>
                            <a:srgbClr val="000000"/>
                          </a:solidFill>
                          <a:effectLst/>
                          <a:latin typeface="+mn-lt"/>
                        </a:rPr>
                        <a:t>justificación</a:t>
                      </a: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08362168"/>
                  </a:ext>
                </a:extLst>
              </a:tr>
              <a:tr h="299730">
                <a:tc gridSpan="7">
                  <a:txBody>
                    <a:bodyPr/>
                    <a:lstStyle/>
                    <a:p>
                      <a:pPr algn="ctr" fontAlgn="ctr"/>
                      <a:r>
                        <a:rPr lang="es-ES" sz="1600" b="1" i="0" u="none" strike="noStrike" dirty="0">
                          <a:solidFill>
                            <a:srgbClr val="000000"/>
                          </a:solidFill>
                          <a:effectLst/>
                          <a:latin typeface="+mn-lt"/>
                        </a:rPr>
                        <a:t>CREACIÓN, GESTIÓN Y TRANSFERENCIA DEL CONOCIMIENTO</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45120521"/>
                  </a:ext>
                </a:extLst>
              </a:tr>
              <a:tr h="1234603">
                <a:tc>
                  <a:txBody>
                    <a:bodyPr/>
                    <a:lstStyle/>
                    <a:p>
                      <a:pPr algn="ctr" fontAlgn="ctr"/>
                      <a:r>
                        <a:rPr lang="es-ES" sz="1600" b="0" i="0" u="none" strike="noStrike" dirty="0">
                          <a:solidFill>
                            <a:srgbClr val="000000"/>
                          </a:solidFill>
                          <a:effectLst/>
                          <a:latin typeface="+mn-lt"/>
                        </a:rPr>
                        <a:t>P12. Fortalecimiento de la Investigación Institucional </a:t>
                      </a: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s-CO" sz="1600" b="0" i="0" u="none" strike="noStrike" dirty="0">
                          <a:solidFill>
                            <a:srgbClr val="000000"/>
                          </a:solidFill>
                          <a:effectLst/>
                          <a:latin typeface="+mn-lt"/>
                        </a:rPr>
                        <a:t>1.389.710.739</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fontAlgn="ctr"/>
                      <a:r>
                        <a:rPr lang="es-CO" sz="1400" b="0" i="0" u="none" strike="noStrike" dirty="0">
                          <a:solidFill>
                            <a:srgbClr val="000000"/>
                          </a:solidFill>
                          <a:effectLst/>
                          <a:latin typeface="+mn-lt"/>
                        </a:rPr>
                        <a:t>1.389.710.739</a:t>
                      </a:r>
                      <a:endParaRPr lang="es-ES" sz="14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600" b="0" i="0" u="none" strike="noStrike" dirty="0">
                          <a:solidFill>
                            <a:srgbClr val="000000"/>
                          </a:solidFill>
                          <a:effectLst/>
                          <a:latin typeface="+mn-lt"/>
                        </a:rPr>
                        <a:t> 1.389.710.739</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600" b="0" i="0" u="none" strike="noStrike" dirty="0">
                          <a:solidFill>
                            <a:srgbClr val="000000"/>
                          </a:solidFill>
                          <a:effectLst/>
                          <a:latin typeface="+mn-lt"/>
                        </a:rPr>
                        <a:t> 124.006.880</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600" b="0" i="0" u="none" strike="noStrike" dirty="0">
                          <a:solidFill>
                            <a:srgbClr val="000000"/>
                          </a:solidFill>
                          <a:effectLst/>
                          <a:latin typeface="+mn-lt"/>
                        </a:rPr>
                        <a:t> 31.296.267</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600" b="0" i="0" u="none" strike="noStrike" dirty="0">
                          <a:solidFill>
                            <a:srgbClr val="000000"/>
                          </a:solidFill>
                          <a:effectLst/>
                          <a:latin typeface="+mn-lt"/>
                        </a:rPr>
                        <a:t>8,92%</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CO" sz="1600" b="0" i="0" u="none" strike="noStrike" kern="1200" dirty="0">
                          <a:solidFill>
                            <a:srgbClr val="000000"/>
                          </a:solidFill>
                          <a:effectLst/>
                          <a:latin typeface="+mn-lt"/>
                          <a:ea typeface="+mn-ea"/>
                          <a:cs typeface="+mn-cs"/>
                        </a:rPr>
                        <a:t>Se encuentra en tramite la resolución con la cual se trasladan los recursos de inversión al 511 en el cual se administra la ejecución de los proyectos y/o convocatorias de investigación financiadas internamente.</a:t>
                      </a: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28645"/>
                  </a:ext>
                </a:extLst>
              </a:tr>
              <a:tr h="1391673">
                <a:tc>
                  <a:txBody>
                    <a:bodyPr/>
                    <a:lstStyle/>
                    <a:p>
                      <a:pPr algn="ctr" fontAlgn="ctr"/>
                      <a:r>
                        <a:rPr lang="es-ES" sz="1600" b="0" i="0" u="none" strike="noStrike" dirty="0">
                          <a:solidFill>
                            <a:srgbClr val="000000"/>
                          </a:solidFill>
                          <a:effectLst/>
                          <a:latin typeface="+mn-lt"/>
                        </a:rPr>
                        <a:t>P15. Promoción, comercialización y transferencia de capacidades institucionales a través de la prestación de Servicios de Extensión</a:t>
                      </a: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s-CO" sz="1600" b="0" i="0" u="none" strike="noStrike" dirty="0">
                          <a:solidFill>
                            <a:srgbClr val="000000"/>
                          </a:solidFill>
                          <a:effectLst/>
                          <a:latin typeface="+mn-lt"/>
                        </a:rPr>
                        <a:t>49.270.600</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fontAlgn="ctr"/>
                      <a:r>
                        <a:rPr lang="es-CO" sz="1400" b="0" i="0" u="none" strike="noStrike" dirty="0">
                          <a:solidFill>
                            <a:srgbClr val="000000"/>
                          </a:solidFill>
                          <a:effectLst/>
                          <a:latin typeface="+mn-lt"/>
                        </a:rPr>
                        <a:t>49.270.600</a:t>
                      </a:r>
                      <a:endParaRPr lang="es-ES" sz="14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600" b="0" i="0" u="none" strike="noStrike" dirty="0">
                          <a:solidFill>
                            <a:srgbClr val="000000"/>
                          </a:solidFill>
                          <a:effectLst/>
                          <a:latin typeface="+mn-lt"/>
                        </a:rPr>
                        <a:t>849.270.600</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600" b="0" i="0" u="none" strike="noStrike" dirty="0">
                          <a:solidFill>
                            <a:srgbClr val="000000"/>
                          </a:solidFill>
                          <a:effectLst/>
                          <a:latin typeface="+mn-lt"/>
                        </a:rPr>
                        <a:t> 37.385.800</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600" b="0" i="0" u="none" strike="noStrike" dirty="0">
                          <a:solidFill>
                            <a:srgbClr val="000000"/>
                          </a:solidFill>
                          <a:effectLst/>
                          <a:latin typeface="+mn-lt"/>
                        </a:rPr>
                        <a:t> 3.494.000</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600" b="0" i="0" u="none" strike="noStrike" dirty="0">
                          <a:solidFill>
                            <a:srgbClr val="000000"/>
                          </a:solidFill>
                          <a:effectLst/>
                          <a:latin typeface="+mn-lt"/>
                        </a:rPr>
                        <a:t>4,40%</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CO" sz="1600" b="0" i="0" u="none" strike="noStrike" kern="1200" dirty="0">
                          <a:solidFill>
                            <a:srgbClr val="000000"/>
                          </a:solidFill>
                          <a:effectLst/>
                          <a:latin typeface="+mn-lt"/>
                          <a:ea typeface="+mn-ea"/>
                          <a:cs typeface="+mn-cs"/>
                        </a:rPr>
                        <a:t>La adición de los recursos fue realizada el pasado mes de marzo por lo que aun se encuentra en proceso las gestiones correspondientes para comprometer los mismos.</a:t>
                      </a: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8053059"/>
                  </a:ext>
                </a:extLst>
              </a:tr>
              <a:tr h="277961">
                <a:tc gridSpan="7">
                  <a:txBody>
                    <a:bodyPr/>
                    <a:lstStyle/>
                    <a:p>
                      <a:pPr algn="ctr" fontAlgn="ctr"/>
                      <a:r>
                        <a:rPr lang="es-ES" sz="1600" b="1" i="0" u="none" strike="noStrike" kern="1200" dirty="0">
                          <a:solidFill>
                            <a:srgbClr val="000000"/>
                          </a:solidFill>
                          <a:effectLst/>
                          <a:latin typeface="+mn-lt"/>
                          <a:ea typeface="+mn-ea"/>
                          <a:cs typeface="+mn-cs"/>
                        </a:rPr>
                        <a:t>GESTIÓN DEL CONTEXTO Y VISIBILIDAD NACIONAL E INTERNACIONAL</a:t>
                      </a: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endParaRPr lang="es-ES" sz="16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17283289"/>
                  </a:ext>
                </a:extLst>
              </a:tr>
              <a:tr h="1391673">
                <a:tc>
                  <a:txBody>
                    <a:bodyPr/>
                    <a:lstStyle/>
                    <a:p>
                      <a:pPr algn="ctr" fontAlgn="ctr"/>
                      <a:r>
                        <a:rPr lang="es-ES" sz="1600" b="0" i="0" u="none" strike="noStrike" dirty="0">
                          <a:solidFill>
                            <a:srgbClr val="000000"/>
                          </a:solidFill>
                          <a:effectLst/>
                          <a:latin typeface="+mn-lt"/>
                        </a:rPr>
                        <a:t>P23. UTP como territorio de paz, convivencia, ciudadanía y democracia</a:t>
                      </a: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ctr"/>
                      <a:r>
                        <a:rPr lang="es-CO" sz="1600" b="0" i="0" u="none" strike="noStrike" dirty="0">
                          <a:solidFill>
                            <a:srgbClr val="000000"/>
                          </a:solidFill>
                          <a:effectLst/>
                          <a:latin typeface="+mn-lt"/>
                        </a:rPr>
                        <a:t>2.301.226</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r" fontAlgn="ctr"/>
                      <a:r>
                        <a:rPr lang="es-CO" sz="1400" b="0" i="0" u="none" strike="noStrike" dirty="0">
                          <a:solidFill>
                            <a:srgbClr val="000000"/>
                          </a:solidFill>
                          <a:effectLst/>
                          <a:latin typeface="+mn-lt"/>
                        </a:rPr>
                        <a:t>2.301.226</a:t>
                      </a:r>
                      <a:endParaRPr lang="es-ES" sz="14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600" b="0" i="0" u="none" strike="noStrike" dirty="0">
                          <a:solidFill>
                            <a:srgbClr val="000000"/>
                          </a:solidFill>
                          <a:effectLst/>
                          <a:latin typeface="+mn-lt"/>
                        </a:rPr>
                        <a:t>2.301.226</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600" b="0" i="0" u="none" strike="noStrike" dirty="0">
                          <a:solidFill>
                            <a:srgbClr val="000000"/>
                          </a:solidFill>
                          <a:effectLst/>
                          <a:latin typeface="+mn-lt"/>
                        </a:rPr>
                        <a:t>0</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600" b="0" i="0" u="none" strike="noStrike" dirty="0">
                          <a:solidFill>
                            <a:srgbClr val="000000"/>
                          </a:solidFill>
                          <a:effectLst/>
                          <a:latin typeface="+mn-lt"/>
                        </a:rPr>
                        <a:t>0</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600" b="0" i="0" u="none" strike="noStrike" dirty="0">
                          <a:solidFill>
                            <a:srgbClr val="000000"/>
                          </a:solidFill>
                          <a:effectLst/>
                          <a:latin typeface="+mn-lt"/>
                        </a:rPr>
                        <a:t>0%</a:t>
                      </a:r>
                      <a:endParaRPr lang="es-ES"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600" b="0" i="0" u="none" strike="noStrike" kern="1200" dirty="0">
                          <a:solidFill>
                            <a:srgbClr val="000000"/>
                          </a:solidFill>
                          <a:effectLst/>
                          <a:latin typeface="+mn-lt"/>
                          <a:ea typeface="+mn-ea"/>
                          <a:cs typeface="+mn-cs"/>
                        </a:rPr>
                        <a:t>Éste recurso se utilizará para el desarrollo de una actividad de voluntariado que se lleva a cabo siempre en el mes de Noviembre, es decir en Octubre se realizarán las contrataciones correspondientes</a:t>
                      </a:r>
                    </a:p>
                    <a:p>
                      <a:pPr algn="ctr" fontAlgn="b"/>
                      <a:endParaRPr lang="es-CO" sz="16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6967686"/>
                  </a:ext>
                </a:extLst>
              </a:tr>
            </a:tbl>
          </a:graphicData>
        </a:graphic>
      </p:graphicFrame>
    </p:spTree>
    <p:extLst>
      <p:ext uri="{BB962C8B-B14F-4D97-AF65-F5344CB8AC3E}">
        <p14:creationId xmlns:p14="http://schemas.microsoft.com/office/powerpoint/2010/main" val="371934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F9C17-DF16-4503-A23D-C04985936785}"/>
              </a:ext>
            </a:extLst>
          </p:cNvPr>
          <p:cNvSpPr>
            <a:spLocks noGrp="1"/>
          </p:cNvSpPr>
          <p:nvPr>
            <p:ph type="title"/>
          </p:nvPr>
        </p:nvSpPr>
        <p:spPr>
          <a:xfrm>
            <a:off x="852054" y="477325"/>
            <a:ext cx="10515600" cy="720304"/>
          </a:xfrm>
        </p:spPr>
        <p:txBody>
          <a:bodyPr/>
          <a:lstStyle/>
          <a:p>
            <a:r>
              <a:rPr lang="en-US" sz="4800" dirty="0"/>
              <a:t>Orden del día</a:t>
            </a:r>
          </a:p>
        </p:txBody>
      </p:sp>
      <p:sp>
        <p:nvSpPr>
          <p:cNvPr id="4" name="Marcador de contenido 2">
            <a:extLst>
              <a:ext uri="{FF2B5EF4-FFF2-40B4-BE49-F238E27FC236}">
                <a16:creationId xmlns:a16="http://schemas.microsoft.com/office/drawing/2014/main" id="{B5E70D31-9507-AF0C-557C-A918B32F7DFD}"/>
              </a:ext>
            </a:extLst>
          </p:cNvPr>
          <p:cNvSpPr>
            <a:spLocks noGrp="1"/>
          </p:cNvSpPr>
          <p:nvPr>
            <p:ph idx="1"/>
          </p:nvPr>
        </p:nvSpPr>
        <p:spPr>
          <a:xfrm>
            <a:off x="852054" y="1469618"/>
            <a:ext cx="9623612" cy="4351338"/>
          </a:xfrm>
        </p:spPr>
        <p:txBody>
          <a:bodyPr>
            <a:normAutofit fontScale="92500" lnSpcReduction="20000"/>
          </a:bodyPr>
          <a:lstStyle/>
          <a:p>
            <a:pPr marL="514350" indent="-514350" algn="just">
              <a:buFont typeface="+mj-lt"/>
              <a:buAutoNum type="arabicPeriod"/>
            </a:pPr>
            <a:r>
              <a:rPr lang="es-MX" sz="3200" dirty="0"/>
              <a:t>Verificación del Quórum </a:t>
            </a:r>
          </a:p>
          <a:p>
            <a:pPr marL="514350" indent="-514350" algn="just">
              <a:buFont typeface="+mj-lt"/>
              <a:buAutoNum type="arabicPeriod"/>
            </a:pPr>
            <a:r>
              <a:rPr lang="es-MX" sz="3200" dirty="0"/>
              <a:t>Aprobación de actas anteriores y seguimiento a tareas</a:t>
            </a:r>
          </a:p>
          <a:p>
            <a:pPr marL="514350" indent="-514350" algn="just">
              <a:buFont typeface="+mj-lt"/>
              <a:buAutoNum type="arabicPeriod"/>
            </a:pPr>
            <a:r>
              <a:rPr lang="es-MX" sz="3200" dirty="0"/>
              <a:t>Avance PDI primer trimestre vigencia </a:t>
            </a:r>
          </a:p>
          <a:p>
            <a:pPr marL="514350" indent="-514350" algn="just">
              <a:buFont typeface="+mj-lt"/>
              <a:buAutoNum type="arabicPeriod"/>
            </a:pPr>
            <a:r>
              <a:rPr lang="es-MX" sz="3200" dirty="0"/>
              <a:t>Avance ejecución presupuestal PDI</a:t>
            </a:r>
          </a:p>
          <a:p>
            <a:pPr marL="514350" indent="-514350" algn="just">
              <a:buFont typeface="+mj-lt"/>
              <a:buAutoNum type="arabicPeriod"/>
            </a:pPr>
            <a:r>
              <a:rPr lang="es-MX" sz="3200" dirty="0"/>
              <a:t>Seguimiento Plan de Mejoramiento Acreditación Institucional</a:t>
            </a:r>
          </a:p>
          <a:p>
            <a:pPr marL="514350" indent="-514350" algn="just">
              <a:buFont typeface="+mj-lt"/>
              <a:buAutoNum type="arabicPeriod"/>
            </a:pPr>
            <a:r>
              <a:rPr lang="es-MX" sz="3200" dirty="0"/>
              <a:t>Avances a los informes de seguimiento planes de mejoramiento institucionales CNA – Sello Sofía </a:t>
            </a:r>
          </a:p>
          <a:p>
            <a:pPr marL="514350" indent="-514350" algn="just">
              <a:buFont typeface="+mj-lt"/>
              <a:buAutoNum type="arabicPeriod"/>
            </a:pPr>
            <a:r>
              <a:rPr lang="es-MX" sz="3200" dirty="0"/>
              <a:t>Plan de Trabajo Comité Gerencia del PDI </a:t>
            </a:r>
          </a:p>
          <a:p>
            <a:pPr marL="514350" indent="-514350" algn="just">
              <a:buFont typeface="+mj-lt"/>
              <a:buAutoNum type="arabicPeriod"/>
            </a:pPr>
            <a:r>
              <a:rPr lang="es-MX" sz="3200" dirty="0"/>
              <a:t>Proposiciones y varios</a:t>
            </a:r>
          </a:p>
        </p:txBody>
      </p:sp>
    </p:spTree>
    <p:extLst>
      <p:ext uri="{BB962C8B-B14F-4D97-AF65-F5344CB8AC3E}">
        <p14:creationId xmlns:p14="http://schemas.microsoft.com/office/powerpoint/2010/main" val="3665913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233908" y="0"/>
            <a:ext cx="9839475" cy="652792"/>
          </a:xfrm>
        </p:spPr>
        <p:txBody>
          <a:bodyPr>
            <a:noAutofit/>
          </a:bodyPr>
          <a:lstStyle/>
          <a:p>
            <a:pPr algn="ctr"/>
            <a:r>
              <a:rPr lang="es-CO" sz="2000" dirty="0"/>
              <a:t>Ejecución presupuestal corte 31 de marzo de 2026</a:t>
            </a:r>
          </a:p>
        </p:txBody>
      </p:sp>
      <p:graphicFrame>
        <p:nvGraphicFramePr>
          <p:cNvPr id="2" name="Tabla 1"/>
          <p:cNvGraphicFramePr>
            <a:graphicFrameLocks noGrp="1"/>
          </p:cNvGraphicFramePr>
          <p:nvPr>
            <p:extLst>
              <p:ext uri="{D42A27DB-BD31-4B8C-83A1-F6EECF244321}">
                <p14:modId xmlns:p14="http://schemas.microsoft.com/office/powerpoint/2010/main" val="4223627739"/>
              </p:ext>
            </p:extLst>
          </p:nvPr>
        </p:nvGraphicFramePr>
        <p:xfrm>
          <a:off x="80435" y="652792"/>
          <a:ext cx="12031130" cy="5795288"/>
        </p:xfrm>
        <a:graphic>
          <a:graphicData uri="http://schemas.openxmlformats.org/drawingml/2006/table">
            <a:tbl>
              <a:tblPr/>
              <a:tblGrid>
                <a:gridCol w="2367092">
                  <a:extLst>
                    <a:ext uri="{9D8B030D-6E8A-4147-A177-3AD203B41FA5}">
                      <a16:colId xmlns:a16="http://schemas.microsoft.com/office/drawing/2014/main" val="155094542"/>
                    </a:ext>
                  </a:extLst>
                </a:gridCol>
                <a:gridCol w="1010204">
                  <a:extLst>
                    <a:ext uri="{9D8B030D-6E8A-4147-A177-3AD203B41FA5}">
                      <a16:colId xmlns:a16="http://schemas.microsoft.com/office/drawing/2014/main" val="3719746146"/>
                    </a:ext>
                  </a:extLst>
                </a:gridCol>
                <a:gridCol w="1334581">
                  <a:extLst>
                    <a:ext uri="{9D8B030D-6E8A-4147-A177-3AD203B41FA5}">
                      <a16:colId xmlns:a16="http://schemas.microsoft.com/office/drawing/2014/main" val="3803130370"/>
                    </a:ext>
                  </a:extLst>
                </a:gridCol>
                <a:gridCol w="1155073">
                  <a:extLst>
                    <a:ext uri="{9D8B030D-6E8A-4147-A177-3AD203B41FA5}">
                      <a16:colId xmlns:a16="http://schemas.microsoft.com/office/drawing/2014/main" val="3010106773"/>
                    </a:ext>
                  </a:extLst>
                </a:gridCol>
                <a:gridCol w="962526">
                  <a:extLst>
                    <a:ext uri="{9D8B030D-6E8A-4147-A177-3AD203B41FA5}">
                      <a16:colId xmlns:a16="http://schemas.microsoft.com/office/drawing/2014/main" val="2033089932"/>
                    </a:ext>
                  </a:extLst>
                </a:gridCol>
                <a:gridCol w="757990">
                  <a:extLst>
                    <a:ext uri="{9D8B030D-6E8A-4147-A177-3AD203B41FA5}">
                      <a16:colId xmlns:a16="http://schemas.microsoft.com/office/drawing/2014/main" val="1487008577"/>
                    </a:ext>
                  </a:extLst>
                </a:gridCol>
                <a:gridCol w="4443664">
                  <a:extLst>
                    <a:ext uri="{9D8B030D-6E8A-4147-A177-3AD203B41FA5}">
                      <a16:colId xmlns:a16="http://schemas.microsoft.com/office/drawing/2014/main" val="279563403"/>
                    </a:ext>
                  </a:extLst>
                </a:gridCol>
              </a:tblGrid>
              <a:tr h="593691">
                <a:tc>
                  <a:txBody>
                    <a:bodyPr/>
                    <a:lstStyle/>
                    <a:p>
                      <a:pPr algn="ctr" fontAlgn="b"/>
                      <a:r>
                        <a:rPr lang="es-CO" sz="1100" b="1" i="0" u="none" strike="noStrike" kern="1200" dirty="0">
                          <a:solidFill>
                            <a:srgbClr val="000000"/>
                          </a:solidFill>
                          <a:effectLst/>
                          <a:latin typeface="+mn-lt"/>
                          <a:ea typeface="+mn-ea"/>
                          <a:cs typeface="+mn-cs"/>
                        </a:rPr>
                        <a:t>PROYECTOS </a:t>
                      </a: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100" b="1" i="0" u="none" strike="noStrike" dirty="0">
                          <a:solidFill>
                            <a:srgbClr val="000000"/>
                          </a:solidFill>
                          <a:effectLst/>
                          <a:latin typeface="+mn-lt"/>
                        </a:rPr>
                        <a:t>APROPIACIÓN INICIAL</a:t>
                      </a:r>
                      <a:endParaRPr lang="es-CO" sz="11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100" b="1" i="0" u="none" strike="noStrike" dirty="0">
                          <a:solidFill>
                            <a:srgbClr val="000000"/>
                          </a:solidFill>
                          <a:effectLst/>
                          <a:latin typeface="+mn-lt"/>
                        </a:rPr>
                        <a:t>APROPIACIÓN DEFINITIVA</a:t>
                      </a:r>
                      <a:endParaRPr lang="es-CO" sz="11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100" b="1" i="0" u="none" strike="noStrike" dirty="0">
                          <a:solidFill>
                            <a:srgbClr val="000000"/>
                          </a:solidFill>
                          <a:effectLst/>
                          <a:latin typeface="+mn-lt"/>
                        </a:rPr>
                        <a:t>COMPROMISOS</a:t>
                      </a:r>
                      <a:endParaRPr lang="es-CO" sz="11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100" b="1" i="0" u="none" strike="noStrike" dirty="0">
                          <a:solidFill>
                            <a:srgbClr val="000000"/>
                          </a:solidFill>
                          <a:effectLst/>
                          <a:latin typeface="+mn-lt"/>
                        </a:rPr>
                        <a:t>PAGOS</a:t>
                      </a:r>
                      <a:endParaRPr lang="es-CO" sz="11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100" b="1" i="0" u="none" strike="noStrike" dirty="0">
                          <a:solidFill>
                            <a:srgbClr val="000000"/>
                          </a:solidFill>
                          <a:effectLst/>
                          <a:latin typeface="+mn-lt"/>
                        </a:rPr>
                        <a:t>%</a:t>
                      </a:r>
                      <a:endParaRPr lang="es-CO" sz="11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s-CO" sz="1100" b="1" i="0" u="none" strike="noStrike" dirty="0">
                          <a:solidFill>
                            <a:srgbClr val="000000"/>
                          </a:solidFill>
                          <a:effectLst/>
                          <a:latin typeface="+mn-lt"/>
                        </a:rPr>
                        <a:t>justificación</a:t>
                      </a: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08362168"/>
                  </a:ext>
                </a:extLst>
              </a:tr>
              <a:tr h="336695">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kern="1200" dirty="0">
                          <a:solidFill>
                            <a:srgbClr val="000000"/>
                          </a:solidFill>
                          <a:effectLst/>
                          <a:latin typeface="+mn-lt"/>
                          <a:ea typeface="+mn-ea"/>
                          <a:cs typeface="+mn-cs"/>
                        </a:rPr>
                        <a:t>GESTIÓN Y SOSTENIBILIDAD INSTITUCIONAL</a:t>
                      </a: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ES" sz="12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12831070"/>
                  </a:ext>
                </a:extLst>
              </a:tr>
              <a:tr h="1658390">
                <a:tc>
                  <a:txBody>
                    <a:bodyPr/>
                    <a:lstStyle/>
                    <a:p>
                      <a:pPr algn="ctr" fontAlgn="ctr"/>
                      <a:r>
                        <a:rPr lang="es-ES" sz="1200" b="0" i="0" u="none" strike="noStrike" kern="1200" dirty="0">
                          <a:solidFill>
                            <a:srgbClr val="000000"/>
                          </a:solidFill>
                          <a:effectLst/>
                          <a:latin typeface="+mn-lt"/>
                          <a:ea typeface="+mn-ea"/>
                          <a:cs typeface="+mn-cs"/>
                        </a:rPr>
                        <a:t>P33. Eficiencia en el uso de los recursos.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200" b="0" i="0" u="none" strike="noStrike" kern="1200" dirty="0">
                          <a:solidFill>
                            <a:srgbClr val="000000"/>
                          </a:solidFill>
                          <a:effectLst/>
                          <a:latin typeface="+mn-lt"/>
                          <a:ea typeface="+mn-ea"/>
                          <a:cs typeface="+mn-cs"/>
                        </a:rPr>
                        <a:t> 5.672.701</a:t>
                      </a:r>
                      <a:endParaRPr lang="es-ES" sz="1200" b="0"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200" b="0" i="0" u="none" strike="noStrike" kern="1200">
                          <a:solidFill>
                            <a:srgbClr val="000000"/>
                          </a:solidFill>
                          <a:effectLst/>
                          <a:latin typeface="+mn-lt"/>
                          <a:ea typeface="+mn-ea"/>
                          <a:cs typeface="+mn-cs"/>
                        </a:rPr>
                        <a:t> 5.672.701</a:t>
                      </a:r>
                      <a:endParaRPr lang="es-ES" sz="1200" b="0" i="0" u="none" strike="noStrike" kern="1200">
                        <a:solidFill>
                          <a:srgbClr val="00000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200" b="0" i="0" u="none" strike="noStrike" dirty="0">
                          <a:solidFill>
                            <a:srgbClr val="000000"/>
                          </a:solidFill>
                          <a:effectLst/>
                          <a:latin typeface="+mn-lt"/>
                        </a:rPr>
                        <a:t>0</a:t>
                      </a:r>
                      <a:endParaRPr lang="es-ES" sz="1200" b="0"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200" b="0" i="0" u="none" strike="noStrike">
                          <a:solidFill>
                            <a:srgbClr val="000000"/>
                          </a:solidFill>
                          <a:effectLst/>
                          <a:latin typeface="+mn-lt"/>
                        </a:rPr>
                        <a:t>0</a:t>
                      </a:r>
                      <a:endParaRPr lang="es-ES" sz="1200" b="0"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200" b="0" i="0" u="none" strike="noStrike" dirty="0">
                          <a:solidFill>
                            <a:srgbClr val="000000"/>
                          </a:solidFill>
                          <a:effectLst/>
                          <a:latin typeface="+mn-lt"/>
                        </a:rPr>
                        <a:t>0%</a:t>
                      </a:r>
                      <a:endParaRPr lang="es-ES" sz="1200" b="0"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200" b="0" i="0" u="none" strike="noStrike" kern="1200" dirty="0">
                          <a:solidFill>
                            <a:srgbClr val="000000"/>
                          </a:solidFill>
                          <a:effectLst/>
                          <a:latin typeface="+mn-lt"/>
                          <a:ea typeface="+mn-ea"/>
                          <a:cs typeface="+mn-cs"/>
                        </a:rPr>
                        <a:t>Durante el primer trimestre del año no se ejecutaron recursos asociados al proyecto, dado que en este periodo se llevó a cabo la revisión de necesidades, así como la definición de actividades y la estructuración del cronograma a desarrollar durante la vigencia. Es importante resaltar que la no ejecución de estos recursos no ha afectado el desarrollo de las actividades contempladas en los planes operativos, las cuales se han venido adelantando conforme a lo programado. Se están revisando apuestas encaminadas a la promoción de las actividades del Plan Operativo donde se requerirán estos recursos.</a:t>
                      </a:r>
                      <a:endParaRPr lang="es-CO" sz="1200" b="0"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546203"/>
                  </a:ext>
                </a:extLst>
              </a:tr>
              <a:tr h="1002744">
                <a:tc>
                  <a:txBody>
                    <a:bodyPr/>
                    <a:lstStyle/>
                    <a:p>
                      <a:pPr algn="ctr" fontAlgn="ctr"/>
                      <a:r>
                        <a:rPr lang="es-ES" sz="1200" b="0" i="0" u="none" strike="noStrike" kern="1200" dirty="0">
                          <a:solidFill>
                            <a:srgbClr val="000000"/>
                          </a:solidFill>
                          <a:effectLst/>
                          <a:latin typeface="+mn-lt"/>
                          <a:ea typeface="+mn-ea"/>
                          <a:cs typeface="+mn-cs"/>
                        </a:rPr>
                        <a:t>P34. Gestión y sostenibilidad de recursos.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200" b="0" i="0" u="none" strike="noStrike" kern="1200">
                          <a:solidFill>
                            <a:srgbClr val="000000"/>
                          </a:solidFill>
                          <a:effectLst/>
                          <a:latin typeface="+mn-lt"/>
                          <a:ea typeface="+mn-ea"/>
                          <a:cs typeface="+mn-cs"/>
                        </a:rPr>
                        <a:t> 56.695.696</a:t>
                      </a:r>
                      <a:endParaRPr lang="es-ES" sz="1200" b="0"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200" b="0" i="0" u="none" strike="noStrike" kern="1200" dirty="0">
                          <a:solidFill>
                            <a:srgbClr val="000000"/>
                          </a:solidFill>
                          <a:effectLst/>
                          <a:latin typeface="+mn-lt"/>
                          <a:ea typeface="+mn-ea"/>
                          <a:cs typeface="+mn-cs"/>
                        </a:rPr>
                        <a:t> 56.695.696</a:t>
                      </a:r>
                      <a:endParaRPr lang="es-ES" sz="1200" b="0"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200" b="0" i="0" u="none" strike="noStrike">
                          <a:solidFill>
                            <a:srgbClr val="000000"/>
                          </a:solidFill>
                          <a:effectLst/>
                          <a:latin typeface="+mn-lt"/>
                        </a:rPr>
                        <a:t>5.897.965</a:t>
                      </a:r>
                      <a:endParaRPr lang="es-ES" sz="1200" b="0"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200" b="0" i="0" u="none" strike="noStrike" dirty="0">
                          <a:solidFill>
                            <a:srgbClr val="000000"/>
                          </a:solidFill>
                          <a:effectLst/>
                          <a:latin typeface="+mn-lt"/>
                        </a:rPr>
                        <a:t>5.897.965</a:t>
                      </a:r>
                      <a:endParaRPr lang="es-ES" sz="1200" b="0"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200" b="0" i="0" u="none" strike="noStrike">
                          <a:solidFill>
                            <a:srgbClr val="000000"/>
                          </a:solidFill>
                          <a:effectLst/>
                          <a:latin typeface="+mn-lt"/>
                        </a:rPr>
                        <a:t>10,40%</a:t>
                      </a:r>
                      <a:endParaRPr lang="es-ES" sz="1200" b="0"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200" b="0" i="0" u="none" strike="noStrike" kern="1200" dirty="0">
                          <a:solidFill>
                            <a:srgbClr val="000000"/>
                          </a:solidFill>
                          <a:effectLst/>
                          <a:latin typeface="+mn-lt"/>
                          <a:ea typeface="+mn-ea"/>
                          <a:cs typeface="+mn-cs"/>
                        </a:rPr>
                        <a:t>La baja ejecución durante el primer trimestre corresponde a que se estaba adelantando el proceso de contratación de servicio de suministro de pasajes aéreos consolidado en contratación global para la Universidad. Al 30 de abril de 2026 el proyecto avanza con una ejecución de 81,78% de recursos comprometidos.</a:t>
                      </a: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4970867"/>
                  </a:ext>
                </a:extLst>
              </a:tr>
              <a:tr h="2028152">
                <a:tc>
                  <a:txBody>
                    <a:bodyPr/>
                    <a:lstStyle/>
                    <a:p>
                      <a:pPr algn="ctr" fontAlgn="ctr"/>
                      <a:r>
                        <a:rPr lang="es-ES" sz="1200" b="0" i="0" u="none" strike="noStrike" kern="1200" dirty="0">
                          <a:solidFill>
                            <a:srgbClr val="000000"/>
                          </a:solidFill>
                          <a:effectLst/>
                          <a:latin typeface="+mn-lt"/>
                          <a:ea typeface="+mn-ea"/>
                          <a:cs typeface="+mn-cs"/>
                        </a:rPr>
                        <a:t>P37. Consolidación de los Sistemas de Gestión.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200" b="0" i="0" u="none" strike="noStrike" kern="1200" dirty="0">
                          <a:solidFill>
                            <a:srgbClr val="000000"/>
                          </a:solidFill>
                          <a:effectLst/>
                          <a:latin typeface="+mn-lt"/>
                          <a:ea typeface="+mn-ea"/>
                          <a:cs typeface="+mn-cs"/>
                        </a:rPr>
                        <a:t> 50.004.846</a:t>
                      </a:r>
                      <a:endParaRPr lang="es-ES" sz="1200" b="0" i="0" u="none" strike="noStrike" kern="1200" dirty="0">
                        <a:solidFill>
                          <a:srgbClr val="00000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200" b="0" i="0" u="none" strike="noStrike" kern="1200" dirty="0">
                          <a:solidFill>
                            <a:srgbClr val="000000"/>
                          </a:solidFill>
                          <a:effectLst/>
                          <a:latin typeface="+mn-lt"/>
                          <a:ea typeface="+mn-ea"/>
                          <a:cs typeface="+mn-cs"/>
                        </a:rPr>
                        <a:t> 50.004.846</a:t>
                      </a:r>
                      <a:endParaRPr lang="es-ES" sz="1200" b="0"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200" b="0" i="0" u="none" strike="noStrike" dirty="0">
                          <a:solidFill>
                            <a:srgbClr val="000000"/>
                          </a:solidFill>
                          <a:effectLst/>
                          <a:latin typeface="+mn-lt"/>
                        </a:rPr>
                        <a:t>1,888,950</a:t>
                      </a:r>
                      <a:endParaRPr lang="es-ES" sz="1200" b="0"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200" b="0" i="0" u="none" strike="noStrike" dirty="0">
                          <a:solidFill>
                            <a:srgbClr val="000000"/>
                          </a:solidFill>
                          <a:effectLst/>
                          <a:latin typeface="+mn-lt"/>
                        </a:rPr>
                        <a:t>0</a:t>
                      </a:r>
                      <a:endParaRPr lang="es-ES" sz="1200" b="0"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200" b="0" i="0" u="none" strike="noStrike" dirty="0">
                          <a:solidFill>
                            <a:srgbClr val="000000"/>
                          </a:solidFill>
                          <a:effectLst/>
                          <a:latin typeface="+mn-lt"/>
                        </a:rPr>
                        <a:t>3,78%</a:t>
                      </a:r>
                      <a:endParaRPr lang="es-ES" sz="1200" b="0"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200" b="0" i="0" u="none" strike="noStrike" kern="1200" dirty="0">
                          <a:solidFill>
                            <a:srgbClr val="000000"/>
                          </a:solidFill>
                          <a:effectLst/>
                          <a:latin typeface="+mn-lt"/>
                          <a:ea typeface="+mn-ea"/>
                          <a:cs typeface="+mn-cs"/>
                        </a:rPr>
                        <a:t>Los recursos asignados están destinados a la visita de seguimiento a la certificación con Bureau Veritas y a la formación </a:t>
                      </a:r>
                      <a:r>
                        <a:rPr lang="es-MX" sz="1200" b="0" i="0" u="none" strike="noStrike" kern="1200" dirty="0" err="1">
                          <a:solidFill>
                            <a:srgbClr val="000000"/>
                          </a:solidFill>
                          <a:effectLst/>
                          <a:latin typeface="+mn-lt"/>
                          <a:ea typeface="+mn-ea"/>
                          <a:cs typeface="+mn-cs"/>
                        </a:rPr>
                        <a:t>Six</a:t>
                      </a:r>
                      <a:r>
                        <a:rPr lang="es-MX" sz="1200" b="0" i="0" u="none" strike="noStrike" kern="1200" dirty="0">
                          <a:solidFill>
                            <a:srgbClr val="000000"/>
                          </a:solidFill>
                          <a:effectLst/>
                          <a:latin typeface="+mn-lt"/>
                          <a:ea typeface="+mn-ea"/>
                          <a:cs typeface="+mn-cs"/>
                        </a:rPr>
                        <a:t> Sigma Green </a:t>
                      </a:r>
                      <a:r>
                        <a:rPr lang="es-MX" sz="1200" b="0" i="0" u="none" strike="noStrike" kern="1200" dirty="0" err="1">
                          <a:solidFill>
                            <a:srgbClr val="000000"/>
                          </a:solidFill>
                          <a:effectLst/>
                          <a:latin typeface="+mn-lt"/>
                          <a:ea typeface="+mn-ea"/>
                          <a:cs typeface="+mn-cs"/>
                        </a:rPr>
                        <a:t>Belt</a:t>
                      </a:r>
                      <a:r>
                        <a:rPr lang="es-MX" sz="1200" b="0" i="0" u="none" strike="noStrike" kern="1200" dirty="0">
                          <a:solidFill>
                            <a:srgbClr val="000000"/>
                          </a:solidFill>
                          <a:effectLst/>
                          <a:latin typeface="+mn-lt"/>
                          <a:ea typeface="+mn-ea"/>
                          <a:cs typeface="+mn-cs"/>
                        </a:rPr>
                        <a:t>, actividades que se encuentran programadas para los meses de mayo y junio, respectivamente. De igual manera, se tiene prevista la formación de auditor HSEQ (con las nuevas versiones de las normas ISO 9001, ISO 14001 e ISO 45001), la cual se realizará mediante contratación directa; esta formación se proyecta ejecutar una vez se cuente con la última actualización normativa, estimada para el mes de junio.</a:t>
                      </a:r>
                    </a:p>
                    <a:p>
                      <a:pPr algn="ctr" fontAlgn="b"/>
                      <a:r>
                        <a:rPr lang="es-MX" sz="1200" b="0" i="0" u="none" strike="noStrike" kern="1200" dirty="0">
                          <a:solidFill>
                            <a:srgbClr val="000000"/>
                          </a:solidFill>
                          <a:effectLst/>
                          <a:latin typeface="+mn-lt"/>
                          <a:ea typeface="+mn-ea"/>
                          <a:cs typeface="+mn-cs"/>
                        </a:rPr>
                        <a:t>Por lo anterior, durante el primer trimestre del año no se presenta una ejecución significativa de recursos, sin que ello afecte el cumplimiento de las actividades programadas dentro de los planes operativos.</a:t>
                      </a:r>
                      <a:endParaRPr lang="es-CO" sz="1200" b="0"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347773"/>
                  </a:ext>
                </a:extLst>
              </a:tr>
            </a:tbl>
          </a:graphicData>
        </a:graphic>
      </p:graphicFrame>
    </p:spTree>
    <p:extLst>
      <p:ext uri="{BB962C8B-B14F-4D97-AF65-F5344CB8AC3E}">
        <p14:creationId xmlns:p14="http://schemas.microsoft.com/office/powerpoint/2010/main" val="2394231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26726929"/>
              </p:ext>
            </p:extLst>
          </p:nvPr>
        </p:nvGraphicFramePr>
        <p:xfrm>
          <a:off x="180474" y="1871992"/>
          <a:ext cx="11689781" cy="2728338"/>
        </p:xfrm>
        <a:graphic>
          <a:graphicData uri="http://schemas.openxmlformats.org/drawingml/2006/table">
            <a:tbl>
              <a:tblPr/>
              <a:tblGrid>
                <a:gridCol w="2299933">
                  <a:extLst>
                    <a:ext uri="{9D8B030D-6E8A-4147-A177-3AD203B41FA5}">
                      <a16:colId xmlns:a16="http://schemas.microsoft.com/office/drawing/2014/main" val="155094542"/>
                    </a:ext>
                  </a:extLst>
                </a:gridCol>
                <a:gridCol w="981542">
                  <a:extLst>
                    <a:ext uri="{9D8B030D-6E8A-4147-A177-3AD203B41FA5}">
                      <a16:colId xmlns:a16="http://schemas.microsoft.com/office/drawing/2014/main" val="3719746146"/>
                    </a:ext>
                  </a:extLst>
                </a:gridCol>
                <a:gridCol w="1296716">
                  <a:extLst>
                    <a:ext uri="{9D8B030D-6E8A-4147-A177-3AD203B41FA5}">
                      <a16:colId xmlns:a16="http://schemas.microsoft.com/office/drawing/2014/main" val="3803130370"/>
                    </a:ext>
                  </a:extLst>
                </a:gridCol>
                <a:gridCol w="1413781">
                  <a:extLst>
                    <a:ext uri="{9D8B030D-6E8A-4147-A177-3AD203B41FA5}">
                      <a16:colId xmlns:a16="http://schemas.microsoft.com/office/drawing/2014/main" val="3010106773"/>
                    </a:ext>
                  </a:extLst>
                </a:gridCol>
                <a:gridCol w="981542">
                  <a:extLst>
                    <a:ext uri="{9D8B030D-6E8A-4147-A177-3AD203B41FA5}">
                      <a16:colId xmlns:a16="http://schemas.microsoft.com/office/drawing/2014/main" val="2232012013"/>
                    </a:ext>
                  </a:extLst>
                </a:gridCol>
                <a:gridCol w="756418">
                  <a:extLst>
                    <a:ext uri="{9D8B030D-6E8A-4147-A177-3AD203B41FA5}">
                      <a16:colId xmlns:a16="http://schemas.microsoft.com/office/drawing/2014/main" val="4281052017"/>
                    </a:ext>
                  </a:extLst>
                </a:gridCol>
                <a:gridCol w="3959849">
                  <a:extLst>
                    <a:ext uri="{9D8B030D-6E8A-4147-A177-3AD203B41FA5}">
                      <a16:colId xmlns:a16="http://schemas.microsoft.com/office/drawing/2014/main" val="279563403"/>
                    </a:ext>
                  </a:extLst>
                </a:gridCol>
              </a:tblGrid>
              <a:tr h="268815">
                <a:tc>
                  <a:txBody>
                    <a:bodyPr/>
                    <a:lstStyle/>
                    <a:p>
                      <a:pPr algn="ctr" fontAlgn="b"/>
                      <a:r>
                        <a:rPr lang="es-CO" sz="1200" b="1" i="0" u="none" strike="noStrike" kern="1200" dirty="0">
                          <a:solidFill>
                            <a:srgbClr val="000000"/>
                          </a:solidFill>
                          <a:effectLst/>
                          <a:latin typeface="+mn-lt"/>
                          <a:ea typeface="+mn-ea"/>
                          <a:cs typeface="+mn-cs"/>
                        </a:rPr>
                        <a:t>PROYECTOS </a:t>
                      </a: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200" b="1" i="0" u="none" strike="noStrike" dirty="0">
                          <a:solidFill>
                            <a:srgbClr val="000000"/>
                          </a:solidFill>
                          <a:effectLst/>
                          <a:latin typeface="+mn-lt"/>
                        </a:rPr>
                        <a:t>APROPIACIÓN INICIAL</a:t>
                      </a:r>
                      <a:endParaRPr lang="es-CO" sz="12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200" b="1" i="0" u="none" strike="noStrike" dirty="0">
                          <a:solidFill>
                            <a:srgbClr val="000000"/>
                          </a:solidFill>
                          <a:effectLst/>
                          <a:latin typeface="+mn-lt"/>
                        </a:rPr>
                        <a:t>APROPIACIÓN DEFINITIVA</a:t>
                      </a:r>
                      <a:endParaRPr lang="es-CO" sz="12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200" b="1" i="0" u="none" strike="noStrike" dirty="0">
                          <a:solidFill>
                            <a:srgbClr val="000000"/>
                          </a:solidFill>
                          <a:effectLst/>
                          <a:latin typeface="+mn-lt"/>
                        </a:rPr>
                        <a:t>COMPROMISOS</a:t>
                      </a:r>
                      <a:endParaRPr lang="es-CO" sz="12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200" b="1" i="0" u="none" strike="noStrike" dirty="0">
                          <a:solidFill>
                            <a:srgbClr val="000000"/>
                          </a:solidFill>
                          <a:effectLst/>
                          <a:latin typeface="+mn-lt"/>
                        </a:rPr>
                        <a:t>PAGOS</a:t>
                      </a:r>
                      <a:endParaRPr lang="es-CO" sz="12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lang="es-CO" sz="1200" b="1" i="0" u="none" strike="noStrike" dirty="0">
                          <a:solidFill>
                            <a:srgbClr val="000000"/>
                          </a:solidFill>
                          <a:effectLst/>
                          <a:latin typeface="+mn-lt"/>
                        </a:rPr>
                        <a:t>%</a:t>
                      </a:r>
                      <a:endParaRPr lang="es-CO" sz="12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es-CO" sz="1200" b="1" i="0" u="none" strike="noStrike" dirty="0">
                          <a:solidFill>
                            <a:srgbClr val="000000"/>
                          </a:solidFill>
                          <a:effectLst/>
                          <a:latin typeface="+mn-lt"/>
                        </a:rPr>
                        <a:t>justificación</a:t>
                      </a: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08362168"/>
                  </a:ext>
                </a:extLst>
              </a:tr>
              <a:tr h="148495">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400" b="1" i="0" u="none" strike="noStrike" kern="1200" dirty="0">
                          <a:solidFill>
                            <a:srgbClr val="000000"/>
                          </a:solidFill>
                          <a:effectLst/>
                          <a:latin typeface="+mn-lt"/>
                          <a:ea typeface="+mn-ea"/>
                          <a:cs typeface="+mn-cs"/>
                        </a:rPr>
                        <a:t>BIENESTAR INSTITUCIONAL,</a:t>
                      </a:r>
                      <a:r>
                        <a:rPr lang="es-ES" sz="1400" b="1" i="0" u="none" strike="noStrike" kern="1200" baseline="0" dirty="0">
                          <a:solidFill>
                            <a:srgbClr val="000000"/>
                          </a:solidFill>
                          <a:effectLst/>
                          <a:latin typeface="+mn-lt"/>
                          <a:ea typeface="+mn-ea"/>
                          <a:cs typeface="+mn-cs"/>
                        </a:rPr>
                        <a:t> CALIDAD DE VIDA E INCLUSIÓN</a:t>
                      </a:r>
                      <a:endParaRPr lang="es-ES" sz="14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ES" sz="1400" b="1"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6682664"/>
                  </a:ext>
                </a:extLst>
              </a:tr>
              <a:tr h="1303571">
                <a:tc>
                  <a:txBody>
                    <a:bodyPr/>
                    <a:lstStyle/>
                    <a:p>
                      <a:pPr algn="ctr" fontAlgn="ctr"/>
                      <a:r>
                        <a:rPr lang="es-ES" sz="1400" b="0" i="0" u="none" strike="noStrike" dirty="0">
                          <a:solidFill>
                            <a:srgbClr val="000000"/>
                          </a:solidFill>
                          <a:effectLst/>
                          <a:latin typeface="+mn-lt"/>
                        </a:rPr>
                        <a:t>P41. Implementación de la política de Bienestar Institucional</a:t>
                      </a: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400" b="0" i="0" u="none" strike="noStrike" dirty="0">
                          <a:solidFill>
                            <a:srgbClr val="000000"/>
                          </a:solidFill>
                          <a:effectLst/>
                          <a:latin typeface="+mn-lt"/>
                        </a:rPr>
                        <a:t>0</a:t>
                      </a:r>
                      <a:endParaRPr lang="es-ES" sz="14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400" b="0" i="0" u="none" strike="noStrike" dirty="0">
                          <a:solidFill>
                            <a:srgbClr val="000000"/>
                          </a:solidFill>
                          <a:effectLst/>
                          <a:latin typeface="+mn-lt"/>
                        </a:rPr>
                        <a:t>50.585.401</a:t>
                      </a:r>
                      <a:endParaRPr lang="es-ES" sz="14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400" b="0" i="0" u="none" strike="noStrike" dirty="0">
                          <a:solidFill>
                            <a:srgbClr val="000000"/>
                          </a:solidFill>
                          <a:effectLst/>
                          <a:latin typeface="+mn-lt"/>
                        </a:rPr>
                        <a:t>0</a:t>
                      </a:r>
                      <a:endParaRPr lang="es-ES" sz="14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400" b="0" i="0" u="none" strike="noStrike" dirty="0">
                          <a:solidFill>
                            <a:srgbClr val="000000"/>
                          </a:solidFill>
                          <a:effectLst/>
                          <a:latin typeface="+mn-lt"/>
                        </a:rPr>
                        <a:t>0</a:t>
                      </a:r>
                      <a:endParaRPr lang="es-ES" sz="14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400" b="0" i="0" u="none" strike="noStrike" dirty="0">
                          <a:solidFill>
                            <a:srgbClr val="000000"/>
                          </a:solidFill>
                          <a:effectLst/>
                          <a:latin typeface="+mn-lt"/>
                        </a:rPr>
                        <a:t>0%</a:t>
                      </a:r>
                      <a:endParaRPr lang="es-ES" sz="1400" b="0" i="0" u="none" strike="noStrike" dirty="0">
                        <a:solidFill>
                          <a:srgbClr val="000000"/>
                        </a:solidFill>
                        <a:effectLst/>
                        <a:latin typeface="+mn-lt"/>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400" b="0" i="0" u="none" strike="noStrike" kern="1200" dirty="0">
                          <a:solidFill>
                            <a:srgbClr val="000000"/>
                          </a:solidFill>
                          <a:effectLst/>
                          <a:latin typeface="+mn-lt"/>
                          <a:ea typeface="+mn-ea"/>
                          <a:cs typeface="+mn-cs"/>
                        </a:rPr>
                        <a:t>El recurso corresponde a adiciones presupuestales con destinación específica, orientadas a dar cumplimiento a los gastos en el marco de los Planes de Fomento, aprobados por el Consejo Superior y el Ministerio de Educación Nacional. A la fecha, estos recursos se encuentran en proceso de gestión para su ejecución, en concordancia con las restricciones y lineamientos establecidos en el marco de la Ley de Garantías; por lo tanto, es normal que aún no se refleje ejecución presupuestal en esta etapa.</a:t>
                      </a:r>
                      <a:endParaRPr lang="es-CO" sz="1400" b="0" i="0" u="none" strike="noStrike" kern="1200" dirty="0">
                        <a:solidFill>
                          <a:srgbClr val="000000"/>
                        </a:solidFill>
                        <a:effectLst/>
                        <a:latin typeface="+mn-lt"/>
                        <a:ea typeface="+mn-ea"/>
                        <a:cs typeface="+mn-cs"/>
                      </a:endParaRPr>
                    </a:p>
                  </a:txBody>
                  <a:tcPr marL="5206" marR="520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967464"/>
                  </a:ext>
                </a:extLst>
              </a:tr>
            </a:tbl>
          </a:graphicData>
        </a:graphic>
      </p:graphicFrame>
    </p:spTree>
    <p:extLst>
      <p:ext uri="{BB962C8B-B14F-4D97-AF65-F5344CB8AC3E}">
        <p14:creationId xmlns:p14="http://schemas.microsoft.com/office/powerpoint/2010/main" val="246459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AC3BBC-9488-4442-98CB-BCB30A1D08F0}"/>
              </a:ext>
            </a:extLst>
          </p:cNvPr>
          <p:cNvSpPr>
            <a:spLocks noGrp="1"/>
          </p:cNvSpPr>
          <p:nvPr>
            <p:ph type="title"/>
          </p:nvPr>
        </p:nvSpPr>
        <p:spPr>
          <a:xfrm>
            <a:off x="646176" y="65128"/>
            <a:ext cx="10515600" cy="355496"/>
          </a:xfrm>
        </p:spPr>
        <p:txBody>
          <a:bodyPr/>
          <a:lstStyle/>
          <a:p>
            <a:pPr algn="ctr"/>
            <a:r>
              <a:rPr lang="es-CO" sz="1800" dirty="0"/>
              <a:t>ADICIONES PRESUPUESTALES</a:t>
            </a:r>
          </a:p>
        </p:txBody>
      </p:sp>
      <p:graphicFrame>
        <p:nvGraphicFramePr>
          <p:cNvPr id="8" name="Tabla 7">
            <a:extLst>
              <a:ext uri="{FF2B5EF4-FFF2-40B4-BE49-F238E27FC236}">
                <a16:creationId xmlns:a16="http://schemas.microsoft.com/office/drawing/2014/main" id="{F72170ED-4C29-43A9-9985-744A24BE6786}"/>
              </a:ext>
            </a:extLst>
          </p:cNvPr>
          <p:cNvGraphicFramePr>
            <a:graphicFrameLocks noGrp="1"/>
          </p:cNvGraphicFramePr>
          <p:nvPr>
            <p:extLst>
              <p:ext uri="{D42A27DB-BD31-4B8C-83A1-F6EECF244321}">
                <p14:modId xmlns:p14="http://schemas.microsoft.com/office/powerpoint/2010/main" val="1254406184"/>
              </p:ext>
            </p:extLst>
          </p:nvPr>
        </p:nvGraphicFramePr>
        <p:xfrm>
          <a:off x="325293" y="3758344"/>
          <a:ext cx="11689080" cy="2928876"/>
        </p:xfrm>
        <a:graphic>
          <a:graphicData uri="http://schemas.openxmlformats.org/drawingml/2006/table">
            <a:tbl>
              <a:tblPr/>
              <a:tblGrid>
                <a:gridCol w="1200311">
                  <a:extLst>
                    <a:ext uri="{9D8B030D-6E8A-4147-A177-3AD203B41FA5}">
                      <a16:colId xmlns:a16="http://schemas.microsoft.com/office/drawing/2014/main" val="1269602271"/>
                    </a:ext>
                  </a:extLst>
                </a:gridCol>
                <a:gridCol w="1824549">
                  <a:extLst>
                    <a:ext uri="{9D8B030D-6E8A-4147-A177-3AD203B41FA5}">
                      <a16:colId xmlns:a16="http://schemas.microsoft.com/office/drawing/2014/main" val="3191467409"/>
                    </a:ext>
                  </a:extLst>
                </a:gridCol>
                <a:gridCol w="2048549">
                  <a:extLst>
                    <a:ext uri="{9D8B030D-6E8A-4147-A177-3AD203B41FA5}">
                      <a16:colId xmlns:a16="http://schemas.microsoft.com/office/drawing/2014/main" val="1520947952"/>
                    </a:ext>
                  </a:extLst>
                </a:gridCol>
                <a:gridCol w="2372709">
                  <a:extLst>
                    <a:ext uri="{9D8B030D-6E8A-4147-A177-3AD203B41FA5}">
                      <a16:colId xmlns:a16="http://schemas.microsoft.com/office/drawing/2014/main" val="983237140"/>
                    </a:ext>
                  </a:extLst>
                </a:gridCol>
                <a:gridCol w="2121481">
                  <a:extLst>
                    <a:ext uri="{9D8B030D-6E8A-4147-A177-3AD203B41FA5}">
                      <a16:colId xmlns:a16="http://schemas.microsoft.com/office/drawing/2014/main" val="1269830897"/>
                    </a:ext>
                  </a:extLst>
                </a:gridCol>
                <a:gridCol w="2121481">
                  <a:extLst>
                    <a:ext uri="{9D8B030D-6E8A-4147-A177-3AD203B41FA5}">
                      <a16:colId xmlns:a16="http://schemas.microsoft.com/office/drawing/2014/main" val="4062955612"/>
                    </a:ext>
                  </a:extLst>
                </a:gridCol>
              </a:tblGrid>
              <a:tr h="301335">
                <a:tc>
                  <a:txBody>
                    <a:bodyPr/>
                    <a:lstStyle/>
                    <a:p>
                      <a:pPr algn="l" fontAlgn="ctr"/>
                      <a:r>
                        <a:rPr lang="es-CO" sz="1000" b="1" i="0" u="none" strike="noStrike" dirty="0">
                          <a:solidFill>
                            <a:srgbClr val="000000"/>
                          </a:solidFill>
                          <a:effectLst/>
                          <a:latin typeface="Arial" panose="020B0604020202020204" pitchFamily="34" charset="0"/>
                        </a:rPr>
                        <a:t>PILAR DE GESTIÓN  </a:t>
                      </a:r>
                    </a:p>
                  </a:txBody>
                  <a:tcPr marL="5546" marR="5546" marT="5546" marB="0" anchor="ctr">
                    <a:lnL>
                      <a:noFill/>
                    </a:lnL>
                    <a:lnR>
                      <a:noFill/>
                    </a:lnR>
                    <a:lnT>
                      <a:noFill/>
                    </a:lnT>
                    <a:lnB>
                      <a:noFill/>
                    </a:lnB>
                    <a:solidFill>
                      <a:srgbClr val="D9E2F3"/>
                    </a:solidFill>
                  </a:tcPr>
                </a:tc>
                <a:tc gridSpan="2">
                  <a:txBody>
                    <a:bodyPr/>
                    <a:lstStyle/>
                    <a:p>
                      <a:pPr algn="ctr" fontAlgn="ctr"/>
                      <a:r>
                        <a:rPr lang="es-MX" sz="1000" b="1" i="0" u="none" strike="noStrike">
                          <a:solidFill>
                            <a:srgbClr val="000000"/>
                          </a:solidFill>
                          <a:effectLst/>
                          <a:latin typeface="Arial" panose="020B0604020202020204" pitchFamily="34" charset="0"/>
                        </a:rPr>
                        <a:t>Creación, Gestión y Transferencia del conocimiento</a:t>
                      </a:r>
                    </a:p>
                  </a:txBody>
                  <a:tcPr marL="5546" marR="5546" marT="5546" marB="0" anchor="ctr">
                    <a:lnL>
                      <a:noFill/>
                    </a:lnL>
                    <a:lnR>
                      <a:noFill/>
                    </a:lnR>
                    <a:lnT>
                      <a:noFill/>
                    </a:lnT>
                    <a:lnB>
                      <a:noFill/>
                    </a:lnB>
                    <a:solidFill>
                      <a:srgbClr val="D9E2F3"/>
                    </a:solidFill>
                  </a:tcPr>
                </a:tc>
                <a:tc hMerge="1">
                  <a:txBody>
                    <a:bodyPr/>
                    <a:lstStyle/>
                    <a:p>
                      <a:endParaRPr lang="es-CO"/>
                    </a:p>
                  </a:txBody>
                  <a:tcPr/>
                </a:tc>
                <a:tc>
                  <a:txBody>
                    <a:bodyPr/>
                    <a:lstStyle/>
                    <a:p>
                      <a:pPr algn="l" fontAlgn="ctr"/>
                      <a:r>
                        <a:rPr lang="es-CO" sz="1000" b="0" i="0" u="none" strike="noStrike">
                          <a:solidFill>
                            <a:srgbClr val="000000"/>
                          </a:solidFill>
                          <a:effectLst/>
                          <a:latin typeface="Arial" panose="020B0604020202020204" pitchFamily="34" charset="0"/>
                        </a:rPr>
                        <a:t> </a:t>
                      </a:r>
                    </a:p>
                  </a:txBody>
                  <a:tcPr marL="5546" marR="5546" marT="5546" marB="0" anchor="ctr">
                    <a:lnL>
                      <a:noFill/>
                    </a:lnL>
                    <a:lnR>
                      <a:noFill/>
                    </a:lnR>
                    <a:lnT>
                      <a:noFill/>
                    </a:lnT>
                    <a:lnB>
                      <a:noFill/>
                    </a:lnB>
                    <a:solidFill>
                      <a:srgbClr val="FFFFFF"/>
                    </a:solidFill>
                  </a:tcPr>
                </a:tc>
                <a:tc>
                  <a:txBody>
                    <a:bodyPr/>
                    <a:lstStyle/>
                    <a:p>
                      <a:pPr algn="l" fontAlgn="ctr"/>
                      <a:r>
                        <a:rPr lang="es-CO" sz="1000" b="0" i="0" u="none" strike="noStrike">
                          <a:solidFill>
                            <a:srgbClr val="000000"/>
                          </a:solidFill>
                          <a:effectLst/>
                          <a:latin typeface="Arial" panose="020B0604020202020204" pitchFamily="34" charset="0"/>
                        </a:rPr>
                        <a:t> </a:t>
                      </a:r>
                    </a:p>
                  </a:txBody>
                  <a:tcPr marL="5546" marR="5546" marT="5546" marB="0" anchor="ctr">
                    <a:lnL>
                      <a:noFill/>
                    </a:lnL>
                    <a:lnR>
                      <a:noFill/>
                    </a:lnR>
                    <a:lnT>
                      <a:noFill/>
                    </a:lnT>
                    <a:lnB>
                      <a:noFill/>
                    </a:lnB>
                    <a:solidFill>
                      <a:srgbClr val="FFFFFF"/>
                    </a:solidFill>
                  </a:tcPr>
                </a:tc>
                <a:tc>
                  <a:txBody>
                    <a:bodyPr/>
                    <a:lstStyle/>
                    <a:p>
                      <a:pPr algn="l" fontAlgn="ctr"/>
                      <a:r>
                        <a:rPr lang="es-CO" sz="1000" b="0" i="0" u="none" strike="noStrike">
                          <a:solidFill>
                            <a:srgbClr val="000000"/>
                          </a:solidFill>
                          <a:effectLst/>
                          <a:latin typeface="Arial" panose="020B0604020202020204" pitchFamily="34" charset="0"/>
                        </a:rPr>
                        <a:t> </a:t>
                      </a:r>
                    </a:p>
                  </a:txBody>
                  <a:tcPr marL="5546" marR="5546" marT="5546" marB="0" anchor="ctr">
                    <a:lnL>
                      <a:noFill/>
                    </a:lnL>
                    <a:lnR>
                      <a:noFill/>
                    </a:lnR>
                    <a:lnT>
                      <a:noFill/>
                    </a:lnT>
                    <a:lnB>
                      <a:noFill/>
                    </a:lnB>
                    <a:solidFill>
                      <a:srgbClr val="FFFFFF"/>
                    </a:solidFill>
                  </a:tcPr>
                </a:tc>
                <a:extLst>
                  <a:ext uri="{0D108BD9-81ED-4DB2-BD59-A6C34878D82A}">
                    <a16:rowId xmlns:a16="http://schemas.microsoft.com/office/drawing/2014/main" val="3641036750"/>
                  </a:ext>
                </a:extLst>
              </a:tr>
              <a:tr h="154984">
                <a:tc>
                  <a:txBody>
                    <a:bodyPr/>
                    <a:lstStyle/>
                    <a:p>
                      <a:pPr algn="l" fontAlgn="ctr"/>
                      <a:r>
                        <a:rPr lang="es-CO" sz="1000" b="1" i="0" u="none" strike="noStrike">
                          <a:solidFill>
                            <a:srgbClr val="000000"/>
                          </a:solidFill>
                          <a:effectLst/>
                          <a:latin typeface="Arial" panose="020B0604020202020204" pitchFamily="34" charset="0"/>
                        </a:rPr>
                        <a:t> </a:t>
                      </a:r>
                    </a:p>
                  </a:txBody>
                  <a:tcPr marL="5546" marR="5546" marT="554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1" i="0" u="none" strike="noStrike">
                          <a:solidFill>
                            <a:srgbClr val="000000"/>
                          </a:solidFill>
                          <a:effectLst/>
                          <a:latin typeface="Arial" panose="020B0604020202020204" pitchFamily="34" charset="0"/>
                        </a:rPr>
                        <a:t> </a:t>
                      </a:r>
                    </a:p>
                  </a:txBody>
                  <a:tcPr marL="5546" marR="5546" marT="554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5546" marR="5546" marT="554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latin typeface="Arial" panose="020B0604020202020204" pitchFamily="34" charset="0"/>
                        </a:rPr>
                        <a:t> </a:t>
                      </a:r>
                    </a:p>
                  </a:txBody>
                  <a:tcPr marL="5546" marR="5546" marT="554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latin typeface="Arial" panose="020B0604020202020204" pitchFamily="34" charset="0"/>
                        </a:rPr>
                        <a:t> </a:t>
                      </a:r>
                    </a:p>
                  </a:txBody>
                  <a:tcPr marL="5546" marR="5546" marT="554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latin typeface="Arial" panose="020B0604020202020204" pitchFamily="34" charset="0"/>
                        </a:rPr>
                        <a:t> </a:t>
                      </a:r>
                    </a:p>
                  </a:txBody>
                  <a:tcPr marL="5546" marR="5546" marT="554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0811275"/>
                  </a:ext>
                </a:extLst>
              </a:tr>
              <a:tr h="411325">
                <a:tc>
                  <a:txBody>
                    <a:bodyPr/>
                    <a:lstStyle/>
                    <a:p>
                      <a:pPr algn="ctr" fontAlgn="ctr"/>
                      <a:r>
                        <a:rPr lang="es-CO" sz="1000" b="1" i="0" u="none" strike="noStrike">
                          <a:solidFill>
                            <a:srgbClr val="FFFFFF"/>
                          </a:solidFill>
                          <a:effectLst/>
                          <a:latin typeface="Arial" panose="020B0604020202020204" pitchFamily="34" charset="0"/>
                        </a:rPr>
                        <a:t>Acuerdo N°</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1000" b="1" i="0" u="none" strike="noStrike">
                          <a:solidFill>
                            <a:srgbClr val="FFFFFF"/>
                          </a:solidFill>
                          <a:effectLst/>
                          <a:latin typeface="Arial" panose="020B0604020202020204" pitchFamily="34" charset="0"/>
                        </a:rPr>
                        <a:t>Valor adicionado </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1000" b="1" i="0" u="none" strike="noStrike" dirty="0">
                          <a:solidFill>
                            <a:srgbClr val="FFFFFF"/>
                          </a:solidFill>
                          <a:effectLst/>
                          <a:latin typeface="Arial" panose="020B0604020202020204" pitchFamily="34" charset="0"/>
                        </a:rPr>
                        <a:t>Proyecto </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1000" b="1" i="0" u="none" strike="noStrike">
                          <a:solidFill>
                            <a:srgbClr val="FFFFFF"/>
                          </a:solidFill>
                          <a:effectLst/>
                          <a:latin typeface="Arial" panose="020B0604020202020204" pitchFamily="34" charset="0"/>
                        </a:rPr>
                        <a:t>Información uso del recurso </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1000" b="1" i="0" u="none" strike="noStrike">
                          <a:solidFill>
                            <a:srgbClr val="FFFFFF"/>
                          </a:solidFill>
                          <a:effectLst/>
                          <a:latin typeface="Arial" panose="020B0604020202020204" pitchFamily="34" charset="0"/>
                        </a:rPr>
                        <a:t>Plan Operativo </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MX" sz="1000" b="1" i="0" u="none" strike="noStrike">
                          <a:solidFill>
                            <a:srgbClr val="FFFFFF"/>
                          </a:solidFill>
                          <a:effectLst/>
                          <a:latin typeface="Arial" panose="020B0604020202020204" pitchFamily="34" charset="0"/>
                        </a:rPr>
                        <a:t>Que ajustes a metas dieron lugar, incorporación de actividades o ya se tienan proyectadas</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extLst>
                  <a:ext uri="{0D108BD9-81ED-4DB2-BD59-A6C34878D82A}">
                    <a16:rowId xmlns:a16="http://schemas.microsoft.com/office/drawing/2014/main" val="2706206676"/>
                  </a:ext>
                </a:extLst>
              </a:tr>
              <a:tr h="681445">
                <a:tc rowSpan="2">
                  <a:txBody>
                    <a:bodyPr/>
                    <a:lstStyle/>
                    <a:p>
                      <a:pPr algn="ctr" fontAlgn="ctr"/>
                      <a:r>
                        <a:rPr lang="es-MX" sz="1000" b="0" i="0" u="none" strike="noStrike">
                          <a:solidFill>
                            <a:srgbClr val="000000"/>
                          </a:solidFill>
                          <a:effectLst/>
                          <a:latin typeface="Arial" panose="020B0604020202020204" pitchFamily="34" charset="0"/>
                        </a:rPr>
                        <a:t>Acuerdo No. 41 de 11 de marzo de 2026</a:t>
                      </a:r>
                      <a:br>
                        <a:rPr lang="es-MX" sz="1000" b="0" i="0" u="none" strike="noStrike">
                          <a:solidFill>
                            <a:srgbClr val="000000"/>
                          </a:solidFill>
                          <a:effectLst/>
                          <a:latin typeface="Arial" panose="020B0604020202020204" pitchFamily="34" charset="0"/>
                        </a:rPr>
                      </a:br>
                      <a:br>
                        <a:rPr lang="es-MX" sz="1000" b="0" i="0" u="none" strike="noStrike">
                          <a:solidFill>
                            <a:srgbClr val="000000"/>
                          </a:solidFill>
                          <a:effectLst/>
                          <a:latin typeface="Arial" panose="020B0604020202020204" pitchFamily="34" charset="0"/>
                        </a:rPr>
                      </a:br>
                      <a:r>
                        <a:rPr lang="es-MX" sz="1000" b="0" i="0" u="none" strike="noStrike">
                          <a:solidFill>
                            <a:srgbClr val="000000"/>
                          </a:solidFill>
                          <a:effectLst/>
                          <a:latin typeface="Arial" panose="020B0604020202020204" pitchFamily="34" charset="0"/>
                        </a:rPr>
                        <a:t>RECURSO 26</a:t>
                      </a:r>
                      <a:br>
                        <a:rPr lang="es-MX" sz="1000" b="0" i="0" u="none" strike="noStrike">
                          <a:solidFill>
                            <a:srgbClr val="000000"/>
                          </a:solidFill>
                          <a:effectLst/>
                          <a:latin typeface="Arial" panose="020B0604020202020204" pitchFamily="34" charset="0"/>
                        </a:rPr>
                      </a:br>
                      <a:r>
                        <a:rPr lang="es-MX" sz="1000" b="0" i="0" u="none" strike="noStrike">
                          <a:solidFill>
                            <a:srgbClr val="000000"/>
                          </a:solidFill>
                          <a:effectLst/>
                          <a:latin typeface="Arial" panose="020B0604020202020204" pitchFamily="34" charset="0"/>
                        </a:rPr>
                        <a:t>OTROS RECURSOS DEL BALANCE - ACUERDOS</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Arial" panose="020B0604020202020204" pitchFamily="34" charset="0"/>
                        </a:rPr>
                        <a:t>                               500,000,000.00 </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000" b="0" i="0" u="none" strike="noStrike" dirty="0">
                          <a:solidFill>
                            <a:srgbClr val="000000"/>
                          </a:solidFill>
                          <a:effectLst/>
                          <a:latin typeface="Arial" panose="020B0604020202020204" pitchFamily="34" charset="0"/>
                        </a:rPr>
                        <a:t>P15. Promoción, comercialización y transferencia de capacidades institucionales a través de la prestación de Servicios de Extensión</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000" b="0" i="0" u="none" strike="noStrike" dirty="0">
                          <a:solidFill>
                            <a:srgbClr val="000000"/>
                          </a:solidFill>
                          <a:effectLst/>
                          <a:latin typeface="Arial" panose="020B0604020202020204" pitchFamily="34" charset="0"/>
                        </a:rPr>
                        <a:t>Salado Consotá: Actividades para fortalecer la apropiación social  del conocimiento tales como: estudio de mercado, asesores científicos, museografía y diseños de salas.</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rPr>
                        <a:t>Plan operativo 3. Creación, fortalecimiento y posicionamiento de espacios de apropiación social del conocimiento. </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rPr>
                        <a:t>La adición no da lugar a ajuste de metas, permite fortalecer la actividad "Gestión institucional para el fortalecimiento de proyectos institucionales de apropiación social del conocimiento"</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5887095"/>
                  </a:ext>
                </a:extLst>
              </a:tr>
              <a:tr h="593346">
                <a:tc vMerge="1">
                  <a:txBody>
                    <a:bodyPr/>
                    <a:lstStyle/>
                    <a:p>
                      <a:endParaRPr lang="es-CO"/>
                    </a:p>
                  </a:txBody>
                  <a:tcPr/>
                </a:tc>
                <a:tc>
                  <a:txBody>
                    <a:bodyPr/>
                    <a:lstStyle/>
                    <a:p>
                      <a:pPr algn="r" fontAlgn="ctr"/>
                      <a:r>
                        <a:rPr lang="es-CO" sz="1000" b="0" i="0" u="none" strike="noStrike" dirty="0">
                          <a:solidFill>
                            <a:srgbClr val="000000"/>
                          </a:solidFill>
                          <a:effectLst/>
                          <a:latin typeface="Arial" panose="020B0604020202020204" pitchFamily="34" charset="0"/>
                        </a:rPr>
                        <a:t>300,000,000.00 </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ctr" fontAlgn="ctr"/>
                      <a:r>
                        <a:rPr lang="es-MX" sz="1000" b="0" i="0" u="none" strike="noStrike">
                          <a:solidFill>
                            <a:srgbClr val="000000"/>
                          </a:solidFill>
                          <a:effectLst/>
                          <a:latin typeface="Arial" panose="020B0604020202020204" pitchFamily="34" charset="0"/>
                        </a:rPr>
                        <a:t>CIBI: Actividades para fortalecer la apropiación social  del conocimiento tales como: diseños, conservación y formación.</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rPr>
                        <a:t>Plan operativo 3. Creación, fortalecimiento y posicionamiento de espacios de apropiación social del conocimiento. </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rPr>
                        <a:t>La adición no da lugar a ajuste de metas, permite fortalecer la actividad "Gestión del proyecto Generación Creación de un Centro de ciencia en Biodiversidad de Risaralda"</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66351423"/>
                  </a:ext>
                </a:extLst>
              </a:tr>
              <a:tr h="154984">
                <a:tc>
                  <a:txBody>
                    <a:bodyPr/>
                    <a:lstStyle/>
                    <a:p>
                      <a:pPr algn="ctr" fontAlgn="ctr"/>
                      <a:r>
                        <a:rPr lang="es-CO" sz="1000" b="1" i="0" u="none" strike="noStrike">
                          <a:solidFill>
                            <a:srgbClr val="000000"/>
                          </a:solidFill>
                          <a:effectLst/>
                          <a:latin typeface="Arial" panose="020B0604020202020204" pitchFamily="34" charset="0"/>
                        </a:rPr>
                        <a:t>Sub total </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fontAlgn="ctr"/>
                      <a:r>
                        <a:rPr lang="es-CO" sz="1000" b="1" i="0" u="none" strike="noStrike" dirty="0">
                          <a:solidFill>
                            <a:srgbClr val="000000"/>
                          </a:solidFill>
                          <a:effectLst/>
                          <a:latin typeface="Arial" panose="020B0604020202020204" pitchFamily="34" charset="0"/>
                        </a:rPr>
                        <a:t>                             800,000,000.00 </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fontAlgn="ctr"/>
                      <a:r>
                        <a:rPr lang="es-CO" sz="1000" b="0" i="0" u="none" strike="noStrike" dirty="0">
                          <a:solidFill>
                            <a:srgbClr val="000000"/>
                          </a:solidFill>
                          <a:effectLst/>
                          <a:latin typeface="Arial" panose="020B0604020202020204" pitchFamily="34" charset="0"/>
                        </a:rPr>
                        <a:t> </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fontAlgn="ctr"/>
                      <a:r>
                        <a:rPr lang="es-CO" sz="1000" b="0" i="0" u="none" strike="noStrike">
                          <a:solidFill>
                            <a:srgbClr val="000000"/>
                          </a:solidFill>
                          <a:effectLst/>
                          <a:latin typeface="Arial" panose="020B0604020202020204" pitchFamily="34" charset="0"/>
                        </a:rPr>
                        <a:t> </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fontAlgn="ctr"/>
                      <a:r>
                        <a:rPr lang="es-CO" sz="1000" b="0" i="0" u="none" strike="noStrike" dirty="0">
                          <a:solidFill>
                            <a:srgbClr val="000000"/>
                          </a:solidFill>
                          <a:effectLst/>
                          <a:latin typeface="Arial" panose="020B0604020202020204" pitchFamily="34" charset="0"/>
                        </a:rPr>
                        <a:t> </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fontAlgn="ctr"/>
                      <a:r>
                        <a:rPr lang="es-CO" sz="1000" b="0" i="0" u="none" strike="noStrike" dirty="0">
                          <a:solidFill>
                            <a:srgbClr val="000000"/>
                          </a:solidFill>
                          <a:effectLst/>
                          <a:latin typeface="Arial" panose="020B0604020202020204" pitchFamily="34" charset="0"/>
                        </a:rPr>
                        <a:t> </a:t>
                      </a:r>
                    </a:p>
                  </a:txBody>
                  <a:tcPr marL="5546" marR="5546" marT="55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00291680"/>
                  </a:ext>
                </a:extLst>
              </a:tr>
            </a:tbl>
          </a:graphicData>
        </a:graphic>
      </p:graphicFrame>
      <p:graphicFrame>
        <p:nvGraphicFramePr>
          <p:cNvPr id="3" name="Tabla 2">
            <a:extLst>
              <a:ext uri="{FF2B5EF4-FFF2-40B4-BE49-F238E27FC236}">
                <a16:creationId xmlns:a16="http://schemas.microsoft.com/office/drawing/2014/main" id="{DB9CCB01-2054-4851-84F0-D81E6C096DA1}"/>
              </a:ext>
            </a:extLst>
          </p:cNvPr>
          <p:cNvGraphicFramePr>
            <a:graphicFrameLocks noGrp="1"/>
          </p:cNvGraphicFramePr>
          <p:nvPr>
            <p:extLst>
              <p:ext uri="{D42A27DB-BD31-4B8C-83A1-F6EECF244321}">
                <p14:modId xmlns:p14="http://schemas.microsoft.com/office/powerpoint/2010/main" val="2196709959"/>
              </p:ext>
            </p:extLst>
          </p:nvPr>
        </p:nvGraphicFramePr>
        <p:xfrm>
          <a:off x="325293" y="496017"/>
          <a:ext cx="11541414" cy="3113781"/>
        </p:xfrm>
        <a:graphic>
          <a:graphicData uri="http://schemas.openxmlformats.org/drawingml/2006/table">
            <a:tbl>
              <a:tblPr/>
              <a:tblGrid>
                <a:gridCol w="1390532">
                  <a:extLst>
                    <a:ext uri="{9D8B030D-6E8A-4147-A177-3AD203B41FA5}">
                      <a16:colId xmlns:a16="http://schemas.microsoft.com/office/drawing/2014/main" val="3078619094"/>
                    </a:ext>
                  </a:extLst>
                </a:gridCol>
                <a:gridCol w="1807692">
                  <a:extLst>
                    <a:ext uri="{9D8B030D-6E8A-4147-A177-3AD203B41FA5}">
                      <a16:colId xmlns:a16="http://schemas.microsoft.com/office/drawing/2014/main" val="3776502559"/>
                    </a:ext>
                  </a:extLst>
                </a:gridCol>
                <a:gridCol w="2299725">
                  <a:extLst>
                    <a:ext uri="{9D8B030D-6E8A-4147-A177-3AD203B41FA5}">
                      <a16:colId xmlns:a16="http://schemas.microsoft.com/office/drawing/2014/main" val="3653295383"/>
                    </a:ext>
                  </a:extLst>
                </a:gridCol>
                <a:gridCol w="2791760">
                  <a:extLst>
                    <a:ext uri="{9D8B030D-6E8A-4147-A177-3AD203B41FA5}">
                      <a16:colId xmlns:a16="http://schemas.microsoft.com/office/drawing/2014/main" val="1940610970"/>
                    </a:ext>
                  </a:extLst>
                </a:gridCol>
                <a:gridCol w="3251705">
                  <a:extLst>
                    <a:ext uri="{9D8B030D-6E8A-4147-A177-3AD203B41FA5}">
                      <a16:colId xmlns:a16="http://schemas.microsoft.com/office/drawing/2014/main" val="1560365458"/>
                    </a:ext>
                  </a:extLst>
                </a:gridCol>
              </a:tblGrid>
              <a:tr h="124258">
                <a:tc>
                  <a:txBody>
                    <a:bodyPr/>
                    <a:lstStyle/>
                    <a:p>
                      <a:pPr algn="l" fontAlgn="ctr"/>
                      <a:r>
                        <a:rPr lang="es-CO" sz="1000" b="1" i="0" u="none" strike="noStrike">
                          <a:solidFill>
                            <a:srgbClr val="000000"/>
                          </a:solidFill>
                          <a:effectLst/>
                          <a:latin typeface="Arial" panose="020B0604020202020204" pitchFamily="34" charset="0"/>
                        </a:rPr>
                        <a:t>PILAR DE GESTIÓN </a:t>
                      </a:r>
                    </a:p>
                  </a:txBody>
                  <a:tcPr marL="7309" marR="7309" marT="7309" marB="0" anchor="ctr">
                    <a:lnL>
                      <a:noFill/>
                    </a:lnL>
                    <a:lnR>
                      <a:noFill/>
                    </a:lnR>
                    <a:lnT>
                      <a:noFill/>
                    </a:lnT>
                    <a:lnB>
                      <a:noFill/>
                    </a:lnB>
                    <a:solidFill>
                      <a:srgbClr val="D9E2F3"/>
                    </a:solidFill>
                  </a:tcPr>
                </a:tc>
                <a:tc gridSpan="2">
                  <a:txBody>
                    <a:bodyPr/>
                    <a:lstStyle/>
                    <a:p>
                      <a:pPr algn="l" fontAlgn="ctr"/>
                      <a:r>
                        <a:rPr lang="es-MX" sz="1000" b="0" i="0" u="none" strike="noStrike">
                          <a:solidFill>
                            <a:srgbClr val="000000"/>
                          </a:solidFill>
                          <a:effectLst/>
                          <a:latin typeface="Arial" panose="020B0604020202020204" pitchFamily="34" charset="0"/>
                        </a:rPr>
                        <a:t>Excelencia Académica para la Formación Integral</a:t>
                      </a:r>
                    </a:p>
                  </a:txBody>
                  <a:tcPr marL="7309" marR="7309" marT="7309" marB="0" anchor="ctr">
                    <a:lnL>
                      <a:noFill/>
                    </a:lnL>
                    <a:lnR>
                      <a:noFill/>
                    </a:lnR>
                    <a:lnT>
                      <a:noFill/>
                    </a:lnT>
                    <a:lnB>
                      <a:noFill/>
                    </a:lnB>
                    <a:solidFill>
                      <a:srgbClr val="D9E2F3"/>
                    </a:solidFill>
                  </a:tcPr>
                </a:tc>
                <a:tc hMerge="1">
                  <a:txBody>
                    <a:bodyPr/>
                    <a:lstStyle/>
                    <a:p>
                      <a:endParaRPr lang="es-CO"/>
                    </a:p>
                  </a:txBody>
                  <a:tcPr/>
                </a:tc>
                <a:tc>
                  <a:txBody>
                    <a:bodyPr/>
                    <a:lstStyle/>
                    <a:p>
                      <a:pPr algn="l" fontAlgn="ctr"/>
                      <a:r>
                        <a:rPr lang="es-CO" sz="1000" b="0" i="0" u="none" strike="noStrike">
                          <a:solidFill>
                            <a:srgbClr val="000000"/>
                          </a:solidFill>
                          <a:effectLst/>
                          <a:latin typeface="Arial" panose="020B0604020202020204" pitchFamily="34" charset="0"/>
                        </a:rPr>
                        <a:t> </a:t>
                      </a:r>
                    </a:p>
                  </a:txBody>
                  <a:tcPr marL="7309" marR="7309" marT="7309" marB="0" anchor="ctr">
                    <a:lnL>
                      <a:noFill/>
                    </a:lnL>
                    <a:lnR>
                      <a:noFill/>
                    </a:lnR>
                    <a:lnT>
                      <a:noFill/>
                    </a:lnT>
                    <a:lnB>
                      <a:noFill/>
                    </a:lnB>
                    <a:solidFill>
                      <a:srgbClr val="FFFFFF"/>
                    </a:solidFill>
                  </a:tcPr>
                </a:tc>
                <a:tc>
                  <a:txBody>
                    <a:bodyPr/>
                    <a:lstStyle/>
                    <a:p>
                      <a:pPr algn="l" fontAlgn="ctr"/>
                      <a:r>
                        <a:rPr lang="es-CO" sz="1000" b="0" i="0" u="none" strike="noStrike">
                          <a:solidFill>
                            <a:srgbClr val="000000"/>
                          </a:solidFill>
                          <a:effectLst/>
                          <a:latin typeface="Arial" panose="020B0604020202020204" pitchFamily="34" charset="0"/>
                        </a:rPr>
                        <a:t> </a:t>
                      </a:r>
                    </a:p>
                  </a:txBody>
                  <a:tcPr marL="7309" marR="7309" marT="7309" marB="0" anchor="ctr">
                    <a:lnL>
                      <a:noFill/>
                    </a:lnL>
                    <a:lnR>
                      <a:noFill/>
                    </a:lnR>
                    <a:lnT>
                      <a:noFill/>
                    </a:lnT>
                    <a:lnB>
                      <a:noFill/>
                    </a:lnB>
                    <a:solidFill>
                      <a:srgbClr val="FFFFFF"/>
                    </a:solidFill>
                  </a:tcPr>
                </a:tc>
                <a:extLst>
                  <a:ext uri="{0D108BD9-81ED-4DB2-BD59-A6C34878D82A}">
                    <a16:rowId xmlns:a16="http://schemas.microsoft.com/office/drawing/2014/main" val="1586376667"/>
                  </a:ext>
                </a:extLst>
              </a:tr>
              <a:tr h="124258">
                <a:tc>
                  <a:txBody>
                    <a:bodyPr/>
                    <a:lstStyle/>
                    <a:p>
                      <a:pPr algn="l" fontAlgn="ctr"/>
                      <a:r>
                        <a:rPr lang="es-CO" sz="1000" b="1" i="0" u="none" strike="noStrike">
                          <a:solidFill>
                            <a:srgbClr val="FF0000"/>
                          </a:solidFill>
                          <a:effectLst/>
                          <a:latin typeface="Arial" panose="020B0604020202020204" pitchFamily="34" charset="0"/>
                        </a:rPr>
                        <a:t> </a:t>
                      </a:r>
                    </a:p>
                  </a:txBody>
                  <a:tcPr marL="7309" marR="7309" marT="730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1" i="0" u="none" strike="noStrike">
                          <a:solidFill>
                            <a:srgbClr val="FF0000"/>
                          </a:solidFill>
                          <a:effectLst/>
                          <a:latin typeface="Arial" panose="020B0604020202020204" pitchFamily="34" charset="0"/>
                        </a:rPr>
                        <a:t> </a:t>
                      </a:r>
                    </a:p>
                  </a:txBody>
                  <a:tcPr marL="7309" marR="7309" marT="730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FF0000"/>
                          </a:solidFill>
                          <a:effectLst/>
                          <a:latin typeface="Arial" panose="020B0604020202020204" pitchFamily="34" charset="0"/>
                        </a:rPr>
                        <a:t> </a:t>
                      </a:r>
                    </a:p>
                  </a:txBody>
                  <a:tcPr marL="7309" marR="7309" marT="730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FF0000"/>
                          </a:solidFill>
                          <a:effectLst/>
                          <a:latin typeface="Arial" panose="020B0604020202020204" pitchFamily="34" charset="0"/>
                        </a:rPr>
                        <a:t> </a:t>
                      </a:r>
                    </a:p>
                  </a:txBody>
                  <a:tcPr marL="7309" marR="7309" marT="730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FF0000"/>
                          </a:solidFill>
                          <a:effectLst/>
                          <a:latin typeface="Arial" panose="020B0604020202020204" pitchFamily="34" charset="0"/>
                        </a:rPr>
                        <a:t> </a:t>
                      </a:r>
                    </a:p>
                  </a:txBody>
                  <a:tcPr marL="7309" marR="7309" marT="730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130824"/>
                  </a:ext>
                </a:extLst>
              </a:tr>
              <a:tr h="248515">
                <a:tc>
                  <a:txBody>
                    <a:bodyPr/>
                    <a:lstStyle/>
                    <a:p>
                      <a:pPr algn="ctr" fontAlgn="ctr"/>
                      <a:r>
                        <a:rPr lang="es-CO" sz="1000" b="1" i="0" u="none" strike="noStrike">
                          <a:solidFill>
                            <a:srgbClr val="FFFFFF"/>
                          </a:solidFill>
                          <a:effectLst/>
                          <a:latin typeface="Arial" panose="020B0604020202020204" pitchFamily="34" charset="0"/>
                        </a:rPr>
                        <a:t>Acuerdo N°</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1000" b="1" i="0" u="none" strike="noStrike">
                          <a:solidFill>
                            <a:srgbClr val="FFFFFF"/>
                          </a:solidFill>
                          <a:effectLst/>
                          <a:latin typeface="Arial" panose="020B0604020202020204" pitchFamily="34" charset="0"/>
                        </a:rPr>
                        <a:t>Valor adicionado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1000" b="1" i="0" u="none" strike="noStrike">
                          <a:solidFill>
                            <a:srgbClr val="FFFFFF"/>
                          </a:solidFill>
                          <a:effectLst/>
                          <a:latin typeface="Arial" panose="020B0604020202020204" pitchFamily="34" charset="0"/>
                        </a:rPr>
                        <a:t>Proyecto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1000" b="1" i="0" u="none" strike="noStrike">
                          <a:solidFill>
                            <a:srgbClr val="FFFFFF"/>
                          </a:solidFill>
                          <a:effectLst/>
                          <a:latin typeface="Arial" panose="020B0604020202020204" pitchFamily="34" charset="0"/>
                        </a:rPr>
                        <a:t>Plan Operativo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MX" sz="1000" b="1" i="0" u="none" strike="noStrike">
                          <a:solidFill>
                            <a:srgbClr val="FFFFFF"/>
                          </a:solidFill>
                          <a:effectLst/>
                          <a:latin typeface="Arial" panose="020B0604020202020204" pitchFamily="34" charset="0"/>
                        </a:rPr>
                        <a:t>Que ajustes a metas dieron lugar, incorporación de actividades o ya se tienan proyectadas</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extLst>
                  <a:ext uri="{0D108BD9-81ED-4DB2-BD59-A6C34878D82A}">
                    <a16:rowId xmlns:a16="http://schemas.microsoft.com/office/drawing/2014/main" val="1147570120"/>
                  </a:ext>
                </a:extLst>
              </a:tr>
              <a:tr h="745545">
                <a:tc>
                  <a:txBody>
                    <a:bodyPr/>
                    <a:lstStyle/>
                    <a:p>
                      <a:pPr algn="ctr" fontAlgn="ctr"/>
                      <a:r>
                        <a:rPr lang="es-MX" sz="1000" b="0" i="0" u="none" strike="noStrike">
                          <a:solidFill>
                            <a:srgbClr val="000000"/>
                          </a:solidFill>
                          <a:effectLst/>
                          <a:latin typeface="Arial" panose="020B0604020202020204" pitchFamily="34" charset="0"/>
                        </a:rPr>
                        <a:t>Acuerdo No. 34 de 13 de febrero de 2026</a:t>
                      </a:r>
                      <a:br>
                        <a:rPr lang="es-MX" sz="1000" b="0" i="0" u="none" strike="noStrike">
                          <a:solidFill>
                            <a:srgbClr val="000000"/>
                          </a:solidFill>
                          <a:effectLst/>
                          <a:latin typeface="Arial" panose="020B0604020202020204" pitchFamily="34" charset="0"/>
                        </a:rPr>
                      </a:br>
                      <a:r>
                        <a:rPr lang="es-MX" sz="1000" b="0" i="0" u="none" strike="noStrike">
                          <a:solidFill>
                            <a:srgbClr val="000000"/>
                          </a:solidFill>
                          <a:effectLst/>
                          <a:latin typeface="Arial" panose="020B0604020202020204" pitchFamily="34" charset="0"/>
                        </a:rPr>
                        <a:t>RECURSO 26A</a:t>
                      </a:r>
                      <a:br>
                        <a:rPr lang="es-MX" sz="1000" b="0" i="0" u="none" strike="noStrike">
                          <a:solidFill>
                            <a:srgbClr val="000000"/>
                          </a:solidFill>
                          <a:effectLst/>
                          <a:latin typeface="Arial" panose="020B0604020202020204" pitchFamily="34" charset="0"/>
                        </a:rPr>
                      </a:br>
                      <a:r>
                        <a:rPr lang="es-MX" sz="1000" b="0" i="0" u="none" strike="noStrike">
                          <a:solidFill>
                            <a:srgbClr val="000000"/>
                          </a:solidFill>
                          <a:effectLst/>
                          <a:latin typeface="Arial" panose="020B0604020202020204" pitchFamily="34" charset="0"/>
                        </a:rPr>
                        <a:t>RECURSOS DEL BALANCE - PLAN DE FOMENTO</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Arial" panose="020B0604020202020204" pitchFamily="34" charset="0"/>
                        </a:rPr>
                        <a:t>                            33,819,757.00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a:solidFill>
                            <a:srgbClr val="000000"/>
                          </a:solidFill>
                          <a:effectLst/>
                          <a:latin typeface="Arial" panose="020B0604020202020204" pitchFamily="34" charset="0"/>
                        </a:rPr>
                        <a:t>P4. Acompañamiento y seguimiento</a:t>
                      </a:r>
                      <a:br>
                        <a:rPr lang="es-MX" sz="1000" b="0" i="0" u="none" strike="noStrike">
                          <a:solidFill>
                            <a:srgbClr val="000000"/>
                          </a:solidFill>
                          <a:effectLst/>
                          <a:latin typeface="Arial" panose="020B0604020202020204" pitchFamily="34" charset="0"/>
                        </a:rPr>
                      </a:br>
                      <a:r>
                        <a:rPr lang="es-MX" sz="1000" b="0" i="0" u="none" strike="noStrike">
                          <a:solidFill>
                            <a:srgbClr val="000000"/>
                          </a:solidFill>
                          <a:effectLst/>
                          <a:latin typeface="Arial" panose="020B0604020202020204" pitchFamily="34" charset="0"/>
                        </a:rPr>
                        <a:t>académico</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latin typeface="Arial" panose="020B0604020202020204" pitchFamily="34" charset="0"/>
                        </a:rPr>
                        <a:t>Seguimiento Académico</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000" b="0" i="0" u="none" strike="noStrike" dirty="0">
                          <a:solidFill>
                            <a:srgbClr val="000000"/>
                          </a:solidFill>
                          <a:effectLst/>
                          <a:latin typeface="Arial" panose="020B0604020202020204" pitchFamily="34" charset="0"/>
                        </a:rPr>
                        <a:t>La adición fortalece las estrategias y actividades (Análisis de indicadores de desempeño académico de los estudiantes) para diagnosticar y generar alertas tempranas de posibles desertores, como también otras fenómenos relacionados con la gestión académica. Sin embargo, no afecta las metas planteadas inicialmente.</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359400"/>
                  </a:ext>
                </a:extLst>
              </a:tr>
              <a:tr h="124258">
                <a:tc>
                  <a:txBody>
                    <a:bodyPr/>
                    <a:lstStyle/>
                    <a:p>
                      <a:pPr algn="ctr" fontAlgn="ctr"/>
                      <a:r>
                        <a:rPr lang="es-CO" sz="1000" b="1" i="0" u="none" strike="noStrike">
                          <a:solidFill>
                            <a:srgbClr val="000000"/>
                          </a:solidFill>
                          <a:effectLst/>
                          <a:latin typeface="Arial" panose="020B0604020202020204" pitchFamily="34" charset="0"/>
                        </a:rPr>
                        <a:t>Sub total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fontAlgn="ctr"/>
                      <a:r>
                        <a:rPr lang="es-CO" sz="1000" b="1" i="0" u="none" strike="noStrike" dirty="0">
                          <a:solidFill>
                            <a:srgbClr val="000000"/>
                          </a:solidFill>
                          <a:effectLst/>
                          <a:latin typeface="Arial" panose="020B0604020202020204" pitchFamily="34" charset="0"/>
                        </a:rPr>
                        <a:t> $                         33,819,757.00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0" i="0" u="none" strike="noStrike">
                          <a:solidFill>
                            <a:srgbClr val="FF0000"/>
                          </a:solidFill>
                          <a:effectLst/>
                          <a:latin typeface="Arial" panose="020B0604020202020204" pitchFamily="34" charset="0"/>
                        </a:rPr>
                        <a:t>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fontAlgn="ctr"/>
                      <a:r>
                        <a:rPr lang="es-CO" sz="1000" b="0" i="0" u="none" strike="noStrike">
                          <a:solidFill>
                            <a:srgbClr val="000000"/>
                          </a:solidFill>
                          <a:effectLst/>
                          <a:latin typeface="Arial" panose="020B0604020202020204" pitchFamily="34" charset="0"/>
                        </a:rPr>
                        <a:t>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just" fontAlgn="ctr"/>
                      <a:r>
                        <a:rPr lang="es-CO" sz="1000" b="0" i="0" u="none" strike="noStrike" dirty="0">
                          <a:solidFill>
                            <a:srgbClr val="000000"/>
                          </a:solidFill>
                          <a:effectLst/>
                          <a:latin typeface="Arial" panose="020B0604020202020204" pitchFamily="34" charset="0"/>
                        </a:rPr>
                        <a:t>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863558315"/>
                  </a:ext>
                </a:extLst>
              </a:tr>
              <a:tr h="621288">
                <a:tc>
                  <a:txBody>
                    <a:bodyPr/>
                    <a:lstStyle/>
                    <a:p>
                      <a:pPr algn="ctr" fontAlgn="ctr"/>
                      <a:r>
                        <a:rPr lang="es-MX" sz="1000" b="0" i="0" u="none" strike="noStrike">
                          <a:solidFill>
                            <a:srgbClr val="000000"/>
                          </a:solidFill>
                          <a:effectLst/>
                          <a:latin typeface="Arial" panose="020B0604020202020204" pitchFamily="34" charset="0"/>
                        </a:rPr>
                        <a:t>Acuerdo No. 44 de 9 de abril de 2026</a:t>
                      </a:r>
                      <a:br>
                        <a:rPr lang="es-MX" sz="1000" b="0" i="0" u="none" strike="noStrike">
                          <a:solidFill>
                            <a:srgbClr val="000000"/>
                          </a:solidFill>
                          <a:effectLst/>
                          <a:latin typeface="Arial" panose="020B0604020202020204" pitchFamily="34" charset="0"/>
                        </a:rPr>
                      </a:br>
                      <a:r>
                        <a:rPr lang="es-MX" sz="1000" b="0" i="0" u="none" strike="noStrike">
                          <a:solidFill>
                            <a:srgbClr val="000000"/>
                          </a:solidFill>
                          <a:effectLst/>
                          <a:latin typeface="Arial" panose="020B0604020202020204" pitchFamily="34" charset="0"/>
                        </a:rPr>
                        <a:t>RECURSO  26</a:t>
                      </a:r>
                      <a:br>
                        <a:rPr lang="es-MX" sz="1000" b="0" i="0" u="none" strike="noStrike">
                          <a:solidFill>
                            <a:srgbClr val="000000"/>
                          </a:solidFill>
                          <a:effectLst/>
                          <a:latin typeface="Arial" panose="020B0604020202020204" pitchFamily="34" charset="0"/>
                        </a:rPr>
                      </a:br>
                      <a:r>
                        <a:rPr lang="es-MX" sz="1000" b="0" i="0" u="none" strike="noStrike">
                          <a:solidFill>
                            <a:srgbClr val="000000"/>
                          </a:solidFill>
                          <a:effectLst/>
                          <a:latin typeface="Arial" panose="020B0604020202020204" pitchFamily="34" charset="0"/>
                        </a:rPr>
                        <a:t>OTROS RECURSOS DE BALANCE - ACUERDOS</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000" b="0" i="0" u="none" strike="noStrike" dirty="0">
                          <a:solidFill>
                            <a:srgbClr val="000000"/>
                          </a:solidFill>
                          <a:effectLst/>
                          <a:latin typeface="Arial" panose="020B0604020202020204" pitchFamily="34" charset="0"/>
                        </a:rPr>
                        <a:t> $                       200,000,000.00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0" i="0" u="none" strike="noStrike" dirty="0">
                          <a:solidFill>
                            <a:srgbClr val="000000"/>
                          </a:solidFill>
                          <a:effectLst/>
                          <a:latin typeface="Arial" panose="020B0604020202020204" pitchFamily="34" charset="0"/>
                        </a:rPr>
                        <a:t>P2. Evaluación y Aseguramiento de la Calidad</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000" b="0" i="0" u="none" strike="noStrike">
                          <a:solidFill>
                            <a:srgbClr val="000000"/>
                          </a:solidFill>
                          <a:effectLst/>
                          <a:latin typeface="Arial" panose="020B0604020202020204" pitchFamily="34" charset="0"/>
                        </a:rPr>
                        <a:t>Evaluación y aseguramiento de la calidad</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000" b="0" i="0" u="none" strike="noStrike" dirty="0">
                          <a:solidFill>
                            <a:srgbClr val="000000"/>
                          </a:solidFill>
                          <a:effectLst/>
                          <a:latin typeface="Arial" panose="020B0604020202020204" pitchFamily="34" charset="0"/>
                        </a:rPr>
                        <a:t>Las metas, aunque se encontraban sujetas a la disponibilidad del recurso, fueron establecidas bajo la previsión de que este sería efectivamente recibido. Por lo tanto, no requiere ajustes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12933"/>
                  </a:ext>
                </a:extLst>
              </a:tr>
              <a:tr h="124258">
                <a:tc>
                  <a:txBody>
                    <a:bodyPr/>
                    <a:lstStyle/>
                    <a:p>
                      <a:pPr algn="ctr" fontAlgn="ctr"/>
                      <a:r>
                        <a:rPr lang="es-CO" sz="1000" b="1" i="0" u="none" strike="noStrike">
                          <a:solidFill>
                            <a:srgbClr val="000000"/>
                          </a:solidFill>
                          <a:effectLst/>
                          <a:latin typeface="Arial" panose="020B0604020202020204" pitchFamily="34" charset="0"/>
                        </a:rPr>
                        <a:t>Sub total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fontAlgn="ctr"/>
                      <a:r>
                        <a:rPr lang="es-CO" sz="1000" b="1" i="0" u="none" strike="noStrike" dirty="0">
                          <a:solidFill>
                            <a:srgbClr val="000000"/>
                          </a:solidFill>
                          <a:effectLst/>
                          <a:latin typeface="Arial" panose="020B0604020202020204" pitchFamily="34" charset="0"/>
                        </a:rPr>
                        <a:t> $                      200,000,000.00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0" i="0" u="none" strike="noStrike">
                          <a:solidFill>
                            <a:srgbClr val="FF0000"/>
                          </a:solidFill>
                          <a:effectLst/>
                          <a:latin typeface="Arial" panose="020B0604020202020204" pitchFamily="34" charset="0"/>
                        </a:rPr>
                        <a:t>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fontAlgn="ctr"/>
                      <a:r>
                        <a:rPr lang="es-CO" sz="1000" b="0" i="0" u="none" strike="noStrike">
                          <a:solidFill>
                            <a:srgbClr val="000000"/>
                          </a:solidFill>
                          <a:effectLst/>
                          <a:latin typeface="Arial" panose="020B0604020202020204" pitchFamily="34" charset="0"/>
                        </a:rPr>
                        <a:t>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fontAlgn="ctr"/>
                      <a:r>
                        <a:rPr lang="es-CO" sz="1000" b="0" i="0" u="none" strike="noStrike">
                          <a:solidFill>
                            <a:srgbClr val="000000"/>
                          </a:solidFill>
                          <a:effectLst/>
                          <a:latin typeface="Arial" panose="020B0604020202020204" pitchFamily="34" charset="0"/>
                        </a:rPr>
                        <a:t>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337153585"/>
                  </a:ext>
                </a:extLst>
              </a:tr>
              <a:tr h="124258">
                <a:tc>
                  <a:txBody>
                    <a:bodyPr/>
                    <a:lstStyle/>
                    <a:p>
                      <a:pPr algn="l" fontAlgn="ctr"/>
                      <a:endParaRPr lang="es-CO" sz="1000" b="1" i="0" u="none" strike="noStrike">
                        <a:solidFill>
                          <a:srgbClr val="FF0000"/>
                        </a:solidFill>
                        <a:effectLst/>
                        <a:latin typeface="Arial" panose="020B0604020202020204" pitchFamily="34" charset="0"/>
                      </a:endParaRPr>
                    </a:p>
                  </a:txBody>
                  <a:tcPr marL="7309" marR="7309" marT="730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CO" sz="1000" b="1" i="0" u="none" strike="noStrike">
                        <a:solidFill>
                          <a:srgbClr val="FF0000"/>
                        </a:solidFill>
                        <a:effectLst/>
                        <a:latin typeface="Arial" panose="020B0604020202020204" pitchFamily="34" charset="0"/>
                      </a:endParaRPr>
                    </a:p>
                  </a:txBody>
                  <a:tcPr marL="7309" marR="7309" marT="730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FF0000"/>
                          </a:solidFill>
                          <a:effectLst/>
                          <a:latin typeface="Arial" panose="020B0604020202020204" pitchFamily="34" charset="0"/>
                        </a:rPr>
                        <a:t> </a:t>
                      </a:r>
                    </a:p>
                  </a:txBody>
                  <a:tcPr marL="7309" marR="7309" marT="730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1000" b="0" i="0" u="none" strike="noStrike">
                          <a:solidFill>
                            <a:srgbClr val="FF0000"/>
                          </a:solidFill>
                          <a:effectLst/>
                          <a:latin typeface="Arial" panose="020B0604020202020204" pitchFamily="34" charset="0"/>
                        </a:rPr>
                        <a:t> </a:t>
                      </a:r>
                    </a:p>
                  </a:txBody>
                  <a:tcPr marL="7309" marR="7309" marT="730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1000" b="0" i="0" u="none" strike="noStrike">
                          <a:solidFill>
                            <a:srgbClr val="FF0000"/>
                          </a:solidFill>
                          <a:effectLst/>
                          <a:latin typeface="Arial" panose="020B0604020202020204" pitchFamily="34" charset="0"/>
                        </a:rPr>
                        <a:t> </a:t>
                      </a:r>
                    </a:p>
                  </a:txBody>
                  <a:tcPr marL="7309" marR="7309" marT="730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77644107"/>
                  </a:ext>
                </a:extLst>
              </a:tr>
              <a:tr h="124258">
                <a:tc>
                  <a:txBody>
                    <a:bodyPr/>
                    <a:lstStyle/>
                    <a:p>
                      <a:pPr algn="ctr" fontAlgn="ctr"/>
                      <a:r>
                        <a:rPr lang="es-CO" sz="1000" b="1" i="0" u="none" strike="noStrike">
                          <a:solidFill>
                            <a:srgbClr val="000000"/>
                          </a:solidFill>
                          <a:effectLst/>
                          <a:latin typeface="Arial" panose="020B0604020202020204" pitchFamily="34" charset="0"/>
                        </a:rPr>
                        <a:t>Total Adición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CO" sz="1000" b="1" i="0" u="none" strike="noStrike" dirty="0">
                          <a:solidFill>
                            <a:srgbClr val="000000"/>
                          </a:solidFill>
                          <a:effectLst/>
                          <a:latin typeface="Arial" panose="020B0604020202020204" pitchFamily="34" charset="0"/>
                        </a:rPr>
                        <a:t>                         233,819,757.00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CO" sz="1000" b="0" i="0" u="none" strike="noStrike">
                          <a:solidFill>
                            <a:srgbClr val="FF0000"/>
                          </a:solidFill>
                          <a:effectLst/>
                          <a:latin typeface="Arial" panose="020B0604020202020204" pitchFamily="34" charset="0"/>
                        </a:rPr>
                        <a:t> </a:t>
                      </a:r>
                    </a:p>
                  </a:txBody>
                  <a:tcPr marL="7309" marR="7309" marT="7309"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CO" sz="1000" b="0" i="0" u="none" strike="noStrike">
                          <a:solidFill>
                            <a:srgbClr val="FF0000"/>
                          </a:solidFill>
                          <a:effectLst/>
                          <a:latin typeface="Arial" panose="020B0604020202020204" pitchFamily="34" charset="0"/>
                        </a:rPr>
                        <a:t> </a:t>
                      </a:r>
                    </a:p>
                  </a:txBody>
                  <a:tcPr marL="7309" marR="7309" marT="7309" marB="0" anchor="ctr">
                    <a:lnL>
                      <a:noFill/>
                    </a:lnL>
                    <a:lnR>
                      <a:noFill/>
                    </a:lnR>
                    <a:lnT>
                      <a:noFill/>
                    </a:lnT>
                    <a:lnB>
                      <a:noFill/>
                    </a:lnB>
                    <a:solidFill>
                      <a:srgbClr val="FFFFFF"/>
                    </a:solidFill>
                  </a:tcPr>
                </a:tc>
                <a:tc>
                  <a:txBody>
                    <a:bodyPr/>
                    <a:lstStyle/>
                    <a:p>
                      <a:pPr algn="l" fontAlgn="ctr"/>
                      <a:r>
                        <a:rPr lang="es-CO" sz="1000" b="0" i="0" u="none" strike="noStrike" dirty="0">
                          <a:solidFill>
                            <a:srgbClr val="FF0000"/>
                          </a:solidFill>
                          <a:effectLst/>
                          <a:latin typeface="Arial" panose="020B0604020202020204" pitchFamily="34" charset="0"/>
                        </a:rPr>
                        <a:t> </a:t>
                      </a:r>
                    </a:p>
                  </a:txBody>
                  <a:tcPr marL="7309" marR="7309" marT="7309" marB="0" anchor="ctr">
                    <a:lnL>
                      <a:noFill/>
                    </a:lnL>
                    <a:lnR>
                      <a:noFill/>
                    </a:lnR>
                    <a:lnT>
                      <a:noFill/>
                    </a:lnT>
                    <a:lnB>
                      <a:noFill/>
                    </a:lnB>
                    <a:solidFill>
                      <a:srgbClr val="FFFFFF"/>
                    </a:solidFill>
                  </a:tcPr>
                </a:tc>
                <a:extLst>
                  <a:ext uri="{0D108BD9-81ED-4DB2-BD59-A6C34878D82A}">
                    <a16:rowId xmlns:a16="http://schemas.microsoft.com/office/drawing/2014/main" val="3956564501"/>
                  </a:ext>
                </a:extLst>
              </a:tr>
            </a:tbl>
          </a:graphicData>
        </a:graphic>
      </p:graphicFrame>
    </p:spTree>
    <p:extLst>
      <p:ext uri="{BB962C8B-B14F-4D97-AF65-F5344CB8AC3E}">
        <p14:creationId xmlns:p14="http://schemas.microsoft.com/office/powerpoint/2010/main" val="749191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565B140-4E5A-46EA-9989-2C9BC02E1207}"/>
              </a:ext>
            </a:extLst>
          </p:cNvPr>
          <p:cNvSpPr>
            <a:spLocks noGrp="1"/>
          </p:cNvSpPr>
          <p:nvPr>
            <p:ph type="title"/>
          </p:nvPr>
        </p:nvSpPr>
        <p:spPr>
          <a:xfrm>
            <a:off x="646176" y="65128"/>
            <a:ext cx="10515600" cy="236624"/>
          </a:xfrm>
        </p:spPr>
        <p:txBody>
          <a:bodyPr/>
          <a:lstStyle/>
          <a:p>
            <a:pPr algn="ctr"/>
            <a:r>
              <a:rPr lang="es-CO" sz="2000" dirty="0"/>
              <a:t>ADICIONES PRESUPUESTALES</a:t>
            </a:r>
          </a:p>
        </p:txBody>
      </p:sp>
      <p:graphicFrame>
        <p:nvGraphicFramePr>
          <p:cNvPr id="6" name="Tabla 5">
            <a:extLst>
              <a:ext uri="{FF2B5EF4-FFF2-40B4-BE49-F238E27FC236}">
                <a16:creationId xmlns:a16="http://schemas.microsoft.com/office/drawing/2014/main" id="{F2C480DA-AE89-4004-A43B-A488E9661068}"/>
              </a:ext>
            </a:extLst>
          </p:cNvPr>
          <p:cNvGraphicFramePr>
            <a:graphicFrameLocks noGrp="1"/>
          </p:cNvGraphicFramePr>
          <p:nvPr>
            <p:extLst>
              <p:ext uri="{D42A27DB-BD31-4B8C-83A1-F6EECF244321}">
                <p14:modId xmlns:p14="http://schemas.microsoft.com/office/powerpoint/2010/main" val="3364938761"/>
              </p:ext>
            </p:extLst>
          </p:nvPr>
        </p:nvGraphicFramePr>
        <p:xfrm>
          <a:off x="189287" y="455068"/>
          <a:ext cx="11813425" cy="6337808"/>
        </p:xfrm>
        <a:graphic>
          <a:graphicData uri="http://schemas.openxmlformats.org/drawingml/2006/table">
            <a:tbl>
              <a:tblPr/>
              <a:tblGrid>
                <a:gridCol w="2175648">
                  <a:extLst>
                    <a:ext uri="{9D8B030D-6E8A-4147-A177-3AD203B41FA5}">
                      <a16:colId xmlns:a16="http://schemas.microsoft.com/office/drawing/2014/main" val="3121241042"/>
                    </a:ext>
                  </a:extLst>
                </a:gridCol>
                <a:gridCol w="1914379">
                  <a:extLst>
                    <a:ext uri="{9D8B030D-6E8A-4147-A177-3AD203B41FA5}">
                      <a16:colId xmlns:a16="http://schemas.microsoft.com/office/drawing/2014/main" val="2922116487"/>
                    </a:ext>
                  </a:extLst>
                </a:gridCol>
                <a:gridCol w="2591012">
                  <a:extLst>
                    <a:ext uri="{9D8B030D-6E8A-4147-A177-3AD203B41FA5}">
                      <a16:colId xmlns:a16="http://schemas.microsoft.com/office/drawing/2014/main" val="2238005135"/>
                    </a:ext>
                  </a:extLst>
                </a:gridCol>
                <a:gridCol w="2171167">
                  <a:extLst>
                    <a:ext uri="{9D8B030D-6E8A-4147-A177-3AD203B41FA5}">
                      <a16:colId xmlns:a16="http://schemas.microsoft.com/office/drawing/2014/main" val="1600970775"/>
                    </a:ext>
                  </a:extLst>
                </a:gridCol>
                <a:gridCol w="2961219">
                  <a:extLst>
                    <a:ext uri="{9D8B030D-6E8A-4147-A177-3AD203B41FA5}">
                      <a16:colId xmlns:a16="http://schemas.microsoft.com/office/drawing/2014/main" val="3481865385"/>
                    </a:ext>
                  </a:extLst>
                </a:gridCol>
              </a:tblGrid>
              <a:tr h="310345">
                <a:tc>
                  <a:txBody>
                    <a:bodyPr/>
                    <a:lstStyle/>
                    <a:p>
                      <a:pPr algn="l" fontAlgn="ctr"/>
                      <a:r>
                        <a:rPr lang="es-CO" sz="900" b="1" i="0" u="none" strike="noStrike" dirty="0">
                          <a:solidFill>
                            <a:srgbClr val="000000"/>
                          </a:solidFill>
                          <a:effectLst/>
                          <a:latin typeface="Arial" panose="020B0604020202020204" pitchFamily="34" charset="0"/>
                        </a:rPr>
                        <a:t>PILAR DE GESTIÓN </a:t>
                      </a:r>
                    </a:p>
                  </a:txBody>
                  <a:tcPr marL="2454" marR="2454" marT="2454" marB="0" anchor="ctr">
                    <a:lnL>
                      <a:noFill/>
                    </a:lnL>
                    <a:lnR>
                      <a:noFill/>
                    </a:lnR>
                    <a:lnT>
                      <a:noFill/>
                    </a:lnT>
                    <a:lnB>
                      <a:noFill/>
                    </a:lnB>
                    <a:solidFill>
                      <a:schemeClr val="accent6">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1" i="0" u="none" strike="noStrike" dirty="0">
                          <a:solidFill>
                            <a:srgbClr val="000000"/>
                          </a:solidFill>
                          <a:effectLst/>
                          <a:latin typeface="Arial" panose="020B0604020202020204" pitchFamily="34" charset="0"/>
                        </a:rPr>
                        <a:t>Gestión y Sostenibilidad Institucional</a:t>
                      </a:r>
                      <a:endParaRPr lang="es-CO" sz="900" b="0" i="0" u="none" strike="noStrike" dirty="0">
                        <a:solidFill>
                          <a:srgbClr val="000000"/>
                        </a:solidFill>
                        <a:effectLst/>
                        <a:latin typeface="Arial" panose="020B0604020202020204" pitchFamily="34" charset="0"/>
                      </a:endParaRPr>
                    </a:p>
                  </a:txBody>
                  <a:tcPr>
                    <a:lnL w="12700" cmpd="sng">
                      <a:noFill/>
                      <a:prstDash val="solid"/>
                    </a:lnL>
                    <a:lnR>
                      <a:noFill/>
                    </a:lnR>
                    <a:solidFill>
                      <a:schemeClr val="accent6">
                        <a:lumMod val="20000"/>
                        <a:lumOff val="80000"/>
                      </a:schemeClr>
                    </a:solidFill>
                  </a:tcPr>
                </a:tc>
                <a:tc hMerge="1">
                  <a:txBody>
                    <a:bodyPr/>
                    <a:lstStyle/>
                    <a:p>
                      <a:pPr algn="l" fontAlgn="ctr"/>
                      <a:r>
                        <a:rPr lang="es-CO" sz="900" b="0" i="0" u="none" strike="noStrike" dirty="0">
                          <a:solidFill>
                            <a:srgbClr val="000000"/>
                          </a:solidFill>
                          <a:effectLst/>
                          <a:latin typeface="Arial" panose="020B0604020202020204" pitchFamily="34" charset="0"/>
                        </a:rPr>
                        <a:t> </a:t>
                      </a:r>
                    </a:p>
                  </a:txBody>
                  <a:tcPr marL="2454" marR="2454" marT="2454" marB="0" anchor="ctr">
                    <a:lnL>
                      <a:noFill/>
                    </a:lnL>
                    <a:lnR>
                      <a:noFill/>
                    </a:lnR>
                    <a:lnT>
                      <a:noFill/>
                    </a:lnT>
                    <a:lnB>
                      <a:noFill/>
                    </a:lnB>
                    <a:solidFill>
                      <a:srgbClr val="FFFFFF"/>
                    </a:solidFill>
                  </a:tcPr>
                </a:tc>
                <a:tc>
                  <a:txBody>
                    <a:bodyPr/>
                    <a:lstStyle/>
                    <a:p>
                      <a:pPr algn="l" fontAlgn="ctr"/>
                      <a:r>
                        <a:rPr lang="es-CO" sz="900" b="0" i="0" u="none" strike="noStrike" dirty="0">
                          <a:solidFill>
                            <a:srgbClr val="000000"/>
                          </a:solidFill>
                          <a:effectLst/>
                          <a:latin typeface="Arial" panose="020B0604020202020204" pitchFamily="34" charset="0"/>
                        </a:rPr>
                        <a:t> </a:t>
                      </a:r>
                    </a:p>
                  </a:txBody>
                  <a:tcPr marL="2454" marR="2454" marT="2454" marB="0" anchor="ctr">
                    <a:lnL>
                      <a:noFill/>
                    </a:lnL>
                    <a:lnR>
                      <a:noFill/>
                    </a:lnR>
                    <a:lnT>
                      <a:noFill/>
                    </a:lnT>
                    <a:lnB>
                      <a:noFill/>
                    </a:lnB>
                    <a:solidFill>
                      <a:srgbClr val="FFFFFF"/>
                    </a:solidFill>
                  </a:tcPr>
                </a:tc>
                <a:tc>
                  <a:txBody>
                    <a:bodyPr/>
                    <a:lstStyle/>
                    <a:p>
                      <a:pPr algn="l" fontAlgn="ctr"/>
                      <a:r>
                        <a:rPr lang="es-CO" sz="900" b="0" i="0" u="none" strike="noStrike" dirty="0">
                          <a:solidFill>
                            <a:srgbClr val="000000"/>
                          </a:solidFill>
                          <a:effectLst/>
                          <a:latin typeface="Arial" panose="020B0604020202020204" pitchFamily="34" charset="0"/>
                        </a:rPr>
                        <a:t> </a:t>
                      </a:r>
                    </a:p>
                  </a:txBody>
                  <a:tcPr marL="2454" marR="2454" marT="2454" marB="0" anchor="ctr">
                    <a:lnL>
                      <a:noFill/>
                    </a:lnL>
                    <a:lnR>
                      <a:noFill/>
                    </a:lnR>
                    <a:lnT>
                      <a:noFill/>
                    </a:lnT>
                    <a:lnB>
                      <a:noFill/>
                    </a:lnB>
                    <a:solidFill>
                      <a:srgbClr val="FFFFFF"/>
                    </a:solidFill>
                  </a:tcPr>
                </a:tc>
                <a:extLst>
                  <a:ext uri="{0D108BD9-81ED-4DB2-BD59-A6C34878D82A}">
                    <a16:rowId xmlns:a16="http://schemas.microsoft.com/office/drawing/2014/main" val="3697944742"/>
                  </a:ext>
                </a:extLst>
              </a:tr>
              <a:tr h="143533">
                <a:tc>
                  <a:txBody>
                    <a:bodyPr/>
                    <a:lstStyle/>
                    <a:p>
                      <a:pPr algn="l" fontAlgn="ctr"/>
                      <a:r>
                        <a:rPr lang="es-CO" sz="900" b="0" i="0" u="none" strike="noStrike">
                          <a:solidFill>
                            <a:srgbClr val="000000"/>
                          </a:solidFill>
                          <a:effectLst/>
                          <a:latin typeface="Arial" panose="020B0604020202020204" pitchFamily="34" charset="0"/>
                        </a:rPr>
                        <a:t> </a:t>
                      </a:r>
                    </a:p>
                  </a:txBody>
                  <a:tcPr marL="2454" marR="2454" marT="245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latin typeface="Arial" panose="020B0604020202020204" pitchFamily="34" charset="0"/>
                        </a:rPr>
                        <a:t> </a:t>
                      </a:r>
                    </a:p>
                  </a:txBody>
                  <a:tcPr marL="2454" marR="2454" marT="2454" marB="0" anchor="ctr">
                    <a:lnL>
                      <a:noFill/>
                    </a:lnL>
                    <a:lnR>
                      <a:noFill/>
                    </a:lnR>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dirty="0">
                          <a:solidFill>
                            <a:srgbClr val="000000"/>
                          </a:solidFill>
                          <a:effectLst/>
                          <a:latin typeface="Arial" panose="020B0604020202020204" pitchFamily="34" charset="0"/>
                        </a:rPr>
                        <a:t> </a:t>
                      </a:r>
                    </a:p>
                  </a:txBody>
                  <a:tcPr marL="2454" marR="2454" marT="245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latin typeface="Arial" panose="020B0604020202020204" pitchFamily="34" charset="0"/>
                        </a:rPr>
                        <a:t> </a:t>
                      </a:r>
                    </a:p>
                  </a:txBody>
                  <a:tcPr marL="2454" marR="2454" marT="245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latin typeface="Arial" panose="020B0604020202020204" pitchFamily="34" charset="0"/>
                        </a:rPr>
                        <a:t> </a:t>
                      </a:r>
                    </a:p>
                  </a:txBody>
                  <a:tcPr marL="2454" marR="2454" marT="245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2132004"/>
                  </a:ext>
                </a:extLst>
              </a:tr>
              <a:tr h="308461">
                <a:tc>
                  <a:txBody>
                    <a:bodyPr/>
                    <a:lstStyle/>
                    <a:p>
                      <a:pPr algn="ctr" fontAlgn="ctr"/>
                      <a:r>
                        <a:rPr lang="es-CO" sz="900" b="1" i="0" u="none" strike="noStrike" dirty="0">
                          <a:solidFill>
                            <a:srgbClr val="FFFFFF"/>
                          </a:solidFill>
                          <a:effectLst/>
                          <a:latin typeface="Arial" panose="020B0604020202020204" pitchFamily="34" charset="0"/>
                        </a:rPr>
                        <a:t>Acuerdo </a:t>
                      </a:r>
                      <a:r>
                        <a:rPr lang="es-CO" sz="900" b="1" i="0" u="none" strike="noStrike" dirty="0" err="1">
                          <a:solidFill>
                            <a:srgbClr val="FFFFFF"/>
                          </a:solidFill>
                          <a:effectLst/>
                          <a:latin typeface="Arial" panose="020B0604020202020204" pitchFamily="34" charset="0"/>
                        </a:rPr>
                        <a:t>N°</a:t>
                      </a:r>
                      <a:endParaRPr lang="es-CO" sz="900" b="1" i="0" u="none" strike="noStrike" dirty="0">
                        <a:solidFill>
                          <a:srgbClr val="FFFFFF"/>
                        </a:solidFill>
                        <a:effectLst/>
                        <a:latin typeface="Arial" panose="020B0604020202020204" pitchFamily="34" charset="0"/>
                      </a:endParaRP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900" b="1" i="0" u="none" strike="noStrike" dirty="0">
                          <a:solidFill>
                            <a:srgbClr val="FFFFFF"/>
                          </a:solidFill>
                          <a:effectLst/>
                          <a:latin typeface="Arial" panose="020B0604020202020204" pitchFamily="34" charset="0"/>
                        </a:rPr>
                        <a:t>Valor adicionado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900" b="1" i="0" u="none" strike="noStrike">
                          <a:solidFill>
                            <a:srgbClr val="FFFFFF"/>
                          </a:solidFill>
                          <a:effectLst/>
                          <a:latin typeface="Arial" panose="020B0604020202020204" pitchFamily="34" charset="0"/>
                        </a:rPr>
                        <a:t>Proyecto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900" b="1" i="0" u="none" strike="noStrike">
                          <a:solidFill>
                            <a:srgbClr val="FFFFFF"/>
                          </a:solidFill>
                          <a:effectLst/>
                          <a:latin typeface="Arial" panose="020B0604020202020204" pitchFamily="34" charset="0"/>
                        </a:rPr>
                        <a:t>Plan Operativo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MX" sz="900" b="1" i="0" u="none" strike="noStrike">
                          <a:solidFill>
                            <a:srgbClr val="FFFFFF"/>
                          </a:solidFill>
                          <a:effectLst/>
                          <a:latin typeface="Arial" panose="020B0604020202020204" pitchFamily="34" charset="0"/>
                        </a:rPr>
                        <a:t>Que ajustes a metas dieron lugar, incorporación de actividades o ya se tienan proyectadas</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extLst>
                  <a:ext uri="{0D108BD9-81ED-4DB2-BD59-A6C34878D82A}">
                    <a16:rowId xmlns:a16="http://schemas.microsoft.com/office/drawing/2014/main" val="203127930"/>
                  </a:ext>
                </a:extLst>
              </a:tr>
              <a:tr h="425552">
                <a:tc rowSpan="2">
                  <a:txBody>
                    <a:bodyPr/>
                    <a:lstStyle/>
                    <a:p>
                      <a:pPr algn="ctr" fontAlgn="ctr"/>
                      <a:r>
                        <a:rPr lang="es-MX" sz="900" b="0" i="0" u="none" strike="noStrike" dirty="0">
                          <a:solidFill>
                            <a:srgbClr val="000000"/>
                          </a:solidFill>
                          <a:effectLst/>
                          <a:latin typeface="Arial" panose="020B0604020202020204" pitchFamily="34" charset="0"/>
                        </a:rPr>
                        <a:t>Acuerdo No. 58 de 23 de diciembre de 2025</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900" b="0" i="0" u="none" strike="noStrike" dirty="0">
                          <a:solidFill>
                            <a:srgbClr val="000000"/>
                          </a:solidFill>
                          <a:effectLst/>
                          <a:latin typeface="Arial" panose="020B0604020202020204" pitchFamily="34" charset="0"/>
                        </a:rPr>
                        <a:t>RECURSO 26A</a:t>
                      </a:r>
                      <a:br>
                        <a:rPr lang="es-CO" sz="900" b="0" i="0" u="none" strike="noStrike" dirty="0">
                          <a:solidFill>
                            <a:srgbClr val="000000"/>
                          </a:solidFill>
                          <a:effectLst/>
                          <a:latin typeface="Arial" panose="020B0604020202020204" pitchFamily="34" charset="0"/>
                        </a:rPr>
                      </a:br>
                      <a:r>
                        <a:rPr lang="es-CO" sz="900" b="0" i="0" u="none" strike="noStrike" dirty="0">
                          <a:solidFill>
                            <a:srgbClr val="000000"/>
                          </a:solidFill>
                          <a:effectLst/>
                          <a:latin typeface="Arial" panose="020B0604020202020204" pitchFamily="34" charset="0"/>
                        </a:rPr>
                        <a:t>RECURSOS DEL BALANCE - PLAN DE FOMENTO</a:t>
                      </a:r>
                    </a:p>
                    <a:p>
                      <a:pPr marL="0" marR="0" lvl="0" indent="0" algn="ctr" defTabSz="914400" rtl="0" eaLnBrk="1" fontAlgn="ctr" latinLnBrk="0" hangingPunct="1">
                        <a:lnSpc>
                          <a:spcPct val="100000"/>
                        </a:lnSpc>
                        <a:spcBef>
                          <a:spcPts val="0"/>
                        </a:spcBef>
                        <a:spcAft>
                          <a:spcPts val="0"/>
                        </a:spcAft>
                        <a:buClrTx/>
                        <a:buSzTx/>
                        <a:buFontTx/>
                        <a:buNone/>
                        <a:tabLst/>
                        <a:defRPr/>
                      </a:pPr>
                      <a:r>
                        <a:rPr lang="es-MX" sz="900" b="0" i="0" u="none" strike="noStrike" dirty="0">
                          <a:solidFill>
                            <a:srgbClr val="000000"/>
                          </a:solidFill>
                          <a:effectLst/>
                          <a:latin typeface="Arial" panose="020B0604020202020204" pitchFamily="34" charset="0"/>
                        </a:rPr>
                        <a:t>RECURSO 26B</a:t>
                      </a: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RECURSOS DEL BALANCE - ESTAMPILLA PRO UNIVERSIDAD</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s-CO" sz="900" b="0" i="0" u="none" strike="noStrike" dirty="0">
                        <a:solidFill>
                          <a:srgbClr val="000000"/>
                        </a:solidFill>
                        <a:effectLst/>
                        <a:latin typeface="Arial" panose="020B0604020202020204" pitchFamily="34" charset="0"/>
                      </a:endParaRPr>
                    </a:p>
                    <a:p>
                      <a:pPr algn="ctr" fontAlgn="ctr"/>
                      <a:endParaRPr lang="es-MX" sz="900" b="0" i="0" u="none" strike="noStrike" dirty="0">
                        <a:solidFill>
                          <a:srgbClr val="000000"/>
                        </a:solidFill>
                        <a:effectLst/>
                        <a:latin typeface="Arial" panose="020B0604020202020204" pitchFamily="34" charset="0"/>
                      </a:endParaRP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dirty="0">
                          <a:solidFill>
                            <a:srgbClr val="000000"/>
                          </a:solidFill>
                          <a:effectLst/>
                          <a:latin typeface="Arial" panose="020B0604020202020204" pitchFamily="34" charset="0"/>
                        </a:rPr>
                        <a:t>                        111,309,915.18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900" b="0" i="0" u="none" strike="noStrike" dirty="0">
                          <a:solidFill>
                            <a:srgbClr val="000000"/>
                          </a:solidFill>
                          <a:effectLst/>
                          <a:latin typeface="Arial" panose="020B0604020202020204" pitchFamily="34" charset="0"/>
                        </a:rPr>
                        <a:t>P32. Gestión integral de la infraestructura física</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MX" sz="900" b="0" i="0" u="none" strike="noStrike">
                          <a:solidFill>
                            <a:srgbClr val="000000"/>
                          </a:solidFill>
                          <a:effectLst/>
                          <a:latin typeface="Arial" panose="020B0604020202020204" pitchFamily="34" charset="0"/>
                        </a:rPr>
                        <a:t>Fortalecimiento de la infraestructura Fisica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MX" sz="900" b="0" i="0" u="none" strike="noStrike">
                          <a:solidFill>
                            <a:srgbClr val="000000"/>
                          </a:solidFill>
                          <a:effectLst/>
                          <a:latin typeface="Arial" panose="020B0604020202020204" pitchFamily="34" charset="0"/>
                        </a:rPr>
                        <a:t>No se requiere modificacion aplan operativo dado que las intervenciones ya estaban proyectadas desde la planeacion de metas.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1902433"/>
                  </a:ext>
                </a:extLst>
              </a:tr>
              <a:tr h="987069">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389,544,767.76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just" fontAlgn="ctr"/>
                      <a:r>
                        <a:rPr lang="es-MX" sz="900" b="0" i="0" u="none" strike="noStrike">
                          <a:solidFill>
                            <a:srgbClr val="000000"/>
                          </a:solidFill>
                          <a:effectLst/>
                          <a:latin typeface="Arial" panose="020B0604020202020204" pitchFamily="34" charset="0"/>
                        </a:rPr>
                        <a:t>Fortalecimiento de la infraestructura Fisica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MX" sz="900" b="0" i="0" u="none" strike="noStrike">
                          <a:solidFill>
                            <a:srgbClr val="000000"/>
                          </a:solidFill>
                          <a:effectLst/>
                          <a:latin typeface="Arial" panose="020B0604020202020204" pitchFamily="34" charset="0"/>
                        </a:rPr>
                        <a:t>No se requiere modificacion aplan operativo dado que las intervenciones ya estaban proyectadas desde la planeacion de metas.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6012366"/>
                  </a:ext>
                </a:extLst>
              </a:tr>
              <a:tr h="143533">
                <a:tc>
                  <a:txBody>
                    <a:bodyPr/>
                    <a:lstStyle/>
                    <a:p>
                      <a:pPr algn="ctr" fontAlgn="ctr"/>
                      <a:r>
                        <a:rPr lang="es-CO" sz="900" b="1"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fontAlgn="ctr"/>
                      <a:r>
                        <a:rPr lang="es-CO" sz="900" b="1" i="0" u="none" strike="noStrike" dirty="0">
                          <a:solidFill>
                            <a:srgbClr val="000000"/>
                          </a:solidFill>
                          <a:effectLst/>
                          <a:latin typeface="Arial" panose="020B0604020202020204" pitchFamily="34" charset="0"/>
                        </a:rPr>
                        <a:t>                        500,854,682.94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just"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just"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93677154"/>
                  </a:ext>
                </a:extLst>
              </a:tr>
              <a:tr h="566562">
                <a:tc rowSpan="5">
                  <a:txBody>
                    <a:bodyPr/>
                    <a:lstStyle/>
                    <a:p>
                      <a:pPr algn="ctr" fontAlgn="ctr"/>
                      <a:r>
                        <a:rPr lang="es-MX" sz="900" b="0" i="0" u="none" strike="noStrike" dirty="0">
                          <a:solidFill>
                            <a:srgbClr val="000000"/>
                          </a:solidFill>
                          <a:effectLst/>
                          <a:latin typeface="Arial" panose="020B0604020202020204" pitchFamily="34" charset="0"/>
                        </a:rPr>
                        <a:t>Acuerdo No. 34 de 13 de febrero de 2026</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900" b="0" i="0" u="none" strike="noStrike" dirty="0">
                          <a:solidFill>
                            <a:srgbClr val="000000"/>
                          </a:solidFill>
                          <a:effectLst/>
                          <a:latin typeface="Arial" panose="020B0604020202020204" pitchFamily="34" charset="0"/>
                        </a:rPr>
                        <a:t>RECURSO 26A</a:t>
                      </a:r>
                      <a:br>
                        <a:rPr lang="es-CO" sz="900" b="0" i="0" u="none" strike="noStrike" dirty="0">
                          <a:solidFill>
                            <a:srgbClr val="000000"/>
                          </a:solidFill>
                          <a:effectLst/>
                          <a:latin typeface="Arial" panose="020B0604020202020204" pitchFamily="34" charset="0"/>
                        </a:rPr>
                      </a:br>
                      <a:r>
                        <a:rPr lang="es-CO" sz="900" b="0" i="0" u="none" strike="noStrike" dirty="0">
                          <a:solidFill>
                            <a:srgbClr val="000000"/>
                          </a:solidFill>
                          <a:effectLst/>
                          <a:latin typeface="Arial" panose="020B0604020202020204" pitchFamily="34" charset="0"/>
                        </a:rPr>
                        <a:t>RECURSOS DEL BALANCE - PLAN DE FOMENTO</a:t>
                      </a:r>
                    </a:p>
                    <a:p>
                      <a:pPr algn="ctr" fontAlgn="ctr"/>
                      <a:endParaRPr lang="es-MX" sz="900" b="0" i="0" u="none" strike="noStrike" dirty="0">
                        <a:solidFill>
                          <a:srgbClr val="000000"/>
                        </a:solidFill>
                        <a:effectLst/>
                        <a:latin typeface="Arial" panose="020B0604020202020204" pitchFamily="34" charset="0"/>
                      </a:endParaRP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dirty="0">
                          <a:solidFill>
                            <a:srgbClr val="000000"/>
                          </a:solidFill>
                          <a:effectLst/>
                          <a:latin typeface="Arial" panose="020B0604020202020204" pitchFamily="34" charset="0"/>
                        </a:rPr>
                        <a:t>                         76,167,511.00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P30. Sostenibilidad de la Infraestructura</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Tecnológica</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MX" sz="900" b="0" i="0" u="none" strike="noStrike" dirty="0">
                          <a:solidFill>
                            <a:srgbClr val="000000"/>
                          </a:solidFill>
                          <a:effectLst/>
                          <a:latin typeface="Arial" panose="020B0604020202020204" pitchFamily="34" charset="0"/>
                        </a:rPr>
                        <a:t>Sostenibilidad de equipos, licencias y medios tecnológicos educativos</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900" b="0" i="0" u="none" strike="noStrike" dirty="0">
                          <a:solidFill>
                            <a:srgbClr val="000000"/>
                          </a:solidFill>
                          <a:effectLst/>
                          <a:latin typeface="Arial" panose="020B0604020202020204" pitchFamily="34" charset="0"/>
                        </a:rPr>
                        <a:t>No se dieron ajustes a metas dado que ya estaba proyectado dentro del plan operativo, el cual presenta déficit, en atención al presupuesto asignado para la vigencia 2026.</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220892"/>
                  </a:ext>
                </a:extLst>
              </a:tr>
              <a:tr h="143533">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103,111,993.00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MX" sz="900" b="0" i="0" u="none" strike="noStrike">
                          <a:solidFill>
                            <a:srgbClr val="000000"/>
                          </a:solidFill>
                          <a:effectLst/>
                          <a:latin typeface="Arial" panose="020B0604020202020204" pitchFamily="34" charset="0"/>
                        </a:rPr>
                        <a:t>P32. Gestión integral de la infraestructura</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física</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just" fontAlgn="ctr"/>
                      <a:r>
                        <a:rPr lang="es-MX" sz="900" b="0" i="0" u="none" strike="noStrike">
                          <a:solidFill>
                            <a:srgbClr val="000000"/>
                          </a:solidFill>
                          <a:effectLst/>
                          <a:latin typeface="Arial" panose="020B0604020202020204" pitchFamily="34" charset="0"/>
                        </a:rPr>
                        <a:t>Fortalecimiento de la infraestructura Fisica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just" fontAlgn="ctr"/>
                      <a:r>
                        <a:rPr lang="es-MX" sz="900" b="0" i="0" u="none" strike="noStrike">
                          <a:solidFill>
                            <a:srgbClr val="000000"/>
                          </a:solidFill>
                          <a:effectLst/>
                          <a:latin typeface="Arial" panose="020B0604020202020204" pitchFamily="34" charset="0"/>
                        </a:rPr>
                        <a:t>No se requiere modificacion aplan operativo dado que las intervenciones y compras ya estaban proyectadas desde la planeacion de metas.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8088933"/>
                  </a:ext>
                </a:extLst>
              </a:tr>
              <a:tr h="143533">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108,538,293.00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868603396"/>
                  </a:ext>
                </a:extLst>
              </a:tr>
              <a:tr h="143533">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290,199,446.00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4119815800"/>
                  </a:ext>
                </a:extLst>
              </a:tr>
              <a:tr h="143533">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10,376,846.00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609990260"/>
                  </a:ext>
                </a:extLst>
              </a:tr>
              <a:tr h="143533">
                <a:tc>
                  <a:txBody>
                    <a:bodyPr/>
                    <a:lstStyle/>
                    <a:p>
                      <a:pPr algn="ctr" fontAlgn="ctr"/>
                      <a:r>
                        <a:rPr lang="es-CO" sz="900" b="1"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fontAlgn="ctr"/>
                      <a:r>
                        <a:rPr lang="es-CO" sz="900" b="1" i="0" u="none" strike="noStrike" dirty="0">
                          <a:solidFill>
                            <a:srgbClr val="000000"/>
                          </a:solidFill>
                          <a:effectLst/>
                          <a:latin typeface="Arial" panose="020B0604020202020204" pitchFamily="34" charset="0"/>
                        </a:rPr>
                        <a:t>                        588,394,089.00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just"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just"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15924246"/>
                  </a:ext>
                </a:extLst>
              </a:tr>
              <a:tr h="143533">
                <a:tc rowSpan="5">
                  <a:txBody>
                    <a:bodyPr/>
                    <a:lstStyle/>
                    <a:p>
                      <a:pPr algn="ctr" fontAlgn="ctr"/>
                      <a:r>
                        <a:rPr lang="es-MX" sz="900" b="0" i="0" u="none" strike="noStrike" dirty="0">
                          <a:solidFill>
                            <a:srgbClr val="000000"/>
                          </a:solidFill>
                          <a:effectLst/>
                          <a:latin typeface="Arial" panose="020B0604020202020204" pitchFamily="34" charset="0"/>
                        </a:rPr>
                        <a:t>Acuerdo No. 35 de 13 de febrero de 2026</a:t>
                      </a:r>
                    </a:p>
                    <a:p>
                      <a:pPr marL="0" marR="0" lvl="0" indent="0" algn="ctr" defTabSz="914400" rtl="0" eaLnBrk="1" fontAlgn="ctr" latinLnBrk="0" hangingPunct="1">
                        <a:lnSpc>
                          <a:spcPct val="100000"/>
                        </a:lnSpc>
                        <a:spcBef>
                          <a:spcPts val="0"/>
                        </a:spcBef>
                        <a:spcAft>
                          <a:spcPts val="0"/>
                        </a:spcAft>
                        <a:buClrTx/>
                        <a:buSzTx/>
                        <a:buFontTx/>
                        <a:buNone/>
                        <a:tabLst/>
                        <a:defRPr/>
                      </a:pPr>
                      <a:r>
                        <a:rPr lang="es-MX" sz="900" b="0" i="0" u="none" strike="noStrike" dirty="0">
                          <a:solidFill>
                            <a:srgbClr val="000000"/>
                          </a:solidFill>
                          <a:effectLst/>
                          <a:latin typeface="Arial" panose="020B0604020202020204" pitchFamily="34" charset="0"/>
                        </a:rPr>
                        <a:t>RECURSO 26B</a:t>
                      </a: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RECURSOS DEL BALANCE - ESTAMPILLA PRO UNIVERSIDAD</a:t>
                      </a:r>
                    </a:p>
                    <a:p>
                      <a:pPr algn="ctr" fontAlgn="ctr"/>
                      <a:endParaRPr lang="es-MX" sz="900" b="0" i="0" u="none" strike="noStrike" dirty="0">
                        <a:solidFill>
                          <a:srgbClr val="000000"/>
                        </a:solidFill>
                        <a:effectLst/>
                        <a:latin typeface="Arial" panose="020B0604020202020204" pitchFamily="34" charset="0"/>
                      </a:endParaRP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dirty="0">
                          <a:solidFill>
                            <a:srgbClr val="000000"/>
                          </a:solidFill>
                          <a:effectLst/>
                          <a:latin typeface="Arial" panose="020B0604020202020204" pitchFamily="34" charset="0"/>
                        </a:rPr>
                        <a:t>                        465,213,141.70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MX" sz="900" b="0" i="0" u="none" strike="noStrike">
                          <a:solidFill>
                            <a:srgbClr val="000000"/>
                          </a:solidFill>
                          <a:effectLst/>
                          <a:latin typeface="Arial" panose="020B0604020202020204" pitchFamily="34" charset="0"/>
                        </a:rPr>
                        <a:t>P32. Gestión integral de la infraestructura</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física</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just" fontAlgn="ctr"/>
                      <a:r>
                        <a:rPr lang="es-MX" sz="900" b="0" i="0" u="none" strike="noStrike">
                          <a:solidFill>
                            <a:srgbClr val="000000"/>
                          </a:solidFill>
                          <a:effectLst/>
                          <a:latin typeface="Arial" panose="020B0604020202020204" pitchFamily="34" charset="0"/>
                        </a:rPr>
                        <a:t>Fortalecimiento de la infraestructura Fisica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just" fontAlgn="ctr"/>
                      <a:r>
                        <a:rPr lang="es-MX" sz="900" b="0" i="0" u="none" strike="noStrike">
                          <a:solidFill>
                            <a:srgbClr val="000000"/>
                          </a:solidFill>
                          <a:effectLst/>
                          <a:latin typeface="Arial" panose="020B0604020202020204" pitchFamily="34" charset="0"/>
                        </a:rPr>
                        <a:t>No se requiere modificacion aplan operativo dado que las intervenciones y compras ya estaban proyectadas desde la planeacion de metas.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9758391"/>
                  </a:ext>
                </a:extLst>
              </a:tr>
              <a:tr h="143533">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222,905,713.20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4194444667"/>
                  </a:ext>
                </a:extLst>
              </a:tr>
              <a:tr h="143533">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180,888,010.00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967043141"/>
                  </a:ext>
                </a:extLst>
              </a:tr>
              <a:tr h="143533">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167,097,434.80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910603927"/>
                  </a:ext>
                </a:extLst>
              </a:tr>
              <a:tr h="566562">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482,758,994.00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P30. Sostenibilidad de la Infraestructura Tecnológica</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MX" sz="900" b="0" i="0" u="none" strike="noStrike" dirty="0">
                          <a:solidFill>
                            <a:srgbClr val="000000"/>
                          </a:solidFill>
                          <a:effectLst/>
                          <a:latin typeface="Arial" panose="020B0604020202020204" pitchFamily="34" charset="0"/>
                        </a:rPr>
                        <a:t>Sostenibilidad de equipos, licencias y medios tecnológicos educativos</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No se dieron ajustes a metas dado que ya estaba proyectado dentro del plan operativo, el cual presenta déficit, en atención al presupuesto asignado para la vigencia 2026.</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1715554"/>
                  </a:ext>
                </a:extLst>
              </a:tr>
              <a:tr h="143533">
                <a:tc>
                  <a:txBody>
                    <a:bodyPr/>
                    <a:lstStyle/>
                    <a:p>
                      <a:pPr algn="ctr" fontAlgn="ctr"/>
                      <a:r>
                        <a:rPr lang="es-CO" sz="900" b="1"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fontAlgn="ctr"/>
                      <a:r>
                        <a:rPr lang="es-CO" sz="900" b="1" i="0" u="none" strike="noStrike" dirty="0">
                          <a:solidFill>
                            <a:srgbClr val="000000"/>
                          </a:solidFill>
                          <a:effectLst/>
                          <a:latin typeface="Arial" panose="020B0604020202020204" pitchFamily="34" charset="0"/>
                        </a:rPr>
                        <a:t>                     1,518,863,293.70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just"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just"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75244575"/>
                  </a:ext>
                </a:extLst>
              </a:tr>
              <a:tr h="418401">
                <a:tc rowSpan="3">
                  <a:txBody>
                    <a:bodyPr/>
                    <a:lstStyle/>
                    <a:p>
                      <a:pPr algn="ctr" fontAlgn="ctr"/>
                      <a:r>
                        <a:rPr lang="es-MX" sz="900" b="0" i="0" u="none" strike="noStrike" dirty="0">
                          <a:solidFill>
                            <a:srgbClr val="000000"/>
                          </a:solidFill>
                          <a:effectLst/>
                          <a:latin typeface="Arial" panose="020B0604020202020204" pitchFamily="34" charset="0"/>
                        </a:rPr>
                        <a:t>Acuerdo No. 36 de 13 de febrero de 2026</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900" b="0" i="0" u="none" strike="noStrike" dirty="0">
                          <a:solidFill>
                            <a:srgbClr val="000000"/>
                          </a:solidFill>
                          <a:effectLst/>
                          <a:latin typeface="Arial" panose="020B0604020202020204" pitchFamily="34" charset="0"/>
                        </a:rPr>
                        <a:t>RECURSO 25A</a:t>
                      </a:r>
                      <a:br>
                        <a:rPr lang="es-CO" sz="900" b="0" i="0" u="none" strike="noStrike" dirty="0">
                          <a:solidFill>
                            <a:srgbClr val="000000"/>
                          </a:solidFill>
                          <a:effectLst/>
                          <a:latin typeface="Arial" panose="020B0604020202020204" pitchFamily="34" charset="0"/>
                        </a:rPr>
                      </a:br>
                      <a:r>
                        <a:rPr lang="es-CO" sz="900" b="0" i="0" u="none" strike="noStrike" dirty="0">
                          <a:solidFill>
                            <a:srgbClr val="000000"/>
                          </a:solidFill>
                          <a:effectLst/>
                          <a:latin typeface="Arial" panose="020B0604020202020204" pitchFamily="34" charset="0"/>
                        </a:rPr>
                        <a:t>RECURSO BALANCE - ESTAMPILLA TERCER MILENIO MUNICIPIO </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900" b="0" i="0" u="none" strike="noStrike" dirty="0">
                          <a:solidFill>
                            <a:srgbClr val="000000"/>
                          </a:solidFill>
                          <a:effectLst/>
                          <a:latin typeface="Arial" panose="020B0604020202020204" pitchFamily="34" charset="0"/>
                        </a:rPr>
                        <a:t>RECURSO 25B</a:t>
                      </a:r>
                      <a:br>
                        <a:rPr lang="es-CO" sz="900" b="0" i="0" u="none" strike="noStrike" dirty="0">
                          <a:solidFill>
                            <a:srgbClr val="000000"/>
                          </a:solidFill>
                          <a:effectLst/>
                          <a:latin typeface="Arial" panose="020B0604020202020204" pitchFamily="34" charset="0"/>
                        </a:rPr>
                      </a:br>
                      <a:r>
                        <a:rPr lang="es-CO" sz="900" b="0" i="0" u="none" strike="noStrike" dirty="0">
                          <a:solidFill>
                            <a:srgbClr val="000000"/>
                          </a:solidFill>
                          <a:effectLst/>
                          <a:latin typeface="Arial" panose="020B0604020202020204" pitchFamily="34" charset="0"/>
                        </a:rPr>
                        <a:t>RECURSO BALANCE - ESTAMPILLA TERCER MILENIO DEPTO</a:t>
                      </a:r>
                    </a:p>
                    <a:p>
                      <a:pPr algn="ctr" fontAlgn="ctr"/>
                      <a:endParaRPr lang="es-MX" sz="900" b="0" i="0" u="none" strike="noStrike" dirty="0">
                        <a:solidFill>
                          <a:srgbClr val="000000"/>
                        </a:solidFill>
                        <a:effectLst/>
                        <a:latin typeface="Arial" panose="020B0604020202020204" pitchFamily="34" charset="0"/>
                      </a:endParaRP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dirty="0">
                          <a:solidFill>
                            <a:srgbClr val="000000"/>
                          </a:solidFill>
                          <a:effectLst/>
                          <a:latin typeface="Arial" panose="020B0604020202020204" pitchFamily="34" charset="0"/>
                        </a:rPr>
                        <a:t>                        575,907,807.00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900" b="0" i="0" u="none" strike="noStrike" dirty="0">
                          <a:solidFill>
                            <a:srgbClr val="000000"/>
                          </a:solidFill>
                          <a:effectLst/>
                          <a:latin typeface="Arial" panose="020B0604020202020204" pitchFamily="34" charset="0"/>
                        </a:rPr>
                        <a:t>P32. Gestión integral de la infraestructura</a:t>
                      </a: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física</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just" fontAlgn="ctr"/>
                      <a:r>
                        <a:rPr lang="es-MX" sz="900" b="0" i="0" u="none" strike="noStrike">
                          <a:solidFill>
                            <a:srgbClr val="000000"/>
                          </a:solidFill>
                          <a:effectLst/>
                          <a:latin typeface="Arial" panose="020B0604020202020204" pitchFamily="34" charset="0"/>
                        </a:rPr>
                        <a:t>Fortalecimiento de la infraestructura Fisica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just" fontAlgn="ctr"/>
                      <a:r>
                        <a:rPr lang="es-MX" sz="900" b="0" i="0" u="none" strike="noStrike">
                          <a:solidFill>
                            <a:srgbClr val="000000"/>
                          </a:solidFill>
                          <a:effectLst/>
                          <a:latin typeface="Arial" panose="020B0604020202020204" pitchFamily="34" charset="0"/>
                        </a:rPr>
                        <a:t>No se requiere modificacion aplan operativo dado que las intervenciones ya estaban proyectadas desde la planeacion de metas.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6798723"/>
                  </a:ext>
                </a:extLst>
              </a:tr>
              <a:tr h="143533">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0.80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71043392"/>
                  </a:ext>
                </a:extLst>
              </a:tr>
              <a:tr h="745394">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16,132,532.60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P30. Sostenibilidad de la Infraestructura</a:t>
                      </a:r>
                      <a:br>
                        <a:rPr lang="es-MX" sz="900" b="0" i="0" u="none" strike="noStrike">
                          <a:solidFill>
                            <a:srgbClr val="000000"/>
                          </a:solidFill>
                          <a:effectLst/>
                          <a:latin typeface="Arial" panose="020B0604020202020204" pitchFamily="34" charset="0"/>
                        </a:rPr>
                      </a:br>
                      <a:r>
                        <a:rPr lang="es-MX" sz="900" b="0" i="0" u="none" strike="noStrike">
                          <a:solidFill>
                            <a:srgbClr val="000000"/>
                          </a:solidFill>
                          <a:effectLst/>
                          <a:latin typeface="Arial" panose="020B0604020202020204" pitchFamily="34" charset="0"/>
                        </a:rPr>
                        <a:t>Tecnológica</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MX" sz="900" b="0" i="0" u="none" strike="noStrike" dirty="0">
                          <a:solidFill>
                            <a:srgbClr val="000000"/>
                          </a:solidFill>
                          <a:effectLst/>
                          <a:latin typeface="Arial" panose="020B0604020202020204" pitchFamily="34" charset="0"/>
                        </a:rPr>
                        <a:t>Reposición y actualización de equipamiento de espacios para la docencia</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No se presenta cambio en la meta, en atención a que este recurso corresponde a pendientes de plan de compras de la Convocatoria PARCE de la vigencia anterior.</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232201"/>
                  </a:ext>
                </a:extLst>
              </a:tr>
              <a:tr h="143533">
                <a:tc>
                  <a:txBody>
                    <a:bodyPr/>
                    <a:lstStyle/>
                    <a:p>
                      <a:pPr algn="ctr" fontAlgn="ctr"/>
                      <a:r>
                        <a:rPr lang="es-CO" sz="900" b="1"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fontAlgn="ctr"/>
                      <a:r>
                        <a:rPr lang="es-CO" sz="900" b="1" i="0" u="none" strike="noStrike" dirty="0">
                          <a:solidFill>
                            <a:srgbClr val="000000"/>
                          </a:solidFill>
                          <a:effectLst/>
                          <a:latin typeface="Arial" panose="020B0604020202020204" pitchFamily="34" charset="0"/>
                        </a:rPr>
                        <a:t>                        592,040,340.40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just" fontAlgn="ctr"/>
                      <a:r>
                        <a:rPr lang="es-CO" sz="900" b="0" i="0" u="none" strike="noStrike" dirty="0">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just" fontAlgn="ctr"/>
                      <a:r>
                        <a:rPr lang="es-CO" sz="900" b="0" i="0" u="none" strike="noStrike" dirty="0">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649328391"/>
                  </a:ext>
                </a:extLst>
              </a:tr>
            </a:tbl>
          </a:graphicData>
        </a:graphic>
      </p:graphicFrame>
    </p:spTree>
    <p:extLst>
      <p:ext uri="{BB962C8B-B14F-4D97-AF65-F5344CB8AC3E}">
        <p14:creationId xmlns:p14="http://schemas.microsoft.com/office/powerpoint/2010/main" val="3319991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565B140-4E5A-46EA-9989-2C9BC02E1207}"/>
              </a:ext>
            </a:extLst>
          </p:cNvPr>
          <p:cNvSpPr>
            <a:spLocks noGrp="1"/>
          </p:cNvSpPr>
          <p:nvPr>
            <p:ph type="title"/>
          </p:nvPr>
        </p:nvSpPr>
        <p:spPr>
          <a:xfrm>
            <a:off x="646176" y="65128"/>
            <a:ext cx="10515600" cy="328064"/>
          </a:xfrm>
        </p:spPr>
        <p:txBody>
          <a:bodyPr/>
          <a:lstStyle/>
          <a:p>
            <a:pPr algn="ctr"/>
            <a:r>
              <a:rPr lang="es-CO" sz="1800" dirty="0"/>
              <a:t>ADICIONES PRESUPUESTALES</a:t>
            </a:r>
          </a:p>
        </p:txBody>
      </p:sp>
      <p:graphicFrame>
        <p:nvGraphicFramePr>
          <p:cNvPr id="6" name="Tabla 5">
            <a:extLst>
              <a:ext uri="{FF2B5EF4-FFF2-40B4-BE49-F238E27FC236}">
                <a16:creationId xmlns:a16="http://schemas.microsoft.com/office/drawing/2014/main" id="{F2C480DA-AE89-4004-A43B-A488E9661068}"/>
              </a:ext>
            </a:extLst>
          </p:cNvPr>
          <p:cNvGraphicFramePr>
            <a:graphicFrameLocks noGrp="1"/>
          </p:cNvGraphicFramePr>
          <p:nvPr>
            <p:extLst>
              <p:ext uri="{D42A27DB-BD31-4B8C-83A1-F6EECF244321}">
                <p14:modId xmlns:p14="http://schemas.microsoft.com/office/powerpoint/2010/main" val="3051965390"/>
              </p:ext>
            </p:extLst>
          </p:nvPr>
        </p:nvGraphicFramePr>
        <p:xfrm>
          <a:off x="136709" y="393192"/>
          <a:ext cx="11918581" cy="6498676"/>
        </p:xfrm>
        <a:graphic>
          <a:graphicData uri="http://schemas.openxmlformats.org/drawingml/2006/table">
            <a:tbl>
              <a:tblPr/>
              <a:tblGrid>
                <a:gridCol w="2193180">
                  <a:extLst>
                    <a:ext uri="{9D8B030D-6E8A-4147-A177-3AD203B41FA5}">
                      <a16:colId xmlns:a16="http://schemas.microsoft.com/office/drawing/2014/main" val="3121241042"/>
                    </a:ext>
                  </a:extLst>
                </a:gridCol>
                <a:gridCol w="1718136">
                  <a:extLst>
                    <a:ext uri="{9D8B030D-6E8A-4147-A177-3AD203B41FA5}">
                      <a16:colId xmlns:a16="http://schemas.microsoft.com/office/drawing/2014/main" val="2922116487"/>
                    </a:ext>
                  </a:extLst>
                </a:gridCol>
                <a:gridCol w="1730496">
                  <a:extLst>
                    <a:ext uri="{9D8B030D-6E8A-4147-A177-3AD203B41FA5}">
                      <a16:colId xmlns:a16="http://schemas.microsoft.com/office/drawing/2014/main" val="2238005135"/>
                    </a:ext>
                  </a:extLst>
                </a:gridCol>
                <a:gridCol w="2855753">
                  <a:extLst>
                    <a:ext uri="{9D8B030D-6E8A-4147-A177-3AD203B41FA5}">
                      <a16:colId xmlns:a16="http://schemas.microsoft.com/office/drawing/2014/main" val="1600970775"/>
                    </a:ext>
                  </a:extLst>
                </a:gridCol>
                <a:gridCol w="3421016">
                  <a:extLst>
                    <a:ext uri="{9D8B030D-6E8A-4147-A177-3AD203B41FA5}">
                      <a16:colId xmlns:a16="http://schemas.microsoft.com/office/drawing/2014/main" val="3481865385"/>
                    </a:ext>
                  </a:extLst>
                </a:gridCol>
              </a:tblGrid>
              <a:tr h="87890">
                <a:tc>
                  <a:txBody>
                    <a:bodyPr/>
                    <a:lstStyle/>
                    <a:p>
                      <a:pPr algn="l" fontAlgn="ctr"/>
                      <a:r>
                        <a:rPr lang="es-CO" sz="900" b="0" i="0" u="none" strike="noStrike" dirty="0">
                          <a:solidFill>
                            <a:srgbClr val="000000"/>
                          </a:solidFill>
                          <a:effectLst/>
                          <a:latin typeface="Arial" panose="020B0604020202020204" pitchFamily="34" charset="0"/>
                        </a:rPr>
                        <a:t> </a:t>
                      </a:r>
                    </a:p>
                  </a:txBody>
                  <a:tcPr marL="2454" marR="2454" marT="245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latin typeface="Arial" panose="020B0604020202020204" pitchFamily="34" charset="0"/>
                        </a:rPr>
                        <a:t> </a:t>
                      </a:r>
                    </a:p>
                  </a:txBody>
                  <a:tcPr marL="2454" marR="2454" marT="2454" marB="0" anchor="ctr">
                    <a:lnL>
                      <a:noFill/>
                    </a:lnL>
                    <a:lnR>
                      <a:noFill/>
                    </a:lnR>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latin typeface="Arial" panose="020B0604020202020204" pitchFamily="34" charset="0"/>
                        </a:rPr>
                        <a:t> </a:t>
                      </a:r>
                    </a:p>
                  </a:txBody>
                  <a:tcPr marL="2454" marR="2454" marT="245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a:solidFill>
                            <a:srgbClr val="000000"/>
                          </a:solidFill>
                          <a:effectLst/>
                          <a:latin typeface="Arial" panose="020B0604020202020204" pitchFamily="34" charset="0"/>
                        </a:rPr>
                        <a:t> </a:t>
                      </a:r>
                    </a:p>
                  </a:txBody>
                  <a:tcPr marL="2454" marR="2454" marT="245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900" b="0" i="0" u="none" strike="noStrike" dirty="0">
                          <a:solidFill>
                            <a:srgbClr val="000000"/>
                          </a:solidFill>
                          <a:effectLst/>
                          <a:latin typeface="Arial" panose="020B0604020202020204" pitchFamily="34" charset="0"/>
                        </a:rPr>
                        <a:t> </a:t>
                      </a:r>
                    </a:p>
                  </a:txBody>
                  <a:tcPr marL="2454" marR="2454" marT="245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2132004"/>
                  </a:ext>
                </a:extLst>
              </a:tr>
              <a:tr h="260200">
                <a:tc>
                  <a:txBody>
                    <a:bodyPr/>
                    <a:lstStyle/>
                    <a:p>
                      <a:pPr algn="ctr" fontAlgn="ctr"/>
                      <a:r>
                        <a:rPr lang="es-CO" sz="900" b="1" i="0" u="none" strike="noStrike">
                          <a:solidFill>
                            <a:srgbClr val="FFFFFF"/>
                          </a:solidFill>
                          <a:effectLst/>
                          <a:latin typeface="Arial" panose="020B0604020202020204" pitchFamily="34" charset="0"/>
                        </a:rPr>
                        <a:t>Acuerdo N°</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900" b="1" i="0" u="none" strike="noStrike" dirty="0">
                          <a:solidFill>
                            <a:srgbClr val="FFFFFF"/>
                          </a:solidFill>
                          <a:effectLst/>
                          <a:latin typeface="Arial" panose="020B0604020202020204" pitchFamily="34" charset="0"/>
                        </a:rPr>
                        <a:t>Valor adicionado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900" b="1" i="0" u="none" strike="noStrike">
                          <a:solidFill>
                            <a:srgbClr val="FFFFFF"/>
                          </a:solidFill>
                          <a:effectLst/>
                          <a:latin typeface="Arial" panose="020B0604020202020204" pitchFamily="34" charset="0"/>
                        </a:rPr>
                        <a:t>Proyecto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900" b="1" i="0" u="none" strike="noStrike">
                          <a:solidFill>
                            <a:srgbClr val="FFFFFF"/>
                          </a:solidFill>
                          <a:effectLst/>
                          <a:latin typeface="Arial" panose="020B0604020202020204" pitchFamily="34" charset="0"/>
                        </a:rPr>
                        <a:t>Plan Operativo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MX" sz="900" b="1" i="0" u="none" strike="noStrike">
                          <a:solidFill>
                            <a:srgbClr val="FFFFFF"/>
                          </a:solidFill>
                          <a:effectLst/>
                          <a:latin typeface="Arial" panose="020B0604020202020204" pitchFamily="34" charset="0"/>
                        </a:rPr>
                        <a:t>Que ajustes a metas dieron lugar, incorporación de actividades o ya se tienan proyectadas</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extLst>
                  <a:ext uri="{0D108BD9-81ED-4DB2-BD59-A6C34878D82A}">
                    <a16:rowId xmlns:a16="http://schemas.microsoft.com/office/drawing/2014/main" val="203127930"/>
                  </a:ext>
                </a:extLst>
              </a:tr>
              <a:tr h="518666">
                <a:tc>
                  <a:txBody>
                    <a:bodyPr/>
                    <a:lstStyle/>
                    <a:p>
                      <a:pPr algn="ctr" fontAlgn="ctr"/>
                      <a:r>
                        <a:rPr lang="es-MX" sz="900" b="0" i="0" u="none" strike="noStrike" dirty="0">
                          <a:solidFill>
                            <a:srgbClr val="000000"/>
                          </a:solidFill>
                          <a:effectLst/>
                          <a:latin typeface="Arial" panose="020B0604020202020204" pitchFamily="34" charset="0"/>
                        </a:rPr>
                        <a:t>Acuerdo No. 41 de 11 de marzo de 2026</a:t>
                      </a:r>
                    </a:p>
                    <a:p>
                      <a:pPr marL="0" marR="0" lvl="0" indent="0" algn="ctr" defTabSz="914400" rtl="0" eaLnBrk="1" fontAlgn="ctr" latinLnBrk="0" hangingPunct="1">
                        <a:lnSpc>
                          <a:spcPct val="100000"/>
                        </a:lnSpc>
                        <a:spcBef>
                          <a:spcPts val="0"/>
                        </a:spcBef>
                        <a:spcAft>
                          <a:spcPts val="0"/>
                        </a:spcAft>
                        <a:buClrTx/>
                        <a:buSzTx/>
                        <a:buFontTx/>
                        <a:buNone/>
                        <a:tabLst/>
                        <a:defRPr/>
                      </a:pPr>
                      <a:r>
                        <a:rPr lang="es-MX" sz="900" b="0" i="0" u="none" strike="noStrike" dirty="0">
                          <a:solidFill>
                            <a:srgbClr val="000000"/>
                          </a:solidFill>
                          <a:effectLst/>
                          <a:latin typeface="Arial" panose="020B0604020202020204" pitchFamily="34" charset="0"/>
                        </a:rPr>
                        <a:t>RECURSO 26</a:t>
                      </a: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OTROS RECURSOS DEL BALANCE - ACUERDOS</a:t>
                      </a:r>
                    </a:p>
                    <a:p>
                      <a:pPr algn="ctr" fontAlgn="ctr"/>
                      <a:endParaRPr lang="es-MX" sz="900" b="0" i="0" u="none" strike="noStrike" dirty="0">
                        <a:solidFill>
                          <a:srgbClr val="000000"/>
                        </a:solidFill>
                        <a:effectLst/>
                        <a:latin typeface="Arial" panose="020B0604020202020204" pitchFamily="34" charset="0"/>
                      </a:endParaRP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dirty="0">
                          <a:solidFill>
                            <a:srgbClr val="000000"/>
                          </a:solidFill>
                          <a:effectLst/>
                          <a:latin typeface="Arial" panose="020B0604020202020204" pitchFamily="34" charset="0"/>
                        </a:rPr>
                        <a:t>                        250,000,000.00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a:solidFill>
                            <a:srgbClr val="000000"/>
                          </a:solidFill>
                          <a:effectLst/>
                          <a:latin typeface="Arial" panose="020B0604020202020204" pitchFamily="34" charset="0"/>
                        </a:rPr>
                        <a:t>P32. Gestión integral de la infraestructura física</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MX" sz="900" b="0" i="0" u="none" strike="noStrike">
                          <a:solidFill>
                            <a:srgbClr val="000000"/>
                          </a:solidFill>
                          <a:effectLst/>
                          <a:latin typeface="Arial" panose="020B0604020202020204" pitchFamily="34" charset="0"/>
                        </a:rPr>
                        <a:t>Fortalecimiento de la infraestructura Fisica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MX" sz="900" b="0" i="0" u="none" strike="noStrike" dirty="0">
                          <a:solidFill>
                            <a:srgbClr val="000000"/>
                          </a:solidFill>
                          <a:effectLst/>
                          <a:latin typeface="Arial" panose="020B0604020202020204" pitchFamily="34" charset="0"/>
                        </a:rPr>
                        <a:t>No se requiere modificación al plan operativo dado que las intervenciones ya estaban proyectadas desde la planeación de metas en la actividad Ejecución de adecuaciones en el campus y sedes alternas.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5048644"/>
                  </a:ext>
                </a:extLst>
              </a:tr>
              <a:tr h="87890">
                <a:tc>
                  <a:txBody>
                    <a:bodyPr/>
                    <a:lstStyle/>
                    <a:p>
                      <a:pPr algn="ctr" fontAlgn="ctr"/>
                      <a:r>
                        <a:rPr lang="es-CO" sz="900" b="1"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fontAlgn="ctr"/>
                      <a:r>
                        <a:rPr lang="es-CO" sz="900" b="1" i="0" u="none" strike="noStrike" dirty="0">
                          <a:solidFill>
                            <a:srgbClr val="000000"/>
                          </a:solidFill>
                          <a:effectLst/>
                          <a:latin typeface="Arial" panose="020B0604020202020204" pitchFamily="34" charset="0"/>
                        </a:rPr>
                        <a:t>                        250,000,000.00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just"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just"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974855584"/>
                  </a:ext>
                </a:extLst>
              </a:tr>
              <a:tr h="346355">
                <a:tc rowSpan="5">
                  <a:txBody>
                    <a:bodyPr/>
                    <a:lstStyle/>
                    <a:p>
                      <a:pPr algn="ctr" fontAlgn="ctr"/>
                      <a:r>
                        <a:rPr lang="es-MX" sz="900" b="0" i="0" u="none" strike="noStrike" dirty="0">
                          <a:solidFill>
                            <a:srgbClr val="000000"/>
                          </a:solidFill>
                          <a:effectLst/>
                          <a:latin typeface="Arial" panose="020B0604020202020204" pitchFamily="34" charset="0"/>
                        </a:rPr>
                        <a:t>Acuerdo No. 42 de 11 de marzo de 2026</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900" b="0" i="0" u="none" strike="noStrike" dirty="0">
                          <a:solidFill>
                            <a:srgbClr val="000000"/>
                          </a:solidFill>
                          <a:effectLst/>
                          <a:latin typeface="Arial" panose="020B0604020202020204" pitchFamily="34" charset="0"/>
                        </a:rPr>
                        <a:t>RECURSO 26</a:t>
                      </a:r>
                      <a:br>
                        <a:rPr lang="es-CO" sz="900" b="0" i="0" u="none" strike="noStrike" dirty="0">
                          <a:solidFill>
                            <a:srgbClr val="000000"/>
                          </a:solidFill>
                          <a:effectLst/>
                          <a:latin typeface="Arial" panose="020B0604020202020204" pitchFamily="34" charset="0"/>
                        </a:rPr>
                      </a:br>
                      <a:r>
                        <a:rPr lang="es-CO" sz="900" b="0" i="0" u="none" strike="noStrike" dirty="0">
                          <a:solidFill>
                            <a:srgbClr val="000000"/>
                          </a:solidFill>
                          <a:effectLst/>
                          <a:latin typeface="Arial" panose="020B0604020202020204" pitchFamily="34" charset="0"/>
                        </a:rPr>
                        <a:t>RECURSOS DEL BALANCE</a:t>
                      </a:r>
                    </a:p>
                    <a:p>
                      <a:pPr algn="ctr" fontAlgn="ctr"/>
                      <a:endParaRPr lang="es-MX" sz="900" b="0" i="0" u="none" strike="noStrike" dirty="0">
                        <a:solidFill>
                          <a:srgbClr val="000000"/>
                        </a:solidFill>
                        <a:effectLst/>
                        <a:latin typeface="Arial" panose="020B0604020202020204" pitchFamily="34" charset="0"/>
                      </a:endParaRP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dirty="0">
                          <a:solidFill>
                            <a:srgbClr val="000000"/>
                          </a:solidFill>
                          <a:effectLst/>
                          <a:latin typeface="Arial" panose="020B0604020202020204" pitchFamily="34" charset="0"/>
                        </a:rPr>
                        <a:t>                     1,188,411,495.00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s-MX" sz="900" b="0" i="0" u="none" strike="noStrike" dirty="0">
                          <a:solidFill>
                            <a:srgbClr val="000000"/>
                          </a:solidFill>
                          <a:effectLst/>
                          <a:latin typeface="Arial" panose="020B0604020202020204" pitchFamily="34" charset="0"/>
                        </a:rPr>
                        <a:t>P30. Sostenibilidad de la Infraestructura Tecnológica</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MX" sz="900" b="0" i="0" u="none" strike="noStrike">
                          <a:solidFill>
                            <a:srgbClr val="000000"/>
                          </a:solidFill>
                          <a:effectLst/>
                          <a:latin typeface="Arial" panose="020B0604020202020204" pitchFamily="34" charset="0"/>
                        </a:rPr>
                        <a:t>Sostenibilidad de equipos, licencias y medios tecnológicos educativos</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No se dieron ajustes a metas dado que ya estaba proyectado dentro del plan operativo.</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21589"/>
                  </a:ext>
                </a:extLst>
              </a:tr>
              <a:tr h="518666">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46,213,505.00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just" fontAlgn="ctr"/>
                      <a:r>
                        <a:rPr lang="es-MX" sz="900" b="0" i="0" u="none" strike="noStrike" dirty="0">
                          <a:solidFill>
                            <a:srgbClr val="000000"/>
                          </a:solidFill>
                          <a:effectLst/>
                          <a:latin typeface="Arial" panose="020B0604020202020204" pitchFamily="34" charset="0"/>
                        </a:rPr>
                        <a:t>Sostenibilidad de equipos, licencias y medios tecnológicos educativos</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No se dieron ajustes a metas dado que ya estaba proyectado dentro del plan operativo.</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742804"/>
                  </a:ext>
                </a:extLst>
              </a:tr>
              <a:tr h="518666">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2,725,423,359.00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just" fontAlgn="ctr"/>
                      <a:r>
                        <a:rPr lang="es-MX" sz="900" b="0" i="0" u="none" strike="noStrike" dirty="0">
                          <a:solidFill>
                            <a:srgbClr val="000000"/>
                          </a:solidFill>
                          <a:effectLst/>
                          <a:latin typeface="Arial" panose="020B0604020202020204" pitchFamily="34" charset="0"/>
                        </a:rPr>
                        <a:t>Sostenibilidad de equipos, licencias y medios tecnológicos educativos</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No se dieron ajustes a metas dado que ya estaba proyectado dentro del plan operativo.</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060247"/>
                  </a:ext>
                </a:extLst>
              </a:tr>
              <a:tr h="518666">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1,635,254,015.00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just" fontAlgn="ctr"/>
                      <a:r>
                        <a:rPr lang="es-MX" sz="900" b="0" i="0" u="none" strike="noStrike">
                          <a:solidFill>
                            <a:srgbClr val="000000"/>
                          </a:solidFill>
                          <a:effectLst/>
                          <a:latin typeface="Arial" panose="020B0604020202020204" pitchFamily="34" charset="0"/>
                        </a:rPr>
                        <a:t>Sostenibilidad de equipos, licencias y medios tecnológicos educativos</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No se dieron ajustes a metas dado que ya estaba proyectado dentro del plan operativo.</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648063"/>
                  </a:ext>
                </a:extLst>
              </a:tr>
              <a:tr h="518666">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1,090,169,344.00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just" fontAlgn="ctr"/>
                      <a:r>
                        <a:rPr lang="es-MX" sz="900" b="0" i="0" u="none" strike="noStrike" dirty="0">
                          <a:solidFill>
                            <a:srgbClr val="000000"/>
                          </a:solidFill>
                          <a:effectLst/>
                          <a:latin typeface="Arial" panose="020B0604020202020204" pitchFamily="34" charset="0"/>
                        </a:rPr>
                        <a:t>Sostenibilidad de equipos, licencias y medios tecnológicos educativos</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900" b="0" i="0" u="none" strike="noStrike">
                          <a:solidFill>
                            <a:srgbClr val="000000"/>
                          </a:solidFill>
                          <a:effectLst/>
                          <a:latin typeface="Arial" panose="020B0604020202020204" pitchFamily="34" charset="0"/>
                        </a:rPr>
                        <a:t>No se dieron ajustes a metas dado que ya estaba proyectado dentro del plan operativo.</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985101"/>
                  </a:ext>
                </a:extLst>
              </a:tr>
              <a:tr h="87890">
                <a:tc>
                  <a:txBody>
                    <a:bodyPr/>
                    <a:lstStyle/>
                    <a:p>
                      <a:pPr algn="ctr" fontAlgn="ctr"/>
                      <a:r>
                        <a:rPr lang="es-CO" sz="900" b="1"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fontAlgn="ctr"/>
                      <a:r>
                        <a:rPr lang="es-CO" sz="900" b="1" i="0" u="none" strike="noStrike" dirty="0">
                          <a:solidFill>
                            <a:srgbClr val="000000"/>
                          </a:solidFill>
                          <a:effectLst/>
                          <a:latin typeface="Arial" panose="020B0604020202020204" pitchFamily="34" charset="0"/>
                        </a:rPr>
                        <a:t>                     6,685,471,718.00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just"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just"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8410350"/>
                  </a:ext>
                </a:extLst>
              </a:tr>
              <a:tr h="346355">
                <a:tc rowSpan="2">
                  <a:txBody>
                    <a:bodyPr/>
                    <a:lstStyle/>
                    <a:p>
                      <a:pPr algn="ctr" fontAlgn="ctr"/>
                      <a:r>
                        <a:rPr lang="es-MX" sz="900" b="0" i="0" u="none" strike="noStrike" dirty="0">
                          <a:solidFill>
                            <a:srgbClr val="000000"/>
                          </a:solidFill>
                          <a:effectLst/>
                          <a:latin typeface="Arial" panose="020B0604020202020204" pitchFamily="34" charset="0"/>
                        </a:rPr>
                        <a:t>Acuerdo No. 43 de 8 de abril de 2026</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900" b="0" i="0" u="none" strike="noStrike" dirty="0">
                          <a:solidFill>
                            <a:srgbClr val="000000"/>
                          </a:solidFill>
                          <a:effectLst/>
                          <a:latin typeface="Arial" panose="020B0604020202020204" pitchFamily="34" charset="0"/>
                        </a:rPr>
                        <a:t>RECURSO 25A</a:t>
                      </a:r>
                      <a:br>
                        <a:rPr lang="es-CO" sz="900" b="0" i="0" u="none" strike="noStrike" dirty="0">
                          <a:solidFill>
                            <a:srgbClr val="000000"/>
                          </a:solidFill>
                          <a:effectLst/>
                          <a:latin typeface="Arial" panose="020B0604020202020204" pitchFamily="34" charset="0"/>
                        </a:rPr>
                      </a:br>
                      <a:r>
                        <a:rPr lang="es-CO" sz="900" b="0" i="0" u="none" strike="noStrike" dirty="0">
                          <a:solidFill>
                            <a:srgbClr val="000000"/>
                          </a:solidFill>
                          <a:effectLst/>
                          <a:latin typeface="Arial" panose="020B0604020202020204" pitchFamily="34" charset="0"/>
                        </a:rPr>
                        <a:t>RECURSO BALANCE - ESTAMPILLA TERCER MILENIO MUNICIPIO</a:t>
                      </a:r>
                    </a:p>
                    <a:p>
                      <a:pPr marL="0" marR="0" lvl="0" indent="0" algn="ctr" defTabSz="914400" rtl="0" eaLnBrk="1" fontAlgn="ctr" latinLnBrk="0" hangingPunct="1">
                        <a:lnSpc>
                          <a:spcPct val="100000"/>
                        </a:lnSpc>
                        <a:spcBef>
                          <a:spcPts val="0"/>
                        </a:spcBef>
                        <a:spcAft>
                          <a:spcPts val="0"/>
                        </a:spcAft>
                        <a:buClrTx/>
                        <a:buSzTx/>
                        <a:buFontTx/>
                        <a:buNone/>
                        <a:tabLst/>
                        <a:defRPr/>
                      </a:pPr>
                      <a:r>
                        <a:rPr lang="es-CO" sz="900" b="0" i="0" u="none" strike="noStrike" dirty="0">
                          <a:solidFill>
                            <a:srgbClr val="000000"/>
                          </a:solidFill>
                          <a:effectLst/>
                          <a:latin typeface="Arial" panose="020B0604020202020204" pitchFamily="34" charset="0"/>
                        </a:rPr>
                        <a:t>RECURSO 25B</a:t>
                      </a:r>
                      <a:br>
                        <a:rPr lang="es-CO" sz="900" b="0" i="0" u="none" strike="noStrike" dirty="0">
                          <a:solidFill>
                            <a:srgbClr val="000000"/>
                          </a:solidFill>
                          <a:effectLst/>
                          <a:latin typeface="Arial" panose="020B0604020202020204" pitchFamily="34" charset="0"/>
                        </a:rPr>
                      </a:br>
                      <a:r>
                        <a:rPr lang="es-CO" sz="900" b="0" i="0" u="none" strike="noStrike" dirty="0">
                          <a:solidFill>
                            <a:srgbClr val="000000"/>
                          </a:solidFill>
                          <a:effectLst/>
                          <a:latin typeface="Arial" panose="020B0604020202020204" pitchFamily="34" charset="0"/>
                        </a:rPr>
                        <a:t>RECURSO BALANCE - ESTAMPILLA TERCER MILENIO DEPTO</a:t>
                      </a:r>
                    </a:p>
                    <a:p>
                      <a:pPr algn="ctr" fontAlgn="ctr"/>
                      <a:endParaRPr lang="es-MX" sz="900" b="0" i="0" u="none" strike="noStrike" dirty="0">
                        <a:solidFill>
                          <a:srgbClr val="000000"/>
                        </a:solidFill>
                        <a:effectLst/>
                        <a:latin typeface="Arial" panose="020B0604020202020204" pitchFamily="34" charset="0"/>
                      </a:endParaRP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dirty="0">
                          <a:solidFill>
                            <a:srgbClr val="000000"/>
                          </a:solidFill>
                          <a:effectLst/>
                          <a:latin typeface="Arial" panose="020B0604020202020204" pitchFamily="34" charset="0"/>
                        </a:rPr>
                        <a:t>                     1,085,920,868.00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900" b="0" i="0" u="none" strike="noStrike">
                          <a:solidFill>
                            <a:srgbClr val="000000"/>
                          </a:solidFill>
                          <a:effectLst/>
                          <a:latin typeface="Arial" panose="020B0604020202020204" pitchFamily="34" charset="0"/>
                        </a:rPr>
                        <a:t>P32. Gestión Integral de la Infraestructura física</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just" fontAlgn="ctr"/>
                      <a:r>
                        <a:rPr lang="es-MX" sz="900" b="0" i="0" u="none" strike="noStrike">
                          <a:solidFill>
                            <a:srgbClr val="000000"/>
                          </a:solidFill>
                          <a:effectLst/>
                          <a:latin typeface="Arial" panose="020B0604020202020204" pitchFamily="34" charset="0"/>
                        </a:rPr>
                        <a:t>Fortalecimiento de la infraestructura Fisica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just" fontAlgn="ctr"/>
                      <a:r>
                        <a:rPr lang="es-MX" sz="900" b="0" i="0" u="none" strike="noStrike" dirty="0">
                          <a:solidFill>
                            <a:srgbClr val="000000"/>
                          </a:solidFill>
                          <a:effectLst/>
                          <a:latin typeface="Arial" panose="020B0604020202020204" pitchFamily="34" charset="0"/>
                        </a:rPr>
                        <a:t>No se requiere modificación al plan operativo dado que las intervenciones ya estaban proyectadas desde la planeación de metas.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8479734"/>
                  </a:ext>
                </a:extLst>
              </a:tr>
              <a:tr h="346355">
                <a:tc vMerge="1">
                  <a:txBody>
                    <a:bodyPr/>
                    <a:lstStyle/>
                    <a:p>
                      <a:endParaRPr lang="es-CO"/>
                    </a:p>
                  </a:txBody>
                  <a:tcPr/>
                </a:tc>
                <a:tc>
                  <a:txBody>
                    <a:bodyPr/>
                    <a:lstStyle/>
                    <a:p>
                      <a:pPr algn="r" fontAlgn="ctr"/>
                      <a:r>
                        <a:rPr lang="es-CO" sz="900" b="0" i="0" u="none" strike="noStrike" dirty="0">
                          <a:solidFill>
                            <a:srgbClr val="000000"/>
                          </a:solidFill>
                          <a:effectLst/>
                          <a:latin typeface="Arial" panose="020B0604020202020204" pitchFamily="34" charset="0"/>
                        </a:rPr>
                        <a:t>                        782,973,611.20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834419976"/>
                  </a:ext>
                </a:extLst>
              </a:tr>
              <a:tr h="87890">
                <a:tc>
                  <a:txBody>
                    <a:bodyPr/>
                    <a:lstStyle/>
                    <a:p>
                      <a:pPr algn="ctr" fontAlgn="ctr"/>
                      <a:r>
                        <a:rPr lang="es-CO" sz="900" b="1"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fontAlgn="ctr"/>
                      <a:r>
                        <a:rPr lang="es-CO" sz="900" b="1" i="0" u="none" strike="noStrike" dirty="0">
                          <a:solidFill>
                            <a:srgbClr val="000000"/>
                          </a:solidFill>
                          <a:effectLst/>
                          <a:latin typeface="Arial" panose="020B0604020202020204" pitchFamily="34" charset="0"/>
                        </a:rPr>
                        <a:t>                     1,868,894,479.20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just"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just"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70085026"/>
                  </a:ext>
                </a:extLst>
              </a:tr>
              <a:tr h="1035597">
                <a:tc>
                  <a:txBody>
                    <a:bodyPr/>
                    <a:lstStyle/>
                    <a:p>
                      <a:pPr algn="ctr" fontAlgn="ctr"/>
                      <a:r>
                        <a:rPr lang="es-MX" sz="900" b="0" i="0" u="none" strike="noStrike" dirty="0">
                          <a:solidFill>
                            <a:srgbClr val="000000"/>
                          </a:solidFill>
                          <a:effectLst/>
                          <a:latin typeface="Arial" panose="020B0604020202020204" pitchFamily="34" charset="0"/>
                        </a:rPr>
                        <a:t>Acuerdo No. 44 de 9 de abril de 2026</a:t>
                      </a:r>
                    </a:p>
                    <a:p>
                      <a:pPr marL="0" marR="0" lvl="0" indent="0" algn="ctr" defTabSz="914400" rtl="0" eaLnBrk="1" fontAlgn="ctr" latinLnBrk="0" hangingPunct="1">
                        <a:lnSpc>
                          <a:spcPct val="100000"/>
                        </a:lnSpc>
                        <a:spcBef>
                          <a:spcPts val="0"/>
                        </a:spcBef>
                        <a:spcAft>
                          <a:spcPts val="0"/>
                        </a:spcAft>
                        <a:buClrTx/>
                        <a:buSzTx/>
                        <a:buFontTx/>
                        <a:buNone/>
                        <a:tabLst/>
                        <a:defRPr/>
                      </a:pPr>
                      <a:r>
                        <a:rPr lang="es-MX" sz="900" b="0" i="0" u="none" strike="noStrike" dirty="0">
                          <a:solidFill>
                            <a:srgbClr val="000000"/>
                          </a:solidFill>
                          <a:effectLst/>
                          <a:latin typeface="Arial" panose="020B0604020202020204" pitchFamily="34" charset="0"/>
                        </a:rPr>
                        <a:t>RECURSO  26</a:t>
                      </a:r>
                      <a:br>
                        <a:rPr lang="es-MX" sz="900" b="0" i="0" u="none" strike="noStrike" dirty="0">
                          <a:solidFill>
                            <a:srgbClr val="000000"/>
                          </a:solidFill>
                          <a:effectLst/>
                          <a:latin typeface="Arial" panose="020B0604020202020204" pitchFamily="34" charset="0"/>
                        </a:rPr>
                      </a:br>
                      <a:r>
                        <a:rPr lang="es-MX" sz="900" b="0" i="0" u="none" strike="noStrike" dirty="0">
                          <a:solidFill>
                            <a:srgbClr val="000000"/>
                          </a:solidFill>
                          <a:effectLst/>
                          <a:latin typeface="Arial" panose="020B0604020202020204" pitchFamily="34" charset="0"/>
                        </a:rPr>
                        <a:t>OTROS RECURSOS DE BALANCE - ACUERDOS</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900" b="0" i="0" u="none" strike="noStrike" dirty="0">
                          <a:solidFill>
                            <a:srgbClr val="000000"/>
                          </a:solidFill>
                          <a:effectLst/>
                          <a:latin typeface="Arial" panose="020B0604020202020204" pitchFamily="34" charset="0"/>
                        </a:rPr>
                        <a:t>                        891,122,119.15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900" b="0" i="0" u="none" strike="noStrike" dirty="0">
                          <a:solidFill>
                            <a:srgbClr val="000000"/>
                          </a:solidFill>
                          <a:effectLst/>
                          <a:latin typeface="Arial" panose="020B0604020202020204" pitchFamily="34" charset="0"/>
                        </a:rPr>
                        <a:t>P32. Gestión Integral de la Infraestructura física</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900" b="0" i="0" u="none" strike="noStrike" dirty="0">
                          <a:solidFill>
                            <a:srgbClr val="000000"/>
                          </a:solidFill>
                          <a:effectLst/>
                          <a:latin typeface="Arial" panose="020B0604020202020204" pitchFamily="34" charset="0"/>
                        </a:rPr>
                        <a:t>Gerencia Integral del Campus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MX" sz="900" b="0" i="0" u="none" strike="noStrike">
                          <a:solidFill>
                            <a:srgbClr val="000000"/>
                          </a:solidFill>
                          <a:effectLst/>
                          <a:latin typeface="Arial" panose="020B0604020202020204" pitchFamily="34" charset="0"/>
                        </a:rPr>
                        <a:t>No se requiere modificacion aplan operativo dado que la adquicision del predio ya estaba proyectad  desde la planeacion de metas en la actividad Adquicision de Predios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9154617"/>
                  </a:ext>
                </a:extLst>
              </a:tr>
              <a:tr h="87890">
                <a:tc>
                  <a:txBody>
                    <a:bodyPr/>
                    <a:lstStyle/>
                    <a:p>
                      <a:pPr algn="ctr" fontAlgn="ctr"/>
                      <a:r>
                        <a:rPr lang="es-CO" sz="900" b="1"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r" fontAlgn="ctr"/>
                      <a:r>
                        <a:rPr lang="es-CO" sz="900" b="1" i="0" u="none" strike="noStrike" dirty="0">
                          <a:solidFill>
                            <a:srgbClr val="000000"/>
                          </a:solidFill>
                          <a:effectLst/>
                          <a:latin typeface="Arial" panose="020B0604020202020204" pitchFamily="34" charset="0"/>
                        </a:rPr>
                        <a:t>                        891,122,119.15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fontAlgn="ctr"/>
                      <a:r>
                        <a:rPr lang="es-CO" sz="900" b="0"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35438030"/>
                  </a:ext>
                </a:extLst>
              </a:tr>
              <a:tr h="87890">
                <a:tc>
                  <a:txBody>
                    <a:bodyPr/>
                    <a:lstStyle/>
                    <a:p>
                      <a:pPr algn="l" fontAlgn="ctr"/>
                      <a:r>
                        <a:rPr lang="es-CO" sz="900" b="0" i="0" u="none" strike="noStrike">
                          <a:solidFill>
                            <a:srgbClr val="FF0000"/>
                          </a:solidFill>
                          <a:effectLst/>
                          <a:latin typeface="Arial" panose="020B0604020202020204" pitchFamily="34" charset="0"/>
                        </a:rPr>
                        <a:t> </a:t>
                      </a:r>
                    </a:p>
                  </a:txBody>
                  <a:tcPr marL="2454" marR="2454" marT="245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O" sz="900" b="0" i="0" u="none" strike="noStrike">
                          <a:solidFill>
                            <a:srgbClr val="FF0000"/>
                          </a:solidFill>
                          <a:effectLst/>
                          <a:latin typeface="Arial" panose="020B0604020202020204" pitchFamily="34" charset="0"/>
                        </a:rPr>
                        <a:t> </a:t>
                      </a:r>
                    </a:p>
                  </a:txBody>
                  <a:tcPr marL="2454" marR="2454" marT="245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900" b="0" i="0" u="none" strike="noStrike">
                          <a:solidFill>
                            <a:srgbClr val="FF0000"/>
                          </a:solidFill>
                          <a:effectLst/>
                          <a:latin typeface="Arial" panose="020B0604020202020204" pitchFamily="34" charset="0"/>
                        </a:rPr>
                        <a:t> </a:t>
                      </a:r>
                    </a:p>
                  </a:txBody>
                  <a:tcPr marL="2454" marR="2454" marT="245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900" b="0" i="0" u="none" strike="noStrike">
                          <a:solidFill>
                            <a:srgbClr val="FF0000"/>
                          </a:solidFill>
                          <a:effectLst/>
                          <a:latin typeface="Arial" panose="020B0604020202020204" pitchFamily="34" charset="0"/>
                        </a:rPr>
                        <a:t> </a:t>
                      </a:r>
                    </a:p>
                  </a:txBody>
                  <a:tcPr marL="2454" marR="2454" marT="245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CO" sz="900" b="0" i="0" u="none" strike="noStrike">
                          <a:solidFill>
                            <a:srgbClr val="FF0000"/>
                          </a:solidFill>
                          <a:effectLst/>
                          <a:latin typeface="Arial" panose="020B0604020202020204" pitchFamily="34" charset="0"/>
                        </a:rPr>
                        <a:t> </a:t>
                      </a:r>
                    </a:p>
                  </a:txBody>
                  <a:tcPr marL="2454" marR="2454" marT="245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32925090"/>
                  </a:ext>
                </a:extLst>
              </a:tr>
              <a:tr h="87890">
                <a:tc>
                  <a:txBody>
                    <a:bodyPr/>
                    <a:lstStyle/>
                    <a:p>
                      <a:pPr algn="l" fontAlgn="ctr"/>
                      <a:r>
                        <a:rPr lang="es-CO" sz="900" b="0" i="0" u="none" strike="noStrike">
                          <a:solidFill>
                            <a:srgbClr val="000000"/>
                          </a:solidFill>
                          <a:effectLst/>
                          <a:latin typeface="Arial" panose="020B0604020202020204" pitchFamily="34" charset="0"/>
                        </a:rPr>
                        <a:t> </a:t>
                      </a:r>
                    </a:p>
                  </a:txBody>
                  <a:tcPr marL="2454" marR="2454" marT="2454"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CO" sz="900" b="1" i="0" u="none" strike="noStrike" dirty="0">
                          <a:solidFill>
                            <a:srgbClr val="000000"/>
                          </a:solidFill>
                          <a:effectLst/>
                          <a:latin typeface="Arial" panose="020B0604020202020204" pitchFamily="34" charset="0"/>
                        </a:rPr>
                        <a:t>                   12,895,640,722.39 </a:t>
                      </a:r>
                    </a:p>
                  </a:txBody>
                  <a:tcPr marL="2454" marR="2454" marT="24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s-CO" sz="900" b="1" i="0" u="none" strike="noStrike">
                          <a:solidFill>
                            <a:srgbClr val="000000"/>
                          </a:solidFill>
                          <a:effectLst/>
                          <a:latin typeface="Arial" panose="020B0604020202020204" pitchFamily="34" charset="0"/>
                        </a:rPr>
                        <a:t> </a:t>
                      </a:r>
                    </a:p>
                  </a:txBody>
                  <a:tcPr marL="2454" marR="2454" marT="2454"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s-CO" sz="900" b="1" i="0" u="none" strike="noStrike" dirty="0">
                          <a:solidFill>
                            <a:srgbClr val="000000"/>
                          </a:solidFill>
                          <a:effectLst/>
                          <a:latin typeface="Arial" panose="020B0604020202020204" pitchFamily="34" charset="0"/>
                        </a:rPr>
                        <a:t> </a:t>
                      </a:r>
                    </a:p>
                  </a:txBody>
                  <a:tcPr marL="2454" marR="2454" marT="2454" marB="0" anchor="ctr">
                    <a:lnL>
                      <a:noFill/>
                    </a:lnL>
                    <a:lnR>
                      <a:noFill/>
                    </a:lnR>
                    <a:lnT>
                      <a:noFill/>
                    </a:lnT>
                    <a:lnB>
                      <a:noFill/>
                    </a:lnB>
                    <a:solidFill>
                      <a:srgbClr val="FFFFFF"/>
                    </a:solidFill>
                  </a:tcPr>
                </a:tc>
                <a:tc>
                  <a:txBody>
                    <a:bodyPr/>
                    <a:lstStyle/>
                    <a:p>
                      <a:pPr algn="l" fontAlgn="ctr"/>
                      <a:r>
                        <a:rPr lang="es-CO" sz="900" b="1" i="0" u="none" strike="noStrike" dirty="0">
                          <a:solidFill>
                            <a:srgbClr val="000000"/>
                          </a:solidFill>
                          <a:effectLst/>
                          <a:latin typeface="Arial" panose="020B0604020202020204" pitchFamily="34" charset="0"/>
                        </a:rPr>
                        <a:t> </a:t>
                      </a:r>
                    </a:p>
                  </a:txBody>
                  <a:tcPr marL="2454" marR="2454" marT="2454" marB="0" anchor="ctr">
                    <a:lnL>
                      <a:noFill/>
                    </a:lnL>
                    <a:lnR>
                      <a:noFill/>
                    </a:lnR>
                    <a:lnT>
                      <a:noFill/>
                    </a:lnT>
                    <a:lnB>
                      <a:noFill/>
                    </a:lnB>
                    <a:solidFill>
                      <a:srgbClr val="FFFFFF"/>
                    </a:solidFill>
                  </a:tcPr>
                </a:tc>
                <a:extLst>
                  <a:ext uri="{0D108BD9-81ED-4DB2-BD59-A6C34878D82A}">
                    <a16:rowId xmlns:a16="http://schemas.microsoft.com/office/drawing/2014/main" val="2336545412"/>
                  </a:ext>
                </a:extLst>
              </a:tr>
            </a:tbl>
          </a:graphicData>
        </a:graphic>
      </p:graphicFrame>
    </p:spTree>
    <p:extLst>
      <p:ext uri="{BB962C8B-B14F-4D97-AF65-F5344CB8AC3E}">
        <p14:creationId xmlns:p14="http://schemas.microsoft.com/office/powerpoint/2010/main" val="1184360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AC3BBC-9488-4442-98CB-BCB30A1D08F0}"/>
              </a:ext>
            </a:extLst>
          </p:cNvPr>
          <p:cNvSpPr>
            <a:spLocks noGrp="1"/>
          </p:cNvSpPr>
          <p:nvPr>
            <p:ph type="title"/>
          </p:nvPr>
        </p:nvSpPr>
        <p:spPr>
          <a:xfrm>
            <a:off x="646176" y="65128"/>
            <a:ext cx="10515600" cy="720304"/>
          </a:xfrm>
        </p:spPr>
        <p:txBody>
          <a:bodyPr/>
          <a:lstStyle/>
          <a:p>
            <a:pPr algn="ctr"/>
            <a:r>
              <a:rPr lang="es-CO" sz="2800" dirty="0"/>
              <a:t>ADICIONES PRESUPUESTALES</a:t>
            </a:r>
          </a:p>
        </p:txBody>
      </p:sp>
      <p:graphicFrame>
        <p:nvGraphicFramePr>
          <p:cNvPr id="4" name="Tabla 3">
            <a:extLst>
              <a:ext uri="{FF2B5EF4-FFF2-40B4-BE49-F238E27FC236}">
                <a16:creationId xmlns:a16="http://schemas.microsoft.com/office/drawing/2014/main" id="{D2A8D360-2A5C-491E-A41E-0C6FA5CEB9F6}"/>
              </a:ext>
            </a:extLst>
          </p:cNvPr>
          <p:cNvGraphicFramePr>
            <a:graphicFrameLocks noGrp="1"/>
          </p:cNvGraphicFramePr>
          <p:nvPr>
            <p:extLst>
              <p:ext uri="{D42A27DB-BD31-4B8C-83A1-F6EECF244321}">
                <p14:modId xmlns:p14="http://schemas.microsoft.com/office/powerpoint/2010/main" val="2587382112"/>
              </p:ext>
            </p:extLst>
          </p:nvPr>
        </p:nvGraphicFramePr>
        <p:xfrm>
          <a:off x="277368" y="1186156"/>
          <a:ext cx="10945368" cy="3010939"/>
        </p:xfrm>
        <a:graphic>
          <a:graphicData uri="http://schemas.openxmlformats.org/drawingml/2006/table">
            <a:tbl>
              <a:tblPr/>
              <a:tblGrid>
                <a:gridCol w="1476271">
                  <a:extLst>
                    <a:ext uri="{9D8B030D-6E8A-4147-A177-3AD203B41FA5}">
                      <a16:colId xmlns:a16="http://schemas.microsoft.com/office/drawing/2014/main" val="4139596255"/>
                    </a:ext>
                  </a:extLst>
                </a:gridCol>
                <a:gridCol w="2279921">
                  <a:extLst>
                    <a:ext uri="{9D8B030D-6E8A-4147-A177-3AD203B41FA5}">
                      <a16:colId xmlns:a16="http://schemas.microsoft.com/office/drawing/2014/main" val="625361243"/>
                    </a:ext>
                  </a:extLst>
                </a:gridCol>
                <a:gridCol w="1878096">
                  <a:extLst>
                    <a:ext uri="{9D8B030D-6E8A-4147-A177-3AD203B41FA5}">
                      <a16:colId xmlns:a16="http://schemas.microsoft.com/office/drawing/2014/main" val="1196404083"/>
                    </a:ext>
                  </a:extLst>
                </a:gridCol>
                <a:gridCol w="2655540">
                  <a:extLst>
                    <a:ext uri="{9D8B030D-6E8A-4147-A177-3AD203B41FA5}">
                      <a16:colId xmlns:a16="http://schemas.microsoft.com/office/drawing/2014/main" val="353235397"/>
                    </a:ext>
                  </a:extLst>
                </a:gridCol>
                <a:gridCol w="2655540">
                  <a:extLst>
                    <a:ext uri="{9D8B030D-6E8A-4147-A177-3AD203B41FA5}">
                      <a16:colId xmlns:a16="http://schemas.microsoft.com/office/drawing/2014/main" val="482311036"/>
                    </a:ext>
                  </a:extLst>
                </a:gridCol>
              </a:tblGrid>
              <a:tr h="198280">
                <a:tc>
                  <a:txBody>
                    <a:bodyPr/>
                    <a:lstStyle/>
                    <a:p>
                      <a:pPr algn="l" fontAlgn="ctr"/>
                      <a:r>
                        <a:rPr lang="es-CO" sz="1000" b="1" i="0" u="none" strike="noStrike">
                          <a:solidFill>
                            <a:srgbClr val="000000"/>
                          </a:solidFill>
                          <a:effectLst/>
                          <a:latin typeface="Arial" panose="020B0604020202020204" pitchFamily="34" charset="0"/>
                        </a:rPr>
                        <a:t>PILAR DE GESTIÓN </a:t>
                      </a:r>
                    </a:p>
                  </a:txBody>
                  <a:tcPr marL="7309" marR="7309" marT="7309" marB="0" anchor="ctr">
                    <a:lnL>
                      <a:noFill/>
                    </a:lnL>
                    <a:lnR>
                      <a:noFill/>
                    </a:lnR>
                    <a:lnT>
                      <a:noFill/>
                    </a:lnT>
                    <a:lnB>
                      <a:noFill/>
                    </a:lnB>
                    <a:solidFill>
                      <a:srgbClr val="D9E2F3"/>
                    </a:solidFill>
                  </a:tcPr>
                </a:tc>
                <a:tc gridSpan="3">
                  <a:txBody>
                    <a:bodyPr/>
                    <a:lstStyle/>
                    <a:p>
                      <a:pPr algn="l" fontAlgn="ctr"/>
                      <a:r>
                        <a:rPr lang="es-MX" sz="1000" b="0" i="0" u="none" strike="noStrike">
                          <a:solidFill>
                            <a:srgbClr val="000000"/>
                          </a:solidFill>
                          <a:effectLst/>
                          <a:latin typeface="Arial" panose="020B0604020202020204" pitchFamily="34" charset="0"/>
                        </a:rPr>
                        <a:t>Bienestar Universitario, Calidad de vida e Inclusión en contextos universitarios</a:t>
                      </a:r>
                    </a:p>
                  </a:txBody>
                  <a:tcPr marL="7309" marR="7309" marT="7309" marB="0" anchor="ctr">
                    <a:lnL>
                      <a:noFill/>
                    </a:lnL>
                    <a:lnR>
                      <a:noFill/>
                    </a:lnR>
                    <a:lnT>
                      <a:noFill/>
                    </a:lnT>
                    <a:lnB>
                      <a:noFill/>
                    </a:lnB>
                    <a:solidFill>
                      <a:srgbClr val="D9E2F3"/>
                    </a:solidFill>
                  </a:tcPr>
                </a:tc>
                <a:tc hMerge="1">
                  <a:txBody>
                    <a:bodyPr/>
                    <a:lstStyle/>
                    <a:p>
                      <a:endParaRPr lang="es-CO"/>
                    </a:p>
                  </a:txBody>
                  <a:tcPr/>
                </a:tc>
                <a:tc hMerge="1">
                  <a:txBody>
                    <a:bodyPr/>
                    <a:lstStyle/>
                    <a:p>
                      <a:endParaRPr lang="es-CO"/>
                    </a:p>
                  </a:txBody>
                  <a:tcPr/>
                </a:tc>
                <a:tc>
                  <a:txBody>
                    <a:bodyPr/>
                    <a:lstStyle/>
                    <a:p>
                      <a:pPr algn="l" fontAlgn="ctr"/>
                      <a:r>
                        <a:rPr lang="es-CO" sz="1000" b="0" i="0" u="none" strike="noStrike">
                          <a:solidFill>
                            <a:srgbClr val="000000"/>
                          </a:solidFill>
                          <a:effectLst/>
                          <a:latin typeface="Arial" panose="020B0604020202020204" pitchFamily="34" charset="0"/>
                        </a:rPr>
                        <a:t> </a:t>
                      </a:r>
                    </a:p>
                  </a:txBody>
                  <a:tcPr marL="7309" marR="7309" marT="7309" marB="0" anchor="ctr">
                    <a:lnL>
                      <a:noFill/>
                    </a:lnL>
                    <a:lnR>
                      <a:noFill/>
                    </a:lnR>
                    <a:lnT>
                      <a:noFill/>
                    </a:lnT>
                    <a:lnB>
                      <a:noFill/>
                    </a:lnB>
                    <a:solidFill>
                      <a:srgbClr val="FFFFFF"/>
                    </a:solidFill>
                  </a:tcPr>
                </a:tc>
                <a:extLst>
                  <a:ext uri="{0D108BD9-81ED-4DB2-BD59-A6C34878D82A}">
                    <a16:rowId xmlns:a16="http://schemas.microsoft.com/office/drawing/2014/main" val="2820933983"/>
                  </a:ext>
                </a:extLst>
              </a:tr>
              <a:tr h="198280">
                <a:tc>
                  <a:txBody>
                    <a:bodyPr/>
                    <a:lstStyle/>
                    <a:p>
                      <a:pPr algn="l" fontAlgn="ctr"/>
                      <a:r>
                        <a:rPr lang="es-CO" sz="1000" b="0" i="0" u="none" strike="noStrike">
                          <a:solidFill>
                            <a:srgbClr val="FF0000"/>
                          </a:solidFill>
                          <a:effectLst/>
                          <a:latin typeface="Arial" panose="020B0604020202020204" pitchFamily="34" charset="0"/>
                        </a:rPr>
                        <a:t> </a:t>
                      </a:r>
                    </a:p>
                  </a:txBody>
                  <a:tcPr marL="7309" marR="7309" marT="730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FF0000"/>
                          </a:solidFill>
                          <a:effectLst/>
                          <a:latin typeface="Arial" panose="020B0604020202020204" pitchFamily="34" charset="0"/>
                        </a:rPr>
                        <a:t> </a:t>
                      </a:r>
                    </a:p>
                  </a:txBody>
                  <a:tcPr marL="7309" marR="7309" marT="730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FF0000"/>
                          </a:solidFill>
                          <a:effectLst/>
                          <a:latin typeface="Arial" panose="020B0604020202020204" pitchFamily="34" charset="0"/>
                        </a:rPr>
                        <a:t> </a:t>
                      </a:r>
                    </a:p>
                  </a:txBody>
                  <a:tcPr marL="7309" marR="7309" marT="730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FF0000"/>
                          </a:solidFill>
                          <a:effectLst/>
                          <a:latin typeface="Arial" panose="020B0604020202020204" pitchFamily="34" charset="0"/>
                        </a:rPr>
                        <a:t> </a:t>
                      </a:r>
                    </a:p>
                  </a:txBody>
                  <a:tcPr marL="7309" marR="7309" marT="730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FF0000"/>
                          </a:solidFill>
                          <a:effectLst/>
                          <a:latin typeface="Arial" panose="020B0604020202020204" pitchFamily="34" charset="0"/>
                        </a:rPr>
                        <a:t> </a:t>
                      </a:r>
                    </a:p>
                  </a:txBody>
                  <a:tcPr marL="7309" marR="7309" marT="730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164740"/>
                  </a:ext>
                </a:extLst>
              </a:tr>
              <a:tr h="576691">
                <a:tc>
                  <a:txBody>
                    <a:bodyPr/>
                    <a:lstStyle/>
                    <a:p>
                      <a:pPr algn="ctr" fontAlgn="ctr"/>
                      <a:r>
                        <a:rPr lang="es-CO" sz="1000" b="1" i="0" u="none" strike="noStrike">
                          <a:solidFill>
                            <a:srgbClr val="FFFFFF"/>
                          </a:solidFill>
                          <a:effectLst/>
                          <a:latin typeface="Arial" panose="020B0604020202020204" pitchFamily="34" charset="0"/>
                        </a:rPr>
                        <a:t>Acuerdo N°</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1000" b="1" i="0" u="none" strike="noStrike">
                          <a:solidFill>
                            <a:srgbClr val="FFFFFF"/>
                          </a:solidFill>
                          <a:effectLst/>
                          <a:latin typeface="Arial" panose="020B0604020202020204" pitchFamily="34" charset="0"/>
                        </a:rPr>
                        <a:t>Valor adicionado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1000" b="1" i="0" u="none" strike="noStrike">
                          <a:solidFill>
                            <a:srgbClr val="FFFFFF"/>
                          </a:solidFill>
                          <a:effectLst/>
                          <a:latin typeface="Arial" panose="020B0604020202020204" pitchFamily="34" charset="0"/>
                        </a:rPr>
                        <a:t>Proyecto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CO" sz="1000" b="1" i="0" u="none" strike="noStrike">
                          <a:solidFill>
                            <a:srgbClr val="FFFFFF"/>
                          </a:solidFill>
                          <a:effectLst/>
                          <a:latin typeface="Arial" panose="020B0604020202020204" pitchFamily="34" charset="0"/>
                        </a:rPr>
                        <a:t>Plan Operativo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tc>
                  <a:txBody>
                    <a:bodyPr/>
                    <a:lstStyle/>
                    <a:p>
                      <a:pPr algn="ctr" fontAlgn="ctr"/>
                      <a:r>
                        <a:rPr lang="es-MX" sz="1000" b="1" i="0" u="none" strike="noStrike">
                          <a:solidFill>
                            <a:srgbClr val="FFFFFF"/>
                          </a:solidFill>
                          <a:effectLst/>
                          <a:latin typeface="Arial" panose="020B0604020202020204" pitchFamily="34" charset="0"/>
                        </a:rPr>
                        <a:t>Que ajustes a metas dieron lugar, incorporación de actividades o ya se tienan proyectadas</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E75B5"/>
                    </a:solidFill>
                  </a:tcPr>
                </a:tc>
                <a:extLst>
                  <a:ext uri="{0D108BD9-81ED-4DB2-BD59-A6C34878D82A}">
                    <a16:rowId xmlns:a16="http://schemas.microsoft.com/office/drawing/2014/main" val="3392829078"/>
                  </a:ext>
                </a:extLst>
              </a:tr>
              <a:tr h="471875">
                <a:tc rowSpan="4">
                  <a:txBody>
                    <a:bodyPr/>
                    <a:lstStyle/>
                    <a:p>
                      <a:pPr algn="ctr" fontAlgn="ctr"/>
                      <a:r>
                        <a:rPr lang="es-MX" sz="1000" b="0" i="0" u="none" strike="noStrike" dirty="0">
                          <a:solidFill>
                            <a:srgbClr val="000000"/>
                          </a:solidFill>
                          <a:effectLst/>
                          <a:latin typeface="Arial" panose="020B0604020202020204" pitchFamily="34" charset="0"/>
                        </a:rPr>
                        <a:t>Acuerdo No. 34 de 13 de febrero de 2026</a:t>
                      </a:r>
                      <a:br>
                        <a:rPr lang="es-MX" sz="1000" b="0" i="0" u="none" strike="noStrike" dirty="0">
                          <a:solidFill>
                            <a:srgbClr val="000000"/>
                          </a:solidFill>
                          <a:effectLst/>
                          <a:latin typeface="Arial" panose="020B0604020202020204" pitchFamily="34" charset="0"/>
                        </a:rPr>
                      </a:br>
                      <a:r>
                        <a:rPr lang="es-MX" sz="1000" b="0" i="0" u="none" strike="noStrike" dirty="0">
                          <a:solidFill>
                            <a:srgbClr val="000000"/>
                          </a:solidFill>
                          <a:effectLst/>
                          <a:latin typeface="Arial" panose="020B0604020202020204" pitchFamily="34" charset="0"/>
                        </a:rPr>
                        <a:t>RECURSO 26A</a:t>
                      </a:r>
                      <a:br>
                        <a:rPr lang="es-MX" sz="1000" b="0" i="0" u="none" strike="noStrike" dirty="0">
                          <a:solidFill>
                            <a:srgbClr val="000000"/>
                          </a:solidFill>
                          <a:effectLst/>
                          <a:latin typeface="Arial" panose="020B0604020202020204" pitchFamily="34" charset="0"/>
                        </a:rPr>
                      </a:br>
                      <a:r>
                        <a:rPr lang="es-MX" sz="1000" b="0" i="0" u="none" strike="noStrike" dirty="0">
                          <a:solidFill>
                            <a:srgbClr val="000000"/>
                          </a:solidFill>
                          <a:effectLst/>
                          <a:latin typeface="Arial" panose="020B0604020202020204" pitchFamily="34" charset="0"/>
                        </a:rPr>
                        <a:t>RECURSOS DEL BALANCE - PLAN DE FOMENTO</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 $                              20,630,400.00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MX" sz="1000" b="0" i="0" u="none" strike="noStrike" dirty="0">
                          <a:solidFill>
                            <a:srgbClr val="000000"/>
                          </a:solidFill>
                          <a:effectLst/>
                          <a:latin typeface="Arial" panose="020B0604020202020204" pitchFamily="34" charset="0"/>
                        </a:rPr>
                        <a:t>P41. Implementación de la política de Bienestar Institucional</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000" b="0" i="0" u="none" strike="noStrike">
                          <a:solidFill>
                            <a:srgbClr val="000000"/>
                          </a:solidFill>
                          <a:effectLst/>
                          <a:latin typeface="Arial" panose="020B0604020202020204" pitchFamily="34" charset="0"/>
                        </a:rPr>
                        <a:t>Seguimiento de la política de Bienestar Institucional</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just" fontAlgn="ctr"/>
                      <a:r>
                        <a:rPr lang="es-MX" sz="1000" b="0" i="0" u="none" strike="noStrike" dirty="0">
                          <a:solidFill>
                            <a:srgbClr val="000000"/>
                          </a:solidFill>
                          <a:effectLst/>
                          <a:latin typeface="Arial" panose="020B0604020202020204" pitchFamily="34" charset="0"/>
                        </a:rPr>
                        <a:t>Acompañamiento y desarrollo de estrategias orientadas a la promoción de modos, condiciones y estilos de vida en el entorno universitario.</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765758"/>
                  </a:ext>
                </a:extLst>
              </a:tr>
              <a:tr h="444651">
                <a:tc vMerge="1">
                  <a:txBody>
                    <a:bodyPr/>
                    <a:lstStyle/>
                    <a:p>
                      <a:endParaRPr lang="es-CO"/>
                    </a:p>
                  </a:txBody>
                  <a:tcPr/>
                </a:tc>
                <a:tc>
                  <a:txBody>
                    <a:bodyPr/>
                    <a:lstStyle/>
                    <a:p>
                      <a:pPr algn="ctr" fontAlgn="ctr"/>
                      <a:r>
                        <a:rPr lang="es-CO" sz="1000" b="0" i="0" u="none" strike="noStrike" dirty="0">
                          <a:solidFill>
                            <a:srgbClr val="000000"/>
                          </a:solidFill>
                          <a:effectLst/>
                          <a:latin typeface="Arial" panose="020B0604020202020204" pitchFamily="34" charset="0"/>
                        </a:rPr>
                        <a:t> $                              17,254,996.00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l" fontAlgn="ctr"/>
                      <a:r>
                        <a:rPr lang="es-MX" sz="1000" b="0" i="0" u="none" strike="noStrike">
                          <a:solidFill>
                            <a:srgbClr val="000000"/>
                          </a:solidFill>
                          <a:effectLst/>
                          <a:latin typeface="Arial" panose="020B0604020202020204" pitchFamily="34" charset="0"/>
                        </a:rPr>
                        <a:t>Seguimiento de la política de Bienestar Institucional</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3488851833"/>
                  </a:ext>
                </a:extLst>
              </a:tr>
              <a:tr h="535396">
                <a:tc vMerge="1">
                  <a:txBody>
                    <a:bodyPr/>
                    <a:lstStyle/>
                    <a:p>
                      <a:endParaRPr lang="es-CO"/>
                    </a:p>
                  </a:txBody>
                  <a:tcPr/>
                </a:tc>
                <a:tc>
                  <a:txBody>
                    <a:bodyPr/>
                    <a:lstStyle/>
                    <a:p>
                      <a:pPr algn="ctr" fontAlgn="ctr"/>
                      <a:r>
                        <a:rPr lang="es-CO" sz="1000" b="0" i="0" u="none" strike="noStrike">
                          <a:solidFill>
                            <a:srgbClr val="000000"/>
                          </a:solidFill>
                          <a:effectLst/>
                          <a:latin typeface="Arial" panose="020B0604020202020204" pitchFamily="34" charset="0"/>
                        </a:rPr>
                        <a:t> $                              11,286,699.00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l" fontAlgn="ctr"/>
                      <a:r>
                        <a:rPr lang="es-CO" sz="1000" b="0" i="0" u="none" strike="noStrike" dirty="0">
                          <a:solidFill>
                            <a:srgbClr val="000000"/>
                          </a:solidFill>
                          <a:effectLst/>
                          <a:latin typeface="Arial" panose="020B0604020202020204" pitchFamily="34" charset="0"/>
                        </a:rPr>
                        <a:t>Programa de Acompañamiento Integral Docentes y Administrativos</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just" fontAlgn="ctr"/>
                      <a:r>
                        <a:rPr lang="es-MX" sz="1000" b="0" i="0" u="none" strike="noStrike" dirty="0">
                          <a:solidFill>
                            <a:srgbClr val="000000"/>
                          </a:solidFill>
                          <a:effectLst/>
                          <a:latin typeface="Arial" panose="020B0604020202020204" pitchFamily="34" charset="0"/>
                        </a:rPr>
                        <a:t>Adquisición de materiales y equipos para la implementación de intervenciones grupales en docentes, orientadas al mejoramiento del bienestar y la calidad de vida.</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618825"/>
                  </a:ext>
                </a:extLst>
              </a:tr>
              <a:tr h="387486">
                <a:tc vMerge="1">
                  <a:txBody>
                    <a:bodyPr/>
                    <a:lstStyle/>
                    <a:p>
                      <a:endParaRPr lang="es-CO"/>
                    </a:p>
                  </a:txBody>
                  <a:tcPr/>
                </a:tc>
                <a:tc>
                  <a:txBody>
                    <a:bodyPr/>
                    <a:lstStyle/>
                    <a:p>
                      <a:pPr algn="ctr" fontAlgn="ctr"/>
                      <a:r>
                        <a:rPr lang="es-CO" sz="1000" b="0" i="0" u="none" strike="noStrike">
                          <a:solidFill>
                            <a:srgbClr val="000000"/>
                          </a:solidFill>
                          <a:effectLst/>
                          <a:latin typeface="Arial" panose="020B0604020202020204" pitchFamily="34" charset="0"/>
                        </a:rPr>
                        <a:t> $                                1,413,306.00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tc>
                  <a:txBody>
                    <a:bodyPr/>
                    <a:lstStyle/>
                    <a:p>
                      <a:pPr algn="l" fontAlgn="ctr"/>
                      <a:r>
                        <a:rPr lang="es-CO" sz="1000" b="0" i="0" u="none" strike="noStrike">
                          <a:solidFill>
                            <a:srgbClr val="000000"/>
                          </a:solidFill>
                          <a:effectLst/>
                          <a:latin typeface="Arial" panose="020B0604020202020204" pitchFamily="34" charset="0"/>
                        </a:rPr>
                        <a:t>Programa de Acompañamiento Integral Docentes y Administrativos</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392879537"/>
                  </a:ext>
                </a:extLst>
              </a:tr>
              <a:tr h="198280">
                <a:tc>
                  <a:txBody>
                    <a:bodyPr/>
                    <a:lstStyle/>
                    <a:p>
                      <a:pPr algn="ctr" fontAlgn="ctr"/>
                      <a:r>
                        <a:rPr lang="es-CO" sz="1000" b="1" i="0" u="none" strike="noStrike">
                          <a:solidFill>
                            <a:srgbClr val="000000"/>
                          </a:solidFill>
                          <a:effectLst/>
                          <a:latin typeface="Arial" panose="020B0604020202020204" pitchFamily="34" charset="0"/>
                        </a:rPr>
                        <a:t>Sub total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fontAlgn="ctr"/>
                      <a:r>
                        <a:rPr lang="es-CO" sz="1000" b="1" i="0" u="none" strike="noStrike">
                          <a:solidFill>
                            <a:srgbClr val="000000"/>
                          </a:solidFill>
                          <a:effectLst/>
                          <a:latin typeface="Arial" panose="020B0604020202020204" pitchFamily="34" charset="0"/>
                        </a:rPr>
                        <a:t> $                              50,585,401.00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fontAlgn="ctr"/>
                      <a:r>
                        <a:rPr lang="es-CO" sz="1000" b="0" i="0" u="none" strike="noStrike">
                          <a:solidFill>
                            <a:srgbClr val="000000"/>
                          </a:solidFill>
                          <a:effectLst/>
                          <a:latin typeface="Arial" panose="020B0604020202020204" pitchFamily="34" charset="0"/>
                        </a:rPr>
                        <a:t>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fontAlgn="ctr"/>
                      <a:r>
                        <a:rPr lang="es-CO" sz="1000" b="0" i="0" u="none" strike="noStrike">
                          <a:solidFill>
                            <a:srgbClr val="000000"/>
                          </a:solidFill>
                          <a:effectLst/>
                          <a:latin typeface="Arial" panose="020B0604020202020204" pitchFamily="34" charset="0"/>
                        </a:rPr>
                        <a:t>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l" fontAlgn="ctr"/>
                      <a:r>
                        <a:rPr lang="es-CO" sz="1000" b="0" i="0" u="none" strike="noStrike" dirty="0">
                          <a:solidFill>
                            <a:srgbClr val="000000"/>
                          </a:solidFill>
                          <a:effectLst/>
                          <a:latin typeface="Arial" panose="020B0604020202020204" pitchFamily="34" charset="0"/>
                        </a:rPr>
                        <a:t> </a:t>
                      </a:r>
                    </a:p>
                  </a:txBody>
                  <a:tcPr marL="7309" marR="7309" marT="73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864640472"/>
                  </a:ext>
                </a:extLst>
              </a:tr>
            </a:tbl>
          </a:graphicData>
        </a:graphic>
      </p:graphicFrame>
    </p:spTree>
    <p:extLst>
      <p:ext uri="{BB962C8B-B14F-4D97-AF65-F5344CB8AC3E}">
        <p14:creationId xmlns:p14="http://schemas.microsoft.com/office/powerpoint/2010/main" val="1104444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F5A45059-F732-404E-ADF5-59BDFAFCA4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371" y="1168155"/>
            <a:ext cx="1905225" cy="4778639"/>
          </a:xfrm>
          <a:prstGeom prst="rect">
            <a:avLst/>
          </a:prstGeom>
        </p:spPr>
      </p:pic>
      <p:sp>
        <p:nvSpPr>
          <p:cNvPr id="6" name="Título 3">
            <a:extLst>
              <a:ext uri="{FF2B5EF4-FFF2-40B4-BE49-F238E27FC236}">
                <a16:creationId xmlns:a16="http://schemas.microsoft.com/office/drawing/2014/main" id="{511852CD-1F18-40FA-927E-4352857E5719}"/>
              </a:ext>
            </a:extLst>
          </p:cNvPr>
          <p:cNvSpPr txBox="1">
            <a:spLocks/>
          </p:cNvSpPr>
          <p:nvPr/>
        </p:nvSpPr>
        <p:spPr>
          <a:xfrm>
            <a:off x="3902407" y="1737910"/>
            <a:ext cx="6815416" cy="1819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4000" dirty="0">
                <a:latin typeface="Tahoma" panose="020B0604030504040204" pitchFamily="34" charset="0"/>
                <a:ea typeface="Tahoma" panose="020B0604030504040204" pitchFamily="34" charset="0"/>
                <a:cs typeface="Tahoma" panose="020B0604030504040204" pitchFamily="34" charset="0"/>
              </a:rPr>
              <a:t>5. </a:t>
            </a:r>
            <a:r>
              <a:rPr lang="es-MX" sz="4000" dirty="0">
                <a:latin typeface="Tahoma" panose="020B0604030504040204" pitchFamily="34" charset="0"/>
                <a:ea typeface="Tahoma" panose="020B0604030504040204" pitchFamily="34" charset="0"/>
                <a:cs typeface="Tahoma" panose="020B0604030504040204" pitchFamily="34" charset="0"/>
              </a:rPr>
              <a:t>Seguimiento Plan de Mejoramiento Acreditación Institucional</a:t>
            </a:r>
          </a:p>
        </p:txBody>
      </p:sp>
      <p:pic>
        <p:nvPicPr>
          <p:cNvPr id="9" name="Imagen 8">
            <a:extLst>
              <a:ext uri="{FF2B5EF4-FFF2-40B4-BE49-F238E27FC236}">
                <a16:creationId xmlns:a16="http://schemas.microsoft.com/office/drawing/2014/main" id="{E01A40C7-80D0-4C0D-9B5B-C16F11F76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2918" y="4492905"/>
            <a:ext cx="1770572" cy="1720734"/>
          </a:xfrm>
          <a:prstGeom prst="rect">
            <a:avLst/>
          </a:prstGeom>
        </p:spPr>
      </p:pic>
      <p:pic>
        <p:nvPicPr>
          <p:cNvPr id="10" name="Google Shape;291;p15">
            <a:extLst>
              <a:ext uri="{FF2B5EF4-FFF2-40B4-BE49-F238E27FC236}">
                <a16:creationId xmlns:a16="http://schemas.microsoft.com/office/drawing/2014/main" id="{93A6F9C9-1746-4F46-9FBE-1F3CE43015B4}"/>
              </a:ext>
            </a:extLst>
          </p:cNvPr>
          <p:cNvPicPr preferRelativeResize="0"/>
          <p:nvPr/>
        </p:nvPicPr>
        <p:blipFill rotWithShape="1">
          <a:blip r:embed="rId4">
            <a:alphaModFix/>
          </a:blip>
          <a:srcRect/>
          <a:stretch/>
        </p:blipFill>
        <p:spPr>
          <a:xfrm>
            <a:off x="6622447" y="4906597"/>
            <a:ext cx="760684" cy="1094876"/>
          </a:xfrm>
          <a:prstGeom prst="rect">
            <a:avLst/>
          </a:prstGeom>
          <a:noFill/>
          <a:ln>
            <a:noFill/>
          </a:ln>
        </p:spPr>
      </p:pic>
      <p:pic>
        <p:nvPicPr>
          <p:cNvPr id="12" name="Google Shape;292;p15">
            <a:extLst>
              <a:ext uri="{FF2B5EF4-FFF2-40B4-BE49-F238E27FC236}">
                <a16:creationId xmlns:a16="http://schemas.microsoft.com/office/drawing/2014/main" id="{3E36CAC5-7660-46BA-AF90-F19005FEDD3C}"/>
              </a:ext>
            </a:extLst>
          </p:cNvPr>
          <p:cNvPicPr preferRelativeResize="0"/>
          <p:nvPr/>
        </p:nvPicPr>
        <p:blipFill rotWithShape="1">
          <a:blip r:embed="rId5">
            <a:alphaModFix/>
          </a:blip>
          <a:srcRect/>
          <a:stretch/>
        </p:blipFill>
        <p:spPr>
          <a:xfrm>
            <a:off x="7383132" y="4818185"/>
            <a:ext cx="1329785" cy="1183288"/>
          </a:xfrm>
          <a:prstGeom prst="rect">
            <a:avLst/>
          </a:prstGeom>
          <a:noFill/>
          <a:ln>
            <a:noFill/>
          </a:ln>
        </p:spPr>
      </p:pic>
    </p:spTree>
    <p:extLst>
      <p:ext uri="{BB962C8B-B14F-4D97-AF65-F5344CB8AC3E}">
        <p14:creationId xmlns:p14="http://schemas.microsoft.com/office/powerpoint/2010/main" val="627881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3032C-2FF1-4247-B84B-D2DC2F826078}"/>
              </a:ext>
            </a:extLst>
          </p:cNvPr>
          <p:cNvSpPr>
            <a:spLocks noGrp="1"/>
          </p:cNvSpPr>
          <p:nvPr>
            <p:ph type="title"/>
          </p:nvPr>
        </p:nvSpPr>
        <p:spPr/>
        <p:txBody>
          <a:bodyPr/>
          <a:lstStyle/>
          <a:p>
            <a:r>
              <a:rPr lang="es-CO" dirty="0"/>
              <a:t>Avance PMI CNA – Trimestre I 2026</a:t>
            </a:r>
          </a:p>
        </p:txBody>
      </p:sp>
      <p:graphicFrame>
        <p:nvGraphicFramePr>
          <p:cNvPr id="4" name="Tabla 3">
            <a:extLst>
              <a:ext uri="{FF2B5EF4-FFF2-40B4-BE49-F238E27FC236}">
                <a16:creationId xmlns:a16="http://schemas.microsoft.com/office/drawing/2014/main" id="{C6FC1506-FC75-4912-B5F2-BA6C143FE52A}"/>
              </a:ext>
            </a:extLst>
          </p:cNvPr>
          <p:cNvGraphicFramePr>
            <a:graphicFrameLocks noGrp="1"/>
          </p:cNvGraphicFramePr>
          <p:nvPr>
            <p:extLst>
              <p:ext uri="{D42A27DB-BD31-4B8C-83A1-F6EECF244321}">
                <p14:modId xmlns:p14="http://schemas.microsoft.com/office/powerpoint/2010/main" val="3962351104"/>
              </p:ext>
            </p:extLst>
          </p:nvPr>
        </p:nvGraphicFramePr>
        <p:xfrm>
          <a:off x="418038" y="1959069"/>
          <a:ext cx="10759297" cy="4420688"/>
        </p:xfrm>
        <a:graphic>
          <a:graphicData uri="http://schemas.openxmlformats.org/drawingml/2006/table">
            <a:tbl>
              <a:tblPr firstRow="1" firstCol="1" lastRow="1" bandRow="1">
                <a:tableStyleId>{5C22544A-7EE6-4342-B048-85BDC9FD1C3A}</a:tableStyleId>
              </a:tblPr>
              <a:tblGrid>
                <a:gridCol w="673772">
                  <a:extLst>
                    <a:ext uri="{9D8B030D-6E8A-4147-A177-3AD203B41FA5}">
                      <a16:colId xmlns:a16="http://schemas.microsoft.com/office/drawing/2014/main" val="1076421391"/>
                    </a:ext>
                  </a:extLst>
                </a:gridCol>
                <a:gridCol w="5411232">
                  <a:extLst>
                    <a:ext uri="{9D8B030D-6E8A-4147-A177-3AD203B41FA5}">
                      <a16:colId xmlns:a16="http://schemas.microsoft.com/office/drawing/2014/main" val="1354224172"/>
                    </a:ext>
                  </a:extLst>
                </a:gridCol>
                <a:gridCol w="673772">
                  <a:extLst>
                    <a:ext uri="{9D8B030D-6E8A-4147-A177-3AD203B41FA5}">
                      <a16:colId xmlns:a16="http://schemas.microsoft.com/office/drawing/2014/main" val="1439146769"/>
                    </a:ext>
                  </a:extLst>
                </a:gridCol>
                <a:gridCol w="1063297">
                  <a:extLst>
                    <a:ext uri="{9D8B030D-6E8A-4147-A177-3AD203B41FA5}">
                      <a16:colId xmlns:a16="http://schemas.microsoft.com/office/drawing/2014/main" val="3625448033"/>
                    </a:ext>
                  </a:extLst>
                </a:gridCol>
                <a:gridCol w="1042241">
                  <a:extLst>
                    <a:ext uri="{9D8B030D-6E8A-4147-A177-3AD203B41FA5}">
                      <a16:colId xmlns:a16="http://schemas.microsoft.com/office/drawing/2014/main" val="2812733914"/>
                    </a:ext>
                  </a:extLst>
                </a:gridCol>
                <a:gridCol w="1894983">
                  <a:extLst>
                    <a:ext uri="{9D8B030D-6E8A-4147-A177-3AD203B41FA5}">
                      <a16:colId xmlns:a16="http://schemas.microsoft.com/office/drawing/2014/main" val="3643350505"/>
                    </a:ext>
                  </a:extLst>
                </a:gridCol>
              </a:tblGrid>
              <a:tr h="427728">
                <a:tc gridSpan="2">
                  <a:txBody>
                    <a:bodyPr/>
                    <a:lstStyle/>
                    <a:p>
                      <a:pPr algn="ctr" fontAlgn="ctr"/>
                      <a:r>
                        <a:rPr lang="es-CO" sz="2000" b="1" i="0" u="none" strike="noStrike" dirty="0">
                          <a:solidFill>
                            <a:srgbClr val="FFFFFF"/>
                          </a:solidFill>
                          <a:effectLst/>
                          <a:latin typeface="Calibri" panose="020F0502020204030204" pitchFamily="34" charset="0"/>
                        </a:rPr>
                        <a:t>AVANCE POR FACTOR</a:t>
                      </a:r>
                    </a:p>
                  </a:txBody>
                  <a:tcPr marL="0" marR="0" marT="0" marB="0" anchor="ctr"/>
                </a:tc>
                <a:tc hMerge="1">
                  <a:txBody>
                    <a:bodyPr/>
                    <a:lstStyle/>
                    <a:p>
                      <a:endParaRPr lang="es-CO"/>
                    </a:p>
                  </a:txBody>
                  <a:tcPr/>
                </a:tc>
                <a:tc>
                  <a:txBody>
                    <a:bodyPr/>
                    <a:lstStyle/>
                    <a:p>
                      <a:pPr algn="l" fontAlgn="ctr"/>
                      <a:r>
                        <a:rPr lang="es-CO" sz="2000" u="none" strike="noStrike">
                          <a:effectLst/>
                        </a:rPr>
                        <a:t> </a:t>
                      </a:r>
                      <a:endParaRPr lang="es-CO" sz="2000" b="1" i="0" u="none" strike="noStrike">
                        <a:solidFill>
                          <a:srgbClr val="000000"/>
                        </a:solidFill>
                        <a:effectLst/>
                        <a:latin typeface="Calibri" panose="020F0502020204030204" pitchFamily="34" charset="0"/>
                      </a:endParaRPr>
                    </a:p>
                  </a:txBody>
                  <a:tcPr marL="0" marR="0" marT="0" marB="0" anchor="ctr"/>
                </a:tc>
                <a:tc gridSpan="3">
                  <a:txBody>
                    <a:bodyPr/>
                    <a:lstStyle/>
                    <a:p>
                      <a:pPr algn="ctr" fontAlgn="ctr"/>
                      <a:r>
                        <a:rPr lang="es-CO" sz="2000" u="none" strike="noStrike" dirty="0">
                          <a:effectLst/>
                        </a:rPr>
                        <a:t>RESULTADO GENERAL</a:t>
                      </a:r>
                      <a:endParaRPr lang="es-CO" sz="20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978719107"/>
                  </a:ext>
                </a:extLst>
              </a:tr>
              <a:tr h="240128">
                <a:tc>
                  <a:txBody>
                    <a:bodyPr/>
                    <a:lstStyle/>
                    <a:p>
                      <a:pPr algn="ctr" fontAlgn="ctr"/>
                      <a:r>
                        <a:rPr lang="es-CO" sz="2000" u="none" strike="noStrike">
                          <a:effectLst/>
                        </a:rPr>
                        <a:t> </a:t>
                      </a:r>
                      <a:endParaRPr lang="es-CO" sz="2000" b="1" i="0" u="none" strike="noStrike">
                        <a:solidFill>
                          <a:srgbClr val="FFFFFF"/>
                        </a:solidFill>
                        <a:effectLst/>
                        <a:latin typeface="Calibri" panose="020F0502020204030204" pitchFamily="34" charset="0"/>
                      </a:endParaRPr>
                    </a:p>
                  </a:txBody>
                  <a:tcPr marL="0" marR="0" marT="0" marB="0" anchor="ctr"/>
                </a:tc>
                <a:tc>
                  <a:txBody>
                    <a:bodyPr/>
                    <a:lstStyle/>
                    <a:p>
                      <a:pPr algn="l" fontAlgn="b"/>
                      <a:r>
                        <a:rPr lang="es-CO" sz="1050" u="none" strike="noStrike">
                          <a:effectLst/>
                        </a:rPr>
                        <a:t> </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50" u="none" strike="noStrike">
                          <a:effectLst/>
                        </a:rPr>
                        <a:t> </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50" u="none" strike="noStrike">
                          <a:effectLst/>
                        </a:rPr>
                        <a:t> </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50" u="none" strike="noStrike">
                          <a:effectLst/>
                        </a:rPr>
                        <a:t> </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50" u="none" strike="noStrike">
                          <a:effectLst/>
                        </a:rPr>
                        <a:t> </a:t>
                      </a:r>
                      <a:endParaRPr lang="es-CO" sz="105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01500718"/>
                  </a:ext>
                </a:extLst>
              </a:tr>
              <a:tr h="487760">
                <a:tc>
                  <a:txBody>
                    <a:bodyPr/>
                    <a:lstStyle/>
                    <a:p>
                      <a:pPr algn="ctr" fontAlgn="ctr"/>
                      <a:r>
                        <a:rPr lang="es-CO" sz="1400" u="none" strike="noStrike">
                          <a:effectLst/>
                        </a:rPr>
                        <a:t>FACTOR</a:t>
                      </a:r>
                      <a:endParaRPr lang="es-CO" sz="1400" b="1" i="0" u="none" strike="noStrike">
                        <a:solidFill>
                          <a:srgbClr val="FFFFFF"/>
                        </a:solidFill>
                        <a:effectLst/>
                        <a:latin typeface="Calibri" panose="020F0502020204030204" pitchFamily="34" charset="0"/>
                      </a:endParaRPr>
                    </a:p>
                  </a:txBody>
                  <a:tcPr marL="0" marR="0" marT="0" marB="0" anchor="ctr"/>
                </a:tc>
                <a:tc>
                  <a:txBody>
                    <a:bodyPr/>
                    <a:lstStyle/>
                    <a:p>
                      <a:pPr algn="ctr" fontAlgn="ctr"/>
                      <a:r>
                        <a:rPr lang="es-CO" sz="1400" u="none" strike="noStrike" dirty="0">
                          <a:effectLst/>
                        </a:rPr>
                        <a:t>NOMBRE FACTOR</a:t>
                      </a:r>
                      <a:endParaRPr lang="es-CO" sz="14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ctr"/>
                      <a:r>
                        <a:rPr lang="es-CO" sz="1400" u="none" strike="noStrike">
                          <a:effectLst/>
                        </a:rPr>
                        <a:t>Cargar Avance</a:t>
                      </a:r>
                      <a:endParaRPr lang="es-CO" sz="1400" b="1" i="0" u="none" strike="noStrike">
                        <a:solidFill>
                          <a:srgbClr val="FFFFFF"/>
                        </a:solidFill>
                        <a:effectLst/>
                        <a:latin typeface="Calibri" panose="020F0502020204030204" pitchFamily="34" charset="0"/>
                      </a:endParaRPr>
                    </a:p>
                  </a:txBody>
                  <a:tcPr marL="0" marR="0" marT="0" marB="0" anchor="ctr"/>
                </a:tc>
                <a:tc>
                  <a:txBody>
                    <a:bodyPr/>
                    <a:lstStyle/>
                    <a:p>
                      <a:pPr algn="ctr" fontAlgn="ctr"/>
                      <a:r>
                        <a:rPr lang="es-CO" sz="1400" u="none" strike="noStrike">
                          <a:effectLst/>
                        </a:rPr>
                        <a:t>PONDERADOR</a:t>
                      </a:r>
                      <a:endParaRPr lang="es-CO" sz="1400" b="1" i="0" u="none" strike="noStrike">
                        <a:solidFill>
                          <a:srgbClr val="FFFFFF"/>
                        </a:solidFill>
                        <a:effectLst/>
                        <a:latin typeface="Calibri" panose="020F0502020204030204" pitchFamily="34" charset="0"/>
                      </a:endParaRPr>
                    </a:p>
                  </a:txBody>
                  <a:tcPr marL="0" marR="0" marT="0" marB="0" anchor="ctr"/>
                </a:tc>
                <a:tc>
                  <a:txBody>
                    <a:bodyPr/>
                    <a:lstStyle/>
                    <a:p>
                      <a:pPr algn="ctr" fontAlgn="ctr"/>
                      <a:r>
                        <a:rPr lang="es-CO" sz="1400" u="none" strike="noStrike" dirty="0">
                          <a:effectLst/>
                        </a:rPr>
                        <a:t>AVANCE</a:t>
                      </a:r>
                      <a:endParaRPr lang="es-CO" sz="14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ctr"/>
                      <a:r>
                        <a:rPr lang="es-CO" sz="1400" u="none" strike="noStrike" dirty="0">
                          <a:effectLst/>
                        </a:rPr>
                        <a:t>RESULTADO GENERAL</a:t>
                      </a:r>
                      <a:endParaRPr lang="es-CO" sz="1400" b="1" i="0" u="none" strike="noStrike" dirty="0">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602581054"/>
                  </a:ext>
                </a:extLst>
              </a:tr>
              <a:tr h="232624">
                <a:tc>
                  <a:txBody>
                    <a:bodyPr/>
                    <a:lstStyle/>
                    <a:p>
                      <a:pPr algn="ctr" fontAlgn="b"/>
                      <a:r>
                        <a:rPr lang="es-CO" sz="1600" u="none" strike="noStrike">
                          <a:effectLst/>
                        </a:rPr>
                        <a:t>F1</a:t>
                      </a:r>
                      <a:endParaRPr lang="es-CO" sz="16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MX" sz="1050" u="none" strike="noStrike" dirty="0">
                          <a:effectLst/>
                        </a:rPr>
                        <a:t>MISIÓN, PROYECTO INSTITUCIONAL Y DE PROGRAMA</a:t>
                      </a:r>
                      <a:endParaRPr lang="es-MX"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050" u="none" strike="noStrike">
                          <a:effectLst/>
                        </a:rPr>
                        <a:t>72.00%</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CO" sz="1050" u="none" strike="noStrike" dirty="0">
                          <a:effectLst/>
                        </a:rPr>
                        <a:t>9.09%</a:t>
                      </a:r>
                      <a:endParaRPr lang="es-CO" sz="105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050" u="none" strike="noStrike" dirty="0">
                          <a:effectLst/>
                        </a:rPr>
                        <a:t>72.00%</a:t>
                      </a:r>
                      <a:endParaRPr lang="es-CO" sz="1050" b="0" i="0" u="none" strike="noStrike" dirty="0">
                        <a:solidFill>
                          <a:srgbClr val="000000"/>
                        </a:solidFill>
                        <a:effectLst/>
                        <a:latin typeface="Calibri" panose="020F0502020204030204" pitchFamily="34" charset="0"/>
                      </a:endParaRPr>
                    </a:p>
                  </a:txBody>
                  <a:tcPr marL="0" marR="0" marT="0" marB="0" anchor="ctr">
                    <a:solidFill>
                      <a:srgbClr val="FFC000"/>
                    </a:solidFill>
                  </a:tcPr>
                </a:tc>
                <a:tc rowSpan="12">
                  <a:txBody>
                    <a:bodyPr/>
                    <a:lstStyle/>
                    <a:p>
                      <a:pPr algn="ctr" fontAlgn="ctr"/>
                      <a:r>
                        <a:rPr lang="es-CO" sz="1800" u="none" strike="noStrike" dirty="0">
                          <a:effectLst/>
                        </a:rPr>
                        <a:t>54.2%</a:t>
                      </a:r>
                      <a:endParaRPr lang="es-CO" sz="1800" b="1" i="0" u="none" strike="noStrike" dirty="0">
                        <a:solidFill>
                          <a:srgbClr val="000000"/>
                        </a:solidFill>
                        <a:effectLst/>
                        <a:latin typeface="Calibri" panose="020F0502020204030204" pitchFamily="34" charset="0"/>
                      </a:endParaRPr>
                    </a:p>
                  </a:txBody>
                  <a:tcPr marL="0" marR="0" marT="0" marB="0" anchor="ctr">
                    <a:solidFill>
                      <a:srgbClr val="FF9999"/>
                    </a:solidFill>
                  </a:tcPr>
                </a:tc>
                <a:extLst>
                  <a:ext uri="{0D108BD9-81ED-4DB2-BD59-A6C34878D82A}">
                    <a16:rowId xmlns:a16="http://schemas.microsoft.com/office/drawing/2014/main" val="2006923179"/>
                  </a:ext>
                </a:extLst>
              </a:tr>
              <a:tr h="192102">
                <a:tc>
                  <a:txBody>
                    <a:bodyPr/>
                    <a:lstStyle/>
                    <a:p>
                      <a:pPr algn="ctr" fontAlgn="ctr"/>
                      <a:r>
                        <a:rPr lang="es-CO" sz="1600" u="none" strike="noStrike">
                          <a:effectLst/>
                        </a:rPr>
                        <a:t>F2</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s-CO" sz="1050" u="none" strike="noStrike">
                          <a:effectLst/>
                        </a:rPr>
                        <a:t>ESTUDIANTES</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050" u="none" strike="noStrike">
                          <a:effectLst/>
                        </a:rPr>
                        <a:t>51.25%</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CO" sz="1050" u="none" strike="noStrike">
                          <a:effectLst/>
                        </a:rPr>
                        <a:t>9.09%</a:t>
                      </a:r>
                      <a:endParaRPr lang="es-CO" sz="105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50" u="none" strike="noStrike" dirty="0">
                          <a:effectLst/>
                        </a:rPr>
                        <a:t>51.25%</a:t>
                      </a:r>
                      <a:endParaRPr lang="es-CO" sz="1050" b="0" i="0" u="none" strike="noStrike" dirty="0">
                        <a:solidFill>
                          <a:srgbClr val="000000"/>
                        </a:solidFill>
                        <a:effectLst/>
                        <a:latin typeface="Calibri" panose="020F0502020204030204" pitchFamily="34" charset="0"/>
                      </a:endParaRPr>
                    </a:p>
                  </a:txBody>
                  <a:tcPr marL="0" marR="0" marT="0" marB="0" anchor="ctr">
                    <a:solidFill>
                      <a:srgbClr val="FFC000"/>
                    </a:solidFill>
                  </a:tcPr>
                </a:tc>
                <a:tc vMerge="1">
                  <a:txBody>
                    <a:bodyPr/>
                    <a:lstStyle/>
                    <a:p>
                      <a:endParaRPr lang="es-CO"/>
                    </a:p>
                  </a:txBody>
                  <a:tcPr/>
                </a:tc>
                <a:extLst>
                  <a:ext uri="{0D108BD9-81ED-4DB2-BD59-A6C34878D82A}">
                    <a16:rowId xmlns:a16="http://schemas.microsoft.com/office/drawing/2014/main" val="310672382"/>
                  </a:ext>
                </a:extLst>
              </a:tr>
              <a:tr h="192102">
                <a:tc>
                  <a:txBody>
                    <a:bodyPr/>
                    <a:lstStyle/>
                    <a:p>
                      <a:pPr algn="ctr" fontAlgn="ctr"/>
                      <a:r>
                        <a:rPr lang="es-CO" sz="1600" u="none" strike="noStrike">
                          <a:effectLst/>
                        </a:rPr>
                        <a:t>F3</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s-CO" sz="1050" u="none" strike="noStrike" dirty="0">
                          <a:effectLst/>
                        </a:rPr>
                        <a:t>PROFESORES</a:t>
                      </a:r>
                      <a:endParaRPr lang="es-CO"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050" u="none" strike="noStrike">
                          <a:effectLst/>
                        </a:rPr>
                        <a:t>72.09%</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CO" sz="1050" u="none" strike="noStrike">
                          <a:effectLst/>
                        </a:rPr>
                        <a:t>9.09%</a:t>
                      </a:r>
                      <a:endParaRPr lang="es-CO" sz="105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50" u="none" strike="noStrike" dirty="0">
                          <a:effectLst/>
                        </a:rPr>
                        <a:t>72.09%</a:t>
                      </a:r>
                      <a:endParaRPr lang="es-CO" sz="1050" b="0" i="0" u="none" strike="noStrike" dirty="0">
                        <a:solidFill>
                          <a:srgbClr val="000000"/>
                        </a:solidFill>
                        <a:effectLst/>
                        <a:latin typeface="Calibri" panose="020F0502020204030204" pitchFamily="34" charset="0"/>
                      </a:endParaRPr>
                    </a:p>
                  </a:txBody>
                  <a:tcPr marL="0" marR="0" marT="0" marB="0" anchor="ctr">
                    <a:solidFill>
                      <a:srgbClr val="FFC000"/>
                    </a:solidFill>
                  </a:tcPr>
                </a:tc>
                <a:tc vMerge="1">
                  <a:txBody>
                    <a:bodyPr/>
                    <a:lstStyle/>
                    <a:p>
                      <a:endParaRPr lang="es-CO"/>
                    </a:p>
                  </a:txBody>
                  <a:tcPr/>
                </a:tc>
                <a:extLst>
                  <a:ext uri="{0D108BD9-81ED-4DB2-BD59-A6C34878D82A}">
                    <a16:rowId xmlns:a16="http://schemas.microsoft.com/office/drawing/2014/main" val="2897542312"/>
                  </a:ext>
                </a:extLst>
              </a:tr>
              <a:tr h="192102">
                <a:tc>
                  <a:txBody>
                    <a:bodyPr/>
                    <a:lstStyle/>
                    <a:p>
                      <a:pPr algn="ctr" fontAlgn="ctr"/>
                      <a:r>
                        <a:rPr lang="es-CO" sz="1600" u="none" strike="noStrike">
                          <a:effectLst/>
                        </a:rPr>
                        <a:t>F4</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s-CO" sz="1050" u="none" strike="noStrike">
                          <a:effectLst/>
                        </a:rPr>
                        <a:t>PROCESOS ACADÉMICOS</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050" u="none" strike="noStrike">
                          <a:effectLst/>
                        </a:rPr>
                        <a:t>81.46%</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CO" sz="1050" u="none" strike="noStrike">
                          <a:effectLst/>
                        </a:rPr>
                        <a:t>9.09%</a:t>
                      </a:r>
                      <a:endParaRPr lang="es-CO" sz="105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50" u="none" strike="noStrike" dirty="0">
                          <a:effectLst/>
                        </a:rPr>
                        <a:t>81.46%</a:t>
                      </a:r>
                      <a:endParaRPr lang="es-CO" sz="1050" b="0" i="0" u="none" strike="noStrike" dirty="0">
                        <a:solidFill>
                          <a:srgbClr val="000000"/>
                        </a:solidFill>
                        <a:effectLst/>
                        <a:latin typeface="Calibri" panose="020F0502020204030204" pitchFamily="34" charset="0"/>
                      </a:endParaRPr>
                    </a:p>
                  </a:txBody>
                  <a:tcPr marL="0" marR="0" marT="0" marB="0" anchor="ctr"/>
                </a:tc>
                <a:tc vMerge="1">
                  <a:txBody>
                    <a:bodyPr/>
                    <a:lstStyle/>
                    <a:p>
                      <a:endParaRPr lang="es-CO"/>
                    </a:p>
                  </a:txBody>
                  <a:tcPr/>
                </a:tc>
                <a:extLst>
                  <a:ext uri="{0D108BD9-81ED-4DB2-BD59-A6C34878D82A}">
                    <a16:rowId xmlns:a16="http://schemas.microsoft.com/office/drawing/2014/main" val="3944828770"/>
                  </a:ext>
                </a:extLst>
              </a:tr>
              <a:tr h="192102">
                <a:tc>
                  <a:txBody>
                    <a:bodyPr/>
                    <a:lstStyle/>
                    <a:p>
                      <a:pPr algn="ctr" fontAlgn="ctr"/>
                      <a:r>
                        <a:rPr lang="es-CO" sz="1600" u="none" strike="noStrike">
                          <a:effectLst/>
                        </a:rPr>
                        <a:t>F5</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s-CO" sz="1050" u="none" strike="noStrike">
                          <a:effectLst/>
                        </a:rPr>
                        <a:t>VISIBILIDAD NACIONAL E INTERNACIONAL</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050" u="none" strike="noStrike">
                          <a:effectLst/>
                        </a:rPr>
                        <a:t>0.00%</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CO" sz="1050" u="none" strike="noStrike">
                          <a:effectLst/>
                        </a:rPr>
                        <a:t>9.09%</a:t>
                      </a:r>
                      <a:endParaRPr lang="es-CO" sz="105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50" u="none" strike="noStrike" dirty="0">
                          <a:effectLst/>
                        </a:rPr>
                        <a:t>0.00%</a:t>
                      </a:r>
                      <a:endParaRPr lang="es-CO" sz="1050" b="0" i="0" u="none" strike="noStrike" dirty="0">
                        <a:solidFill>
                          <a:srgbClr val="000000"/>
                        </a:solidFill>
                        <a:effectLst/>
                        <a:latin typeface="Calibri" panose="020F0502020204030204" pitchFamily="34" charset="0"/>
                      </a:endParaRPr>
                    </a:p>
                  </a:txBody>
                  <a:tcPr marL="0" marR="0" marT="0" marB="0" anchor="ctr">
                    <a:solidFill>
                      <a:srgbClr val="FF9999"/>
                    </a:solidFill>
                  </a:tcPr>
                </a:tc>
                <a:tc vMerge="1">
                  <a:txBody>
                    <a:bodyPr/>
                    <a:lstStyle/>
                    <a:p>
                      <a:endParaRPr lang="es-CO"/>
                    </a:p>
                  </a:txBody>
                  <a:tcPr/>
                </a:tc>
                <a:extLst>
                  <a:ext uri="{0D108BD9-81ED-4DB2-BD59-A6C34878D82A}">
                    <a16:rowId xmlns:a16="http://schemas.microsoft.com/office/drawing/2014/main" val="2381636596"/>
                  </a:ext>
                </a:extLst>
              </a:tr>
              <a:tr h="192102">
                <a:tc>
                  <a:txBody>
                    <a:bodyPr/>
                    <a:lstStyle/>
                    <a:p>
                      <a:pPr algn="ctr" fontAlgn="ctr"/>
                      <a:r>
                        <a:rPr lang="es-CO" sz="1600" u="none" strike="noStrike">
                          <a:effectLst/>
                        </a:rPr>
                        <a:t>F6</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s-MX" sz="1050" u="none" strike="noStrike" dirty="0">
                          <a:effectLst/>
                        </a:rPr>
                        <a:t>INVESTIGACIÓN, INNOVACIÓN Y CREACIÓN ARTÍSTICA Y CULTURAL</a:t>
                      </a:r>
                      <a:endParaRPr lang="es-MX" sz="105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O" sz="1050" u="none" strike="noStrike">
                          <a:effectLst/>
                        </a:rPr>
                        <a:t>41.35%</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CO" sz="1050" u="none" strike="noStrike">
                          <a:effectLst/>
                        </a:rPr>
                        <a:t>9.09%</a:t>
                      </a:r>
                      <a:endParaRPr lang="es-CO" sz="105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50" u="none" strike="noStrike" dirty="0">
                          <a:effectLst/>
                        </a:rPr>
                        <a:t>41.35%</a:t>
                      </a:r>
                      <a:endParaRPr lang="es-CO" sz="1050" b="0" i="0" u="none" strike="noStrike" dirty="0">
                        <a:solidFill>
                          <a:srgbClr val="000000"/>
                        </a:solidFill>
                        <a:effectLst/>
                        <a:latin typeface="Calibri" panose="020F0502020204030204" pitchFamily="34" charset="0"/>
                      </a:endParaRPr>
                    </a:p>
                  </a:txBody>
                  <a:tcPr marL="0" marR="0" marT="0" marB="0" anchor="ctr">
                    <a:solidFill>
                      <a:srgbClr val="FF9999"/>
                    </a:solidFill>
                  </a:tcPr>
                </a:tc>
                <a:tc vMerge="1">
                  <a:txBody>
                    <a:bodyPr/>
                    <a:lstStyle/>
                    <a:p>
                      <a:endParaRPr lang="es-CO"/>
                    </a:p>
                  </a:txBody>
                  <a:tcPr/>
                </a:tc>
                <a:extLst>
                  <a:ext uri="{0D108BD9-81ED-4DB2-BD59-A6C34878D82A}">
                    <a16:rowId xmlns:a16="http://schemas.microsoft.com/office/drawing/2014/main" val="3568108132"/>
                  </a:ext>
                </a:extLst>
              </a:tr>
              <a:tr h="192102">
                <a:tc>
                  <a:txBody>
                    <a:bodyPr/>
                    <a:lstStyle/>
                    <a:p>
                      <a:pPr algn="ctr" fontAlgn="ctr"/>
                      <a:r>
                        <a:rPr lang="es-CO" sz="1600" u="none" strike="noStrike">
                          <a:effectLst/>
                        </a:rPr>
                        <a:t>F7</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s-CO" sz="1050" u="none" strike="noStrike">
                          <a:effectLst/>
                        </a:rPr>
                        <a:t>PERTINENCIA E IMPACTO SOCIAL</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050" u="none" strike="noStrike">
                          <a:effectLst/>
                        </a:rPr>
                        <a:t>58.31%</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CO" sz="1050" u="none" strike="noStrike">
                          <a:effectLst/>
                        </a:rPr>
                        <a:t>9.09%</a:t>
                      </a:r>
                      <a:endParaRPr lang="es-CO" sz="105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50" u="none" strike="noStrike" dirty="0">
                          <a:effectLst/>
                        </a:rPr>
                        <a:t>58.31%</a:t>
                      </a:r>
                      <a:endParaRPr lang="es-CO" sz="1050" b="0" i="0" u="none" strike="noStrike" dirty="0">
                        <a:solidFill>
                          <a:srgbClr val="000000"/>
                        </a:solidFill>
                        <a:effectLst/>
                        <a:latin typeface="Calibri" panose="020F0502020204030204" pitchFamily="34" charset="0"/>
                      </a:endParaRPr>
                    </a:p>
                  </a:txBody>
                  <a:tcPr marL="0" marR="0" marT="0" marB="0" anchor="ctr">
                    <a:solidFill>
                      <a:srgbClr val="FF9999"/>
                    </a:solidFill>
                  </a:tcPr>
                </a:tc>
                <a:tc vMerge="1">
                  <a:txBody>
                    <a:bodyPr/>
                    <a:lstStyle/>
                    <a:p>
                      <a:endParaRPr lang="es-CO"/>
                    </a:p>
                  </a:txBody>
                  <a:tcPr/>
                </a:tc>
                <a:extLst>
                  <a:ext uri="{0D108BD9-81ED-4DB2-BD59-A6C34878D82A}">
                    <a16:rowId xmlns:a16="http://schemas.microsoft.com/office/drawing/2014/main" val="1881455962"/>
                  </a:ext>
                </a:extLst>
              </a:tr>
              <a:tr h="192102">
                <a:tc>
                  <a:txBody>
                    <a:bodyPr/>
                    <a:lstStyle/>
                    <a:p>
                      <a:pPr algn="ctr" fontAlgn="ctr"/>
                      <a:r>
                        <a:rPr lang="es-CO" sz="1600" u="none" strike="noStrike">
                          <a:effectLst/>
                        </a:rPr>
                        <a:t>F8</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s-MX" sz="1050" u="none" strike="noStrike">
                          <a:effectLst/>
                        </a:rPr>
                        <a:t>PROCESOS DE AUTOEVALUACIÓN Y AUTORREGULACIÓN</a:t>
                      </a:r>
                      <a:endParaRPr lang="es-MX"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050" u="none" strike="noStrike">
                          <a:effectLst/>
                        </a:rPr>
                        <a:t>45.00%</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CO" sz="1050" u="none" strike="noStrike">
                          <a:effectLst/>
                        </a:rPr>
                        <a:t>9.09%</a:t>
                      </a:r>
                      <a:endParaRPr lang="es-CO" sz="105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50" u="none" strike="noStrike" dirty="0">
                          <a:effectLst/>
                        </a:rPr>
                        <a:t>45.00%</a:t>
                      </a:r>
                      <a:endParaRPr lang="es-CO" sz="1050" b="0" i="0" u="none" strike="noStrike" dirty="0">
                        <a:solidFill>
                          <a:srgbClr val="000000"/>
                        </a:solidFill>
                        <a:effectLst/>
                        <a:latin typeface="Calibri" panose="020F0502020204030204" pitchFamily="34" charset="0"/>
                      </a:endParaRPr>
                    </a:p>
                  </a:txBody>
                  <a:tcPr marL="0" marR="0" marT="0" marB="0" anchor="ctr">
                    <a:solidFill>
                      <a:srgbClr val="FF9999"/>
                    </a:solidFill>
                  </a:tcPr>
                </a:tc>
                <a:tc vMerge="1">
                  <a:txBody>
                    <a:bodyPr/>
                    <a:lstStyle/>
                    <a:p>
                      <a:endParaRPr lang="es-CO"/>
                    </a:p>
                  </a:txBody>
                  <a:tcPr/>
                </a:tc>
                <a:extLst>
                  <a:ext uri="{0D108BD9-81ED-4DB2-BD59-A6C34878D82A}">
                    <a16:rowId xmlns:a16="http://schemas.microsoft.com/office/drawing/2014/main" val="1702691535"/>
                  </a:ext>
                </a:extLst>
              </a:tr>
              <a:tr h="192102">
                <a:tc>
                  <a:txBody>
                    <a:bodyPr/>
                    <a:lstStyle/>
                    <a:p>
                      <a:pPr algn="ctr" fontAlgn="ctr"/>
                      <a:r>
                        <a:rPr lang="es-CO" sz="1600" u="none" strike="noStrike">
                          <a:effectLst/>
                        </a:rPr>
                        <a:t>F9</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s-CO" sz="1050" u="none" strike="noStrike">
                          <a:effectLst/>
                        </a:rPr>
                        <a:t>BIENESTAR INSTITUCIONAL</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050" u="none" strike="noStrike">
                          <a:effectLst/>
                        </a:rPr>
                        <a:t>76.66%</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CO" sz="1050" u="none" strike="noStrike">
                          <a:effectLst/>
                        </a:rPr>
                        <a:t>9.09%</a:t>
                      </a:r>
                      <a:endParaRPr lang="es-CO" sz="105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50" u="none" strike="noStrike" dirty="0">
                          <a:effectLst/>
                        </a:rPr>
                        <a:t>76.66%</a:t>
                      </a:r>
                      <a:endParaRPr lang="es-CO" sz="1050" b="0" i="0" u="none" strike="noStrike" dirty="0">
                        <a:solidFill>
                          <a:srgbClr val="000000"/>
                        </a:solidFill>
                        <a:effectLst/>
                        <a:latin typeface="Calibri" panose="020F0502020204030204" pitchFamily="34" charset="0"/>
                      </a:endParaRPr>
                    </a:p>
                  </a:txBody>
                  <a:tcPr marL="0" marR="0" marT="0" marB="0" anchor="ctr">
                    <a:solidFill>
                      <a:srgbClr val="FFC000"/>
                    </a:solidFill>
                  </a:tcPr>
                </a:tc>
                <a:tc vMerge="1">
                  <a:txBody>
                    <a:bodyPr/>
                    <a:lstStyle/>
                    <a:p>
                      <a:endParaRPr lang="es-CO"/>
                    </a:p>
                  </a:txBody>
                  <a:tcPr/>
                </a:tc>
                <a:extLst>
                  <a:ext uri="{0D108BD9-81ED-4DB2-BD59-A6C34878D82A}">
                    <a16:rowId xmlns:a16="http://schemas.microsoft.com/office/drawing/2014/main" val="958346247"/>
                  </a:ext>
                </a:extLst>
              </a:tr>
              <a:tr h="192102">
                <a:tc>
                  <a:txBody>
                    <a:bodyPr/>
                    <a:lstStyle/>
                    <a:p>
                      <a:pPr algn="ctr" fontAlgn="ctr"/>
                      <a:r>
                        <a:rPr lang="es-CO" sz="1600" u="none" strike="noStrike">
                          <a:effectLst/>
                        </a:rPr>
                        <a:t>F10</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s-CO" sz="1050" u="none" strike="noStrike">
                          <a:effectLst/>
                        </a:rPr>
                        <a:t>ORGANIZACIÓN, GESTIÓN Y ADMINISTRACIÓN</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050" u="none" strike="noStrike">
                          <a:effectLst/>
                        </a:rPr>
                        <a:t>28.58%</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CO" sz="1050" u="none" strike="noStrike">
                          <a:effectLst/>
                        </a:rPr>
                        <a:t>9.09%</a:t>
                      </a:r>
                      <a:endParaRPr lang="es-CO" sz="105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50" u="none" strike="noStrike" dirty="0">
                          <a:effectLst/>
                        </a:rPr>
                        <a:t>28.58%</a:t>
                      </a:r>
                      <a:endParaRPr lang="es-CO" sz="1050" b="0" i="0" u="none" strike="noStrike" dirty="0">
                        <a:solidFill>
                          <a:srgbClr val="000000"/>
                        </a:solidFill>
                        <a:effectLst/>
                        <a:latin typeface="Calibri" panose="020F0502020204030204" pitchFamily="34" charset="0"/>
                      </a:endParaRPr>
                    </a:p>
                  </a:txBody>
                  <a:tcPr marL="0" marR="0" marT="0" marB="0" anchor="ctr">
                    <a:solidFill>
                      <a:srgbClr val="FF9999"/>
                    </a:solidFill>
                  </a:tcPr>
                </a:tc>
                <a:tc vMerge="1">
                  <a:txBody>
                    <a:bodyPr/>
                    <a:lstStyle/>
                    <a:p>
                      <a:endParaRPr lang="es-CO"/>
                    </a:p>
                  </a:txBody>
                  <a:tcPr/>
                </a:tc>
                <a:extLst>
                  <a:ext uri="{0D108BD9-81ED-4DB2-BD59-A6C34878D82A}">
                    <a16:rowId xmlns:a16="http://schemas.microsoft.com/office/drawing/2014/main" val="2147926220"/>
                  </a:ext>
                </a:extLst>
              </a:tr>
              <a:tr h="192102">
                <a:tc>
                  <a:txBody>
                    <a:bodyPr/>
                    <a:lstStyle/>
                    <a:p>
                      <a:pPr algn="ctr" fontAlgn="ctr"/>
                      <a:r>
                        <a:rPr lang="es-CO" sz="1600" u="none" strike="noStrike">
                          <a:effectLst/>
                        </a:rPr>
                        <a:t>F11</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s-CO" sz="1050" u="none" strike="noStrike">
                          <a:effectLst/>
                        </a:rPr>
                        <a:t>RECURSOS DE APOYO ACADÉMICO E INFRAESTRUCTURA FÍSICA</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O" sz="1050" u="none" strike="noStrike">
                          <a:effectLst/>
                        </a:rPr>
                        <a:t>69.11%</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s-CO" sz="1050" u="none" strike="noStrike">
                          <a:effectLst/>
                        </a:rPr>
                        <a:t>9.09%</a:t>
                      </a:r>
                      <a:endParaRPr lang="es-CO" sz="105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CO" sz="1050" u="none" strike="noStrike">
                          <a:effectLst/>
                        </a:rPr>
                        <a:t>69.11%</a:t>
                      </a:r>
                      <a:endParaRPr lang="es-CO" sz="1050" b="0" i="0" u="none" strike="noStrike">
                        <a:solidFill>
                          <a:srgbClr val="000000"/>
                        </a:solidFill>
                        <a:effectLst/>
                        <a:latin typeface="Calibri" panose="020F0502020204030204" pitchFamily="34" charset="0"/>
                      </a:endParaRPr>
                    </a:p>
                  </a:txBody>
                  <a:tcPr marL="0" marR="0" marT="0" marB="0" anchor="ctr"/>
                </a:tc>
                <a:tc vMerge="1">
                  <a:txBody>
                    <a:bodyPr/>
                    <a:lstStyle/>
                    <a:p>
                      <a:endParaRPr lang="es-CO"/>
                    </a:p>
                  </a:txBody>
                  <a:tcPr/>
                </a:tc>
                <a:extLst>
                  <a:ext uri="{0D108BD9-81ED-4DB2-BD59-A6C34878D82A}">
                    <a16:rowId xmlns:a16="http://schemas.microsoft.com/office/drawing/2014/main" val="3475658583"/>
                  </a:ext>
                </a:extLst>
              </a:tr>
              <a:tr h="192102">
                <a:tc>
                  <a:txBody>
                    <a:bodyPr/>
                    <a:lstStyle/>
                    <a:p>
                      <a:pPr algn="ctr" fontAlgn="ctr"/>
                      <a:r>
                        <a:rPr lang="es-CO" sz="1600" u="none" strike="noStrike">
                          <a:effectLst/>
                        </a:rPr>
                        <a:t>F12</a:t>
                      </a:r>
                      <a:endParaRPr lang="es-CO" sz="16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s-CO" sz="1050" u="none" strike="noStrike">
                          <a:effectLst/>
                        </a:rPr>
                        <a:t>RECURSOS FINANCIEROS</a:t>
                      </a:r>
                      <a:endParaRPr lang="es-CO" sz="105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50" u="none" strike="noStrike">
                          <a:effectLst/>
                        </a:rPr>
                        <a:t> </a:t>
                      </a:r>
                      <a:endParaRPr lang="es-CO" sz="105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ctr"/>
                      <a:r>
                        <a:rPr lang="es-CO" sz="1050" u="none" strike="noStrike">
                          <a:effectLst/>
                        </a:rPr>
                        <a:t>SIN OPORTUNIDADES DE MEJORA</a:t>
                      </a:r>
                      <a:endParaRPr lang="es-CO" sz="1050" b="0" i="0" u="none" strike="noStrike">
                        <a:solidFill>
                          <a:srgbClr val="000000"/>
                        </a:solidFill>
                        <a:effectLst/>
                        <a:latin typeface="Calibri" panose="020F0502020204030204" pitchFamily="34" charset="0"/>
                      </a:endParaRPr>
                    </a:p>
                  </a:txBody>
                  <a:tcPr marL="0" marR="0" marT="0" marB="0" anchor="ctr"/>
                </a:tc>
                <a:tc hMerge="1">
                  <a:txBody>
                    <a:bodyPr/>
                    <a:lstStyle/>
                    <a:p>
                      <a:endParaRPr lang="es-CO"/>
                    </a:p>
                  </a:txBody>
                  <a:tcPr/>
                </a:tc>
                <a:tc vMerge="1">
                  <a:txBody>
                    <a:bodyPr/>
                    <a:lstStyle/>
                    <a:p>
                      <a:endParaRPr lang="es-CO"/>
                    </a:p>
                  </a:txBody>
                  <a:tcPr/>
                </a:tc>
                <a:extLst>
                  <a:ext uri="{0D108BD9-81ED-4DB2-BD59-A6C34878D82A}">
                    <a16:rowId xmlns:a16="http://schemas.microsoft.com/office/drawing/2014/main" val="1726507951"/>
                  </a:ext>
                </a:extLst>
              </a:tr>
              <a:tr h="232624">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800" u="none" strike="noStrike">
                          <a:effectLst/>
                        </a:rPr>
                        <a:t>100%</a:t>
                      </a:r>
                      <a:endParaRPr lang="es-CO" sz="18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050" u="none" strike="noStrike">
                          <a:effectLst/>
                        </a:rPr>
                        <a:t> </a:t>
                      </a:r>
                      <a:endParaRPr lang="es-CO" sz="105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050" u="none" strike="noStrike" dirty="0">
                          <a:effectLst/>
                        </a:rPr>
                        <a:t> </a:t>
                      </a:r>
                      <a:endParaRPr lang="es-CO" sz="105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62361971"/>
                  </a:ext>
                </a:extLst>
              </a:tr>
            </a:tbl>
          </a:graphicData>
        </a:graphic>
      </p:graphicFrame>
    </p:spTree>
    <p:extLst>
      <p:ext uri="{BB962C8B-B14F-4D97-AF65-F5344CB8AC3E}">
        <p14:creationId xmlns:p14="http://schemas.microsoft.com/office/powerpoint/2010/main" val="1867955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F5A45059-F732-404E-ADF5-59BDFAFCA4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2401" y="1305315"/>
            <a:ext cx="1905225" cy="4778639"/>
          </a:xfrm>
          <a:prstGeom prst="rect">
            <a:avLst/>
          </a:prstGeom>
        </p:spPr>
      </p:pic>
      <p:sp>
        <p:nvSpPr>
          <p:cNvPr id="6" name="Título 3">
            <a:extLst>
              <a:ext uri="{FF2B5EF4-FFF2-40B4-BE49-F238E27FC236}">
                <a16:creationId xmlns:a16="http://schemas.microsoft.com/office/drawing/2014/main" id="{511852CD-1F18-40FA-927E-4352857E5719}"/>
              </a:ext>
            </a:extLst>
          </p:cNvPr>
          <p:cNvSpPr txBox="1">
            <a:spLocks/>
          </p:cNvSpPr>
          <p:nvPr/>
        </p:nvSpPr>
        <p:spPr>
          <a:xfrm>
            <a:off x="4072520" y="1951403"/>
            <a:ext cx="6410970" cy="1819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MX" sz="3200" dirty="0">
                <a:latin typeface="Tahoma" panose="020B0604030504040204" pitchFamily="34" charset="0"/>
                <a:ea typeface="Tahoma" panose="020B0604030504040204" pitchFamily="34" charset="0"/>
                <a:cs typeface="Tahoma" panose="020B0604030504040204" pitchFamily="34" charset="0"/>
              </a:rPr>
              <a:t>6.Avances a los informes de seguimiento planes de mejoramiento institucionales CNA – Sello Sofía </a:t>
            </a:r>
          </a:p>
        </p:txBody>
      </p:sp>
      <p:pic>
        <p:nvPicPr>
          <p:cNvPr id="9" name="Imagen 8">
            <a:extLst>
              <a:ext uri="{FF2B5EF4-FFF2-40B4-BE49-F238E27FC236}">
                <a16:creationId xmlns:a16="http://schemas.microsoft.com/office/drawing/2014/main" id="{D12ADEE1-0EDB-4D9B-9EB9-FBB3277B0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2918" y="4492905"/>
            <a:ext cx="1770572" cy="1720734"/>
          </a:xfrm>
          <a:prstGeom prst="rect">
            <a:avLst/>
          </a:prstGeom>
        </p:spPr>
      </p:pic>
      <p:pic>
        <p:nvPicPr>
          <p:cNvPr id="10" name="Google Shape;291;p15">
            <a:extLst>
              <a:ext uri="{FF2B5EF4-FFF2-40B4-BE49-F238E27FC236}">
                <a16:creationId xmlns:a16="http://schemas.microsoft.com/office/drawing/2014/main" id="{432BAC20-84CD-46A3-AB05-889D043D7439}"/>
              </a:ext>
            </a:extLst>
          </p:cNvPr>
          <p:cNvPicPr preferRelativeResize="0"/>
          <p:nvPr/>
        </p:nvPicPr>
        <p:blipFill rotWithShape="1">
          <a:blip r:embed="rId4">
            <a:alphaModFix/>
          </a:blip>
          <a:srcRect/>
          <a:stretch/>
        </p:blipFill>
        <p:spPr>
          <a:xfrm>
            <a:off x="6622447" y="4906597"/>
            <a:ext cx="760684" cy="1094876"/>
          </a:xfrm>
          <a:prstGeom prst="rect">
            <a:avLst/>
          </a:prstGeom>
          <a:noFill/>
          <a:ln>
            <a:noFill/>
          </a:ln>
        </p:spPr>
      </p:pic>
      <p:pic>
        <p:nvPicPr>
          <p:cNvPr id="12" name="Google Shape;292;p15">
            <a:extLst>
              <a:ext uri="{FF2B5EF4-FFF2-40B4-BE49-F238E27FC236}">
                <a16:creationId xmlns:a16="http://schemas.microsoft.com/office/drawing/2014/main" id="{8352C48D-D01F-4C3A-8334-C7E01B5112D2}"/>
              </a:ext>
            </a:extLst>
          </p:cNvPr>
          <p:cNvPicPr preferRelativeResize="0"/>
          <p:nvPr/>
        </p:nvPicPr>
        <p:blipFill rotWithShape="1">
          <a:blip r:embed="rId5">
            <a:alphaModFix/>
          </a:blip>
          <a:srcRect/>
          <a:stretch/>
        </p:blipFill>
        <p:spPr>
          <a:xfrm>
            <a:off x="7383132" y="4818185"/>
            <a:ext cx="1329785" cy="1183288"/>
          </a:xfrm>
          <a:prstGeom prst="rect">
            <a:avLst/>
          </a:prstGeom>
          <a:noFill/>
          <a:ln>
            <a:noFill/>
          </a:ln>
        </p:spPr>
      </p:pic>
    </p:spTree>
    <p:extLst>
      <p:ext uri="{BB962C8B-B14F-4D97-AF65-F5344CB8AC3E}">
        <p14:creationId xmlns:p14="http://schemas.microsoft.com/office/powerpoint/2010/main" val="708864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5299" y="750577"/>
            <a:ext cx="10515600" cy="720304"/>
          </a:xfrm>
        </p:spPr>
        <p:txBody>
          <a:bodyPr/>
          <a:lstStyle/>
          <a:p>
            <a:r>
              <a:rPr lang="es-MX" sz="3200" dirty="0"/>
              <a:t>Plan de trabajo 2026 - Informes seguimiento y evaluación de los PM Ruta 1 (CNA) y Ruta 2 (Sofia)</a:t>
            </a:r>
            <a:endParaRPr lang="es-CO" sz="3200" dirty="0"/>
          </a:p>
        </p:txBody>
      </p:sp>
      <p:graphicFrame>
        <p:nvGraphicFramePr>
          <p:cNvPr id="6" name="Tabla 5"/>
          <p:cNvGraphicFramePr>
            <a:graphicFrameLocks noGrp="1"/>
          </p:cNvGraphicFramePr>
          <p:nvPr/>
        </p:nvGraphicFramePr>
        <p:xfrm>
          <a:off x="495300" y="1470881"/>
          <a:ext cx="11649955" cy="4849053"/>
        </p:xfrm>
        <a:graphic>
          <a:graphicData uri="http://schemas.openxmlformats.org/drawingml/2006/table">
            <a:tbl>
              <a:tblPr firstRow="1" firstCol="1" bandRow="1">
                <a:tableStyleId>{21E4AEA4-8DFA-4A89-87EB-49C32662AFE0}</a:tableStyleId>
              </a:tblPr>
              <a:tblGrid>
                <a:gridCol w="3056255">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gridCol w="2011192">
                  <a:extLst>
                    <a:ext uri="{9D8B030D-6E8A-4147-A177-3AD203B41FA5}">
                      <a16:colId xmlns:a16="http://schemas.microsoft.com/office/drawing/2014/main" val="20002"/>
                    </a:ext>
                  </a:extLst>
                </a:gridCol>
                <a:gridCol w="2754630">
                  <a:extLst>
                    <a:ext uri="{9D8B030D-6E8A-4147-A177-3AD203B41FA5}">
                      <a16:colId xmlns:a16="http://schemas.microsoft.com/office/drawing/2014/main" val="20003"/>
                    </a:ext>
                  </a:extLst>
                </a:gridCol>
                <a:gridCol w="1267558">
                  <a:extLst>
                    <a:ext uri="{9D8B030D-6E8A-4147-A177-3AD203B41FA5}">
                      <a16:colId xmlns:a16="http://schemas.microsoft.com/office/drawing/2014/main" val="20004"/>
                    </a:ext>
                  </a:extLst>
                </a:gridCol>
              </a:tblGrid>
              <a:tr h="0">
                <a:tc>
                  <a:txBody>
                    <a:bodyPr/>
                    <a:lstStyle/>
                    <a:p>
                      <a:pPr>
                        <a:lnSpc>
                          <a:spcPct val="107000"/>
                        </a:lnSpc>
                        <a:spcAft>
                          <a:spcPts val="2400"/>
                        </a:spcAft>
                      </a:pPr>
                      <a:r>
                        <a:rPr lang="es-CO" sz="1400" dirty="0">
                          <a:effectLst/>
                        </a:rPr>
                        <a:t>FASE</a:t>
                      </a:r>
                    </a:p>
                  </a:txBody>
                  <a:tcPr marL="9525" marR="9525" marT="9525" marB="9525" anchor="ctr"/>
                </a:tc>
                <a:tc>
                  <a:txBody>
                    <a:bodyPr/>
                    <a:lstStyle/>
                    <a:p>
                      <a:pPr>
                        <a:lnSpc>
                          <a:spcPct val="107000"/>
                        </a:lnSpc>
                        <a:spcAft>
                          <a:spcPts val="2400"/>
                        </a:spcAft>
                      </a:pPr>
                      <a:r>
                        <a:rPr lang="es-CO" sz="1400" dirty="0">
                          <a:effectLst/>
                        </a:rPr>
                        <a:t>ACTIVIDAD</a:t>
                      </a:r>
                    </a:p>
                  </a:txBody>
                  <a:tcPr marL="9525" marR="9525" marT="9525" marB="9525" anchor="ctr"/>
                </a:tc>
                <a:tc>
                  <a:txBody>
                    <a:bodyPr/>
                    <a:lstStyle/>
                    <a:p>
                      <a:pPr>
                        <a:lnSpc>
                          <a:spcPct val="107000"/>
                        </a:lnSpc>
                        <a:spcAft>
                          <a:spcPts val="2400"/>
                        </a:spcAft>
                      </a:pPr>
                      <a:r>
                        <a:rPr lang="es-CO" sz="1400" dirty="0">
                          <a:effectLst/>
                        </a:rPr>
                        <a:t>Periodo Ejecución</a:t>
                      </a:r>
                    </a:p>
                  </a:txBody>
                  <a:tcPr marL="9525" marR="9525" marT="9525" marB="9525" anchor="ctr"/>
                </a:tc>
                <a:tc>
                  <a:txBody>
                    <a:bodyPr/>
                    <a:lstStyle/>
                    <a:p>
                      <a:pPr>
                        <a:lnSpc>
                          <a:spcPct val="107000"/>
                        </a:lnSpc>
                        <a:spcAft>
                          <a:spcPts val="2400"/>
                        </a:spcAft>
                      </a:pPr>
                      <a:r>
                        <a:rPr lang="es-CO" sz="1400" dirty="0">
                          <a:effectLst/>
                        </a:rPr>
                        <a:t>RESPONSABLE</a:t>
                      </a:r>
                    </a:p>
                  </a:txBody>
                  <a:tcPr marL="9525" marR="9525" marT="9525" marB="9525" anchor="ctr"/>
                </a:tc>
                <a:tc>
                  <a:txBody>
                    <a:bodyPr/>
                    <a:lstStyle/>
                    <a:p>
                      <a:pPr>
                        <a:lnSpc>
                          <a:spcPct val="107000"/>
                        </a:lnSpc>
                        <a:spcAft>
                          <a:spcPts val="2400"/>
                        </a:spcAft>
                      </a:pPr>
                      <a:r>
                        <a:rPr lang="es-CO" sz="1400" dirty="0">
                          <a:effectLst/>
                        </a:rPr>
                        <a:t>AVANCE</a:t>
                      </a:r>
                    </a:p>
                  </a:txBody>
                  <a:tcPr marL="9525" marR="9525" marT="9525" marB="9525" anchor="ctr"/>
                </a:tc>
                <a:extLst>
                  <a:ext uri="{0D108BD9-81ED-4DB2-BD59-A6C34878D82A}">
                    <a16:rowId xmlns:a16="http://schemas.microsoft.com/office/drawing/2014/main" val="10000"/>
                  </a:ext>
                </a:extLst>
              </a:tr>
              <a:tr h="0">
                <a:tc>
                  <a:txBody>
                    <a:bodyPr/>
                    <a:lstStyle/>
                    <a:p>
                      <a:pPr>
                        <a:lnSpc>
                          <a:spcPct val="97000"/>
                        </a:lnSpc>
                        <a:spcAft>
                          <a:spcPts val="2400"/>
                        </a:spcAft>
                      </a:pPr>
                      <a:r>
                        <a:rPr lang="es-CO" sz="1200" dirty="0">
                          <a:effectLst/>
                        </a:rPr>
                        <a:t>I.REVISIÓN  DOCUMENTACIÓN Y PREPARACIÓN (SIGER)</a:t>
                      </a:r>
                    </a:p>
                  </a:txBody>
                  <a:tcPr marL="9525" marR="9525" marT="9525" marB="9525" anchor="ctr"/>
                </a:tc>
                <a:tc>
                  <a:txBody>
                    <a:bodyPr/>
                    <a:lstStyle/>
                    <a:p>
                      <a:pPr>
                        <a:lnSpc>
                          <a:spcPct val="97000"/>
                        </a:lnSpc>
                        <a:spcAft>
                          <a:spcPts val="2400"/>
                        </a:spcAft>
                      </a:pPr>
                      <a:r>
                        <a:rPr lang="es-CO" sz="1400" dirty="0">
                          <a:effectLst/>
                        </a:rPr>
                        <a:t>Análisis de las reportes y los informes parciales de seguimiento periodos de ejecución (2021 a 2025)</a:t>
                      </a:r>
                    </a:p>
                    <a:p>
                      <a:pPr>
                        <a:lnSpc>
                          <a:spcPct val="97000"/>
                        </a:lnSpc>
                        <a:spcAft>
                          <a:spcPts val="2400"/>
                        </a:spcAft>
                      </a:pPr>
                      <a:r>
                        <a:rPr lang="es-CO" sz="1400" dirty="0">
                          <a:effectLst/>
                        </a:rPr>
                        <a:t>Informes seguimiento PMI (CNA) – Ruta 1 - Periodos (2021-2025)</a:t>
                      </a:r>
                    </a:p>
                    <a:p>
                      <a:pPr>
                        <a:lnSpc>
                          <a:spcPct val="97000"/>
                        </a:lnSpc>
                        <a:spcAft>
                          <a:spcPts val="2400"/>
                        </a:spcAft>
                      </a:pPr>
                      <a:r>
                        <a:rPr lang="es-CO" sz="1400" dirty="0">
                          <a:effectLst/>
                        </a:rPr>
                        <a:t>Informes seguimiento PMII (SOFIA) – Ruta 2 (2023-2025)</a:t>
                      </a:r>
                    </a:p>
                  </a:txBody>
                  <a:tcPr marL="9525" marR="9525" marT="9525" marB="9525" anchor="ctr"/>
                </a:tc>
                <a:tc>
                  <a:txBody>
                    <a:bodyPr/>
                    <a:lstStyle/>
                    <a:p>
                      <a:pPr>
                        <a:lnSpc>
                          <a:spcPct val="107000"/>
                        </a:lnSpc>
                        <a:spcAft>
                          <a:spcPts val="2400"/>
                        </a:spcAft>
                      </a:pPr>
                      <a:r>
                        <a:rPr lang="es-CO" sz="1400" dirty="0">
                          <a:effectLst/>
                        </a:rPr>
                        <a:t>Febrero -  Marzo 2026</a:t>
                      </a:r>
                    </a:p>
                  </a:txBody>
                  <a:tcPr marL="9525" marR="9525" marT="9525" marB="9525" anchor="ctr"/>
                </a:tc>
                <a:tc>
                  <a:txBody>
                    <a:bodyPr/>
                    <a:lstStyle/>
                    <a:p>
                      <a:pPr>
                        <a:lnSpc>
                          <a:spcPct val="107000"/>
                        </a:lnSpc>
                        <a:spcAft>
                          <a:spcPts val="2400"/>
                        </a:spcAft>
                      </a:pPr>
                      <a:r>
                        <a:rPr lang="es-CO" sz="1400" dirty="0">
                          <a:effectLst/>
                        </a:rPr>
                        <a:t>Planeación</a:t>
                      </a:r>
                    </a:p>
                  </a:txBody>
                  <a:tcPr marL="9525" marR="9525" marT="9525" marB="9525" anchor="ctr"/>
                </a:tc>
                <a:tc>
                  <a:txBody>
                    <a:bodyPr/>
                    <a:lstStyle/>
                    <a:p>
                      <a:pPr>
                        <a:lnSpc>
                          <a:spcPct val="107000"/>
                        </a:lnSpc>
                        <a:spcAft>
                          <a:spcPts val="2400"/>
                        </a:spcAft>
                      </a:pPr>
                      <a:r>
                        <a:rPr lang="es-CO" sz="1800" dirty="0">
                          <a:effectLst/>
                        </a:rPr>
                        <a:t>100%</a:t>
                      </a:r>
                    </a:p>
                  </a:txBody>
                  <a:tcPr marL="9525" marR="9525" marT="9525" marB="9525" anchor="ctr"/>
                </a:tc>
                <a:extLst>
                  <a:ext uri="{0D108BD9-81ED-4DB2-BD59-A6C34878D82A}">
                    <a16:rowId xmlns:a16="http://schemas.microsoft.com/office/drawing/2014/main" val="10001"/>
                  </a:ext>
                </a:extLst>
              </a:tr>
              <a:tr h="0">
                <a:tc rowSpan="3">
                  <a:txBody>
                    <a:bodyPr/>
                    <a:lstStyle/>
                    <a:p>
                      <a:pPr>
                        <a:lnSpc>
                          <a:spcPct val="107000"/>
                        </a:lnSpc>
                        <a:spcAft>
                          <a:spcPts val="2400"/>
                        </a:spcAft>
                      </a:pPr>
                      <a:r>
                        <a:rPr lang="es-CO" sz="1200" dirty="0">
                          <a:effectLst/>
                        </a:rPr>
                        <a:t>II. CONSOLIDACIÓN Y APROBACIÓN INTERNA</a:t>
                      </a:r>
                    </a:p>
                  </a:txBody>
                  <a:tcPr marL="9525" marR="9525" marT="9525" marB="9525" anchor="ctr"/>
                </a:tc>
                <a:tc>
                  <a:txBody>
                    <a:bodyPr/>
                    <a:lstStyle/>
                    <a:p>
                      <a:pPr>
                        <a:lnSpc>
                          <a:spcPct val="107000"/>
                        </a:lnSpc>
                        <a:spcAft>
                          <a:spcPts val="2400"/>
                        </a:spcAft>
                      </a:pPr>
                      <a:r>
                        <a:rPr lang="es-CO" sz="1400" dirty="0">
                          <a:effectLst/>
                        </a:rPr>
                        <a:t>Consolidación de los informes de seguimientos PMI - PMII</a:t>
                      </a:r>
                    </a:p>
                  </a:txBody>
                  <a:tcPr marL="9525" marR="9525" marT="9525" marB="9525" anchor="ctr"/>
                </a:tc>
                <a:tc>
                  <a:txBody>
                    <a:bodyPr/>
                    <a:lstStyle/>
                    <a:p>
                      <a:pPr>
                        <a:lnSpc>
                          <a:spcPct val="107000"/>
                        </a:lnSpc>
                        <a:spcAft>
                          <a:spcPts val="2400"/>
                        </a:spcAft>
                      </a:pPr>
                      <a:r>
                        <a:rPr lang="es-CO" sz="1400" dirty="0">
                          <a:effectLst/>
                        </a:rPr>
                        <a:t>Marzo – Abril 2026</a:t>
                      </a:r>
                    </a:p>
                  </a:txBody>
                  <a:tcPr marL="9525" marR="9525" marT="9525" marB="9525" anchor="ctr"/>
                </a:tc>
                <a:tc>
                  <a:txBody>
                    <a:bodyPr/>
                    <a:lstStyle/>
                    <a:p>
                      <a:pPr marL="0" marR="0" lvl="0" indent="0" algn="l" defTabSz="914400" rtl="0" eaLnBrk="1" fontAlgn="auto" latinLnBrk="0" hangingPunct="1">
                        <a:lnSpc>
                          <a:spcPct val="107000"/>
                        </a:lnSpc>
                        <a:spcBef>
                          <a:spcPts val="0"/>
                        </a:spcBef>
                        <a:spcAft>
                          <a:spcPts val="2400"/>
                        </a:spcAft>
                        <a:buClrTx/>
                        <a:buSzTx/>
                        <a:buFontTx/>
                        <a:buNone/>
                        <a:defRPr/>
                      </a:pPr>
                      <a:r>
                        <a:rPr lang="es-CO" sz="1400" dirty="0">
                          <a:effectLst/>
                        </a:rPr>
                        <a:t>Planeación</a:t>
                      </a:r>
                    </a:p>
                  </a:txBody>
                  <a:tcPr marL="9525" marR="9525" marT="9525" marB="9525" anchor="ctr"/>
                </a:tc>
                <a:tc>
                  <a:txBody>
                    <a:bodyPr/>
                    <a:lstStyle/>
                    <a:p>
                      <a:pPr marL="0" marR="0" lvl="0" indent="0" algn="l" defTabSz="914400" rtl="0" eaLnBrk="1" fontAlgn="auto" latinLnBrk="0" hangingPunct="1">
                        <a:lnSpc>
                          <a:spcPct val="107000"/>
                        </a:lnSpc>
                        <a:spcBef>
                          <a:spcPts val="0"/>
                        </a:spcBef>
                        <a:spcAft>
                          <a:spcPts val="2400"/>
                        </a:spcAft>
                        <a:buClrTx/>
                        <a:buSzTx/>
                        <a:buFontTx/>
                        <a:buNone/>
                        <a:defRPr/>
                      </a:pPr>
                      <a:r>
                        <a:rPr lang="es-CO" sz="1800" dirty="0">
                          <a:effectLst/>
                        </a:rPr>
                        <a:t>100%</a:t>
                      </a:r>
                    </a:p>
                  </a:txBody>
                  <a:tcPr marL="9525" marR="9525" marT="9525" marB="9525" anchor="ctr"/>
                </a:tc>
                <a:extLst>
                  <a:ext uri="{0D108BD9-81ED-4DB2-BD59-A6C34878D82A}">
                    <a16:rowId xmlns:a16="http://schemas.microsoft.com/office/drawing/2014/main" val="10002"/>
                  </a:ext>
                </a:extLst>
              </a:tr>
              <a:tr h="0">
                <a:tc vMerge="1">
                  <a:txBody>
                    <a:bodyPr/>
                    <a:lstStyle/>
                    <a:p>
                      <a:endParaRPr lang="es-CO"/>
                    </a:p>
                  </a:txBody>
                  <a:tcPr/>
                </a:tc>
                <a:tc>
                  <a:txBody>
                    <a:bodyPr/>
                    <a:lstStyle/>
                    <a:p>
                      <a:pPr>
                        <a:lnSpc>
                          <a:spcPct val="107000"/>
                        </a:lnSpc>
                        <a:spcAft>
                          <a:spcPts val="2400"/>
                        </a:spcAft>
                      </a:pPr>
                      <a:r>
                        <a:rPr lang="es-CO" sz="1400" dirty="0">
                          <a:effectLst/>
                        </a:rPr>
                        <a:t>Presentación de los resultados del seguimiento de los PMI - PMII</a:t>
                      </a:r>
                    </a:p>
                  </a:txBody>
                  <a:tcPr marL="9525" marR="9525" marT="9525" marB="9525" anchor="ctr"/>
                </a:tc>
                <a:tc>
                  <a:txBody>
                    <a:bodyPr/>
                    <a:lstStyle/>
                    <a:p>
                      <a:pPr>
                        <a:lnSpc>
                          <a:spcPct val="107000"/>
                        </a:lnSpc>
                        <a:spcAft>
                          <a:spcPts val="2400"/>
                        </a:spcAft>
                      </a:pPr>
                      <a:r>
                        <a:rPr lang="es-CO" sz="1400" dirty="0">
                          <a:effectLst/>
                        </a:rPr>
                        <a:t>Abril 2026</a:t>
                      </a:r>
                    </a:p>
                  </a:txBody>
                  <a:tcPr marL="9525" marR="9525" marT="9525" marB="9525" anchor="ctr"/>
                </a:tc>
                <a:tc>
                  <a:txBody>
                    <a:bodyPr/>
                    <a:lstStyle/>
                    <a:p>
                      <a:pPr>
                        <a:lnSpc>
                          <a:spcPct val="107000"/>
                        </a:lnSpc>
                        <a:spcAft>
                          <a:spcPts val="2400"/>
                        </a:spcAft>
                      </a:pPr>
                      <a:r>
                        <a:rPr lang="es-CO" sz="1400" dirty="0">
                          <a:effectLst/>
                        </a:rPr>
                        <a:t>Comité Gerencia PDI y Acreditación Institucional</a:t>
                      </a:r>
                    </a:p>
                  </a:txBody>
                  <a:tcPr marL="9525" marR="9525" marT="9525" marB="9525" anchor="ctr"/>
                </a:tc>
                <a:tc>
                  <a:txBody>
                    <a:bodyPr/>
                    <a:lstStyle/>
                    <a:p>
                      <a:pPr>
                        <a:lnSpc>
                          <a:spcPct val="107000"/>
                        </a:lnSpc>
                        <a:spcAft>
                          <a:spcPts val="2400"/>
                        </a:spcAft>
                        <a:buNone/>
                      </a:pPr>
                      <a:r>
                        <a:rPr lang="es-CO" altLang="en-US" sz="1800" dirty="0">
                          <a:effectLst/>
                        </a:rPr>
                        <a:t>100%</a:t>
                      </a:r>
                    </a:p>
                  </a:txBody>
                  <a:tcPr marL="9525" marR="9525" marT="9525" marB="9525" anchor="ctr"/>
                </a:tc>
                <a:extLst>
                  <a:ext uri="{0D108BD9-81ED-4DB2-BD59-A6C34878D82A}">
                    <a16:rowId xmlns:a16="http://schemas.microsoft.com/office/drawing/2014/main" val="10003"/>
                  </a:ext>
                </a:extLst>
              </a:tr>
              <a:tr h="0">
                <a:tc vMerge="1">
                  <a:txBody>
                    <a:bodyPr/>
                    <a:lstStyle/>
                    <a:p>
                      <a:endParaRPr lang="es-CO"/>
                    </a:p>
                  </a:txBody>
                  <a:tcPr marL="9525" marR="9525" marT="9525" marB="9525" anchor="ctr"/>
                </a:tc>
                <a:tc>
                  <a:txBody>
                    <a:bodyPr/>
                    <a:lstStyle/>
                    <a:p>
                      <a:pPr>
                        <a:lnSpc>
                          <a:spcPct val="107000"/>
                        </a:lnSpc>
                        <a:spcAft>
                          <a:spcPts val="2400"/>
                        </a:spcAft>
                      </a:pPr>
                      <a:r>
                        <a:rPr lang="es-CO" sz="1400" b="1" dirty="0">
                          <a:effectLst/>
                        </a:rPr>
                        <a:t>Validación equipo Líderes - Pilares Factores - Estándares</a:t>
                      </a:r>
                    </a:p>
                  </a:txBody>
                  <a:tcPr marL="9525" marR="9525" marT="9525" marB="9525" anchor="ctr"/>
                </a:tc>
                <a:tc>
                  <a:txBody>
                    <a:bodyPr/>
                    <a:lstStyle/>
                    <a:p>
                      <a:pPr>
                        <a:lnSpc>
                          <a:spcPct val="107000"/>
                        </a:lnSpc>
                        <a:spcAft>
                          <a:spcPts val="2400"/>
                        </a:spcAft>
                      </a:pPr>
                      <a:r>
                        <a:rPr lang="es-CO" sz="1400" b="1" dirty="0">
                          <a:effectLst/>
                        </a:rPr>
                        <a:t>23 abril - 04 mayo 2026</a:t>
                      </a:r>
                    </a:p>
                  </a:txBody>
                  <a:tcPr marL="9525" marR="9525" marT="9525" marB="9525" anchor="ctr"/>
                </a:tc>
                <a:tc>
                  <a:txBody>
                    <a:bodyPr/>
                    <a:lstStyle/>
                    <a:p>
                      <a:pPr>
                        <a:lnSpc>
                          <a:spcPct val="107000"/>
                        </a:lnSpc>
                        <a:spcAft>
                          <a:spcPts val="2400"/>
                        </a:spcAft>
                      </a:pPr>
                      <a:r>
                        <a:rPr lang="es-CO" sz="1400" b="1" dirty="0">
                          <a:effectLst/>
                        </a:rPr>
                        <a:t>Líderes Pilares - Factores</a:t>
                      </a:r>
                    </a:p>
                  </a:txBody>
                  <a:tcPr marL="9525" marR="9525" marT="9525" marB="9525" anchor="ctr"/>
                </a:tc>
                <a:tc>
                  <a:txBody>
                    <a:bodyPr/>
                    <a:lstStyle/>
                    <a:p>
                      <a:pPr marL="0" marR="0" lvl="0" indent="0" algn="l" defTabSz="914400" rtl="0" eaLnBrk="1" fontAlgn="auto" latinLnBrk="0" hangingPunct="1">
                        <a:lnSpc>
                          <a:spcPct val="107000"/>
                        </a:lnSpc>
                        <a:spcBef>
                          <a:spcPts val="0"/>
                        </a:spcBef>
                        <a:spcAft>
                          <a:spcPts val="2400"/>
                        </a:spcAft>
                        <a:buClrTx/>
                        <a:buSzTx/>
                        <a:buFontTx/>
                        <a:buNone/>
                        <a:defRPr/>
                      </a:pPr>
                      <a:r>
                        <a:rPr lang="es-CO" sz="1800" b="1" dirty="0">
                          <a:effectLst/>
                        </a:rPr>
                        <a:t>70%</a:t>
                      </a:r>
                    </a:p>
                  </a:txBody>
                  <a:tcPr marL="9525" marR="9525" marT="9525" marB="9525" anchor="ctr"/>
                </a:tc>
                <a:extLst>
                  <a:ext uri="{0D108BD9-81ED-4DB2-BD59-A6C34878D82A}">
                    <a16:rowId xmlns:a16="http://schemas.microsoft.com/office/drawing/2014/main" val="10004"/>
                  </a:ext>
                </a:extLst>
              </a:tr>
              <a:tr h="0">
                <a:tc rowSpan="2">
                  <a:txBody>
                    <a:bodyPr/>
                    <a:lstStyle/>
                    <a:p>
                      <a:pPr>
                        <a:lnSpc>
                          <a:spcPct val="107000"/>
                        </a:lnSpc>
                        <a:spcAft>
                          <a:spcPts val="2400"/>
                        </a:spcAft>
                      </a:pPr>
                      <a:r>
                        <a:rPr lang="es-CO" sz="1200" dirty="0">
                          <a:effectLst/>
                        </a:rPr>
                        <a:t>III. PRESENTACIÓN FORMAL EXTERNA</a:t>
                      </a:r>
                    </a:p>
                  </a:txBody>
                  <a:tcPr marL="9525" marR="9525" marT="9525" marB="9525" anchor="ctr"/>
                </a:tc>
                <a:tc>
                  <a:txBody>
                    <a:bodyPr/>
                    <a:lstStyle/>
                    <a:p>
                      <a:pPr>
                        <a:lnSpc>
                          <a:spcPct val="107000"/>
                        </a:lnSpc>
                        <a:spcAft>
                          <a:spcPts val="2400"/>
                        </a:spcAft>
                      </a:pPr>
                      <a:r>
                        <a:rPr lang="es-CO" sz="1400" dirty="0">
                          <a:effectLst/>
                        </a:rPr>
                        <a:t>Entrega del Informe CNA (SACES)</a:t>
                      </a:r>
                    </a:p>
                  </a:txBody>
                  <a:tcPr marL="9525" marR="9525" marT="9525" marB="9525" anchor="ctr"/>
                </a:tc>
                <a:tc>
                  <a:txBody>
                    <a:bodyPr/>
                    <a:lstStyle/>
                    <a:p>
                      <a:pPr>
                        <a:lnSpc>
                          <a:spcPct val="107000"/>
                        </a:lnSpc>
                        <a:spcAft>
                          <a:spcPts val="2400"/>
                        </a:spcAft>
                      </a:pPr>
                      <a:r>
                        <a:rPr lang="es-CO" sz="1400" dirty="0">
                          <a:effectLst/>
                        </a:rPr>
                        <a:t>Mayo 2026</a:t>
                      </a:r>
                    </a:p>
                  </a:txBody>
                  <a:tcPr marL="9525" marR="9525" marT="9525" marB="9525" anchor="ctr"/>
                </a:tc>
                <a:tc>
                  <a:txBody>
                    <a:bodyPr/>
                    <a:lstStyle/>
                    <a:p>
                      <a:pPr marL="0" marR="0" lvl="0" indent="0" algn="l" defTabSz="914400" rtl="0" eaLnBrk="1" fontAlgn="auto" latinLnBrk="0" hangingPunct="1">
                        <a:lnSpc>
                          <a:spcPct val="107000"/>
                        </a:lnSpc>
                        <a:spcBef>
                          <a:spcPts val="0"/>
                        </a:spcBef>
                        <a:spcAft>
                          <a:spcPts val="2400"/>
                        </a:spcAft>
                        <a:buClrTx/>
                        <a:buSzTx/>
                        <a:buFontTx/>
                        <a:buNone/>
                        <a:defRPr/>
                      </a:pPr>
                      <a:r>
                        <a:rPr lang="es-CO" sz="1400" dirty="0">
                          <a:effectLst/>
                        </a:rPr>
                        <a:t>Planeación – Vicerrectoría Académica - Rectoría</a:t>
                      </a:r>
                    </a:p>
                  </a:txBody>
                  <a:tcPr marL="9525" marR="9525" marT="9525" marB="9525" anchor="ctr"/>
                </a:tc>
                <a:tc>
                  <a:txBody>
                    <a:bodyPr/>
                    <a:lstStyle/>
                    <a:p>
                      <a:pPr marL="0" marR="0" lvl="0" indent="0" algn="l" defTabSz="914400" rtl="0" eaLnBrk="1" fontAlgn="auto" latinLnBrk="0" hangingPunct="1">
                        <a:lnSpc>
                          <a:spcPct val="107000"/>
                        </a:lnSpc>
                        <a:spcBef>
                          <a:spcPts val="0"/>
                        </a:spcBef>
                        <a:spcAft>
                          <a:spcPts val="2400"/>
                        </a:spcAft>
                        <a:buClrTx/>
                        <a:buSzTx/>
                        <a:buFontTx/>
                        <a:buNone/>
                        <a:defRPr/>
                      </a:pPr>
                      <a:r>
                        <a:rPr lang="es-CO" sz="1800" dirty="0">
                          <a:effectLst/>
                        </a:rPr>
                        <a:t>No iniciada</a:t>
                      </a:r>
                    </a:p>
                  </a:txBody>
                  <a:tcPr marL="9525" marR="9525" marT="9525" marB="9525" anchor="ctr"/>
                </a:tc>
                <a:extLst>
                  <a:ext uri="{0D108BD9-81ED-4DB2-BD59-A6C34878D82A}">
                    <a16:rowId xmlns:a16="http://schemas.microsoft.com/office/drawing/2014/main" val="10005"/>
                  </a:ext>
                </a:extLst>
              </a:tr>
              <a:tr h="0">
                <a:tc vMerge="1">
                  <a:txBody>
                    <a:bodyPr/>
                    <a:lstStyle/>
                    <a:p>
                      <a:endParaRPr lang="es-CO"/>
                    </a:p>
                  </a:txBody>
                  <a:tcPr marL="9525" marR="9525" marT="9525" marB="9525" anchor="ctr"/>
                </a:tc>
                <a:tc>
                  <a:txBody>
                    <a:bodyPr/>
                    <a:lstStyle/>
                    <a:p>
                      <a:pPr>
                        <a:lnSpc>
                          <a:spcPct val="107000"/>
                        </a:lnSpc>
                        <a:spcAft>
                          <a:spcPts val="2400"/>
                        </a:spcAft>
                      </a:pPr>
                      <a:r>
                        <a:rPr lang="es-CO" sz="1400" dirty="0">
                          <a:effectLst/>
                        </a:rPr>
                        <a:t>Entrega del Informe Sello SOFÍA (</a:t>
                      </a:r>
                      <a:r>
                        <a:rPr lang="es-CO" sz="1400" dirty="0" err="1">
                          <a:effectLst/>
                        </a:rPr>
                        <a:t>Madri+d</a:t>
                      </a:r>
                      <a:r>
                        <a:rPr lang="es-CO" sz="1400" dirty="0">
                          <a:effectLst/>
                        </a:rPr>
                        <a:t>)</a:t>
                      </a:r>
                    </a:p>
                  </a:txBody>
                  <a:tcPr marL="9525" marR="9525" marT="9525" marB="9525" anchor="ctr"/>
                </a:tc>
                <a:tc>
                  <a:txBody>
                    <a:bodyPr/>
                    <a:lstStyle/>
                    <a:p>
                      <a:pPr marL="0" marR="0" lvl="0" indent="0" algn="l" defTabSz="914400" rtl="0" eaLnBrk="1" fontAlgn="auto" latinLnBrk="0" hangingPunct="1">
                        <a:lnSpc>
                          <a:spcPct val="107000"/>
                        </a:lnSpc>
                        <a:spcBef>
                          <a:spcPts val="0"/>
                        </a:spcBef>
                        <a:spcAft>
                          <a:spcPts val="2400"/>
                        </a:spcAft>
                        <a:buClrTx/>
                        <a:buSzTx/>
                        <a:buFontTx/>
                        <a:buNone/>
                        <a:defRPr/>
                      </a:pPr>
                      <a:r>
                        <a:rPr lang="es-CO" sz="1400" dirty="0">
                          <a:effectLst/>
                        </a:rPr>
                        <a:t>Mayo 2026</a:t>
                      </a:r>
                    </a:p>
                  </a:txBody>
                  <a:tcPr marL="9525" marR="9525" marT="9525" marB="9525" anchor="ctr"/>
                </a:tc>
                <a:tc>
                  <a:txBody>
                    <a:bodyPr/>
                    <a:lstStyle/>
                    <a:p>
                      <a:pPr>
                        <a:lnSpc>
                          <a:spcPct val="107000"/>
                        </a:lnSpc>
                        <a:spcAft>
                          <a:spcPts val="2400"/>
                        </a:spcAft>
                      </a:pPr>
                      <a:r>
                        <a:rPr lang="es-CO" sz="1400" dirty="0">
                          <a:effectLst/>
                        </a:rPr>
                        <a:t>Planeación – Rectoría</a:t>
                      </a:r>
                    </a:p>
                  </a:txBody>
                  <a:tcPr marL="9525" marR="9525" marT="9525" marB="9525" anchor="ctr"/>
                </a:tc>
                <a:tc>
                  <a:txBody>
                    <a:bodyPr/>
                    <a:lstStyle/>
                    <a:p>
                      <a:pPr marL="0" marR="0" lvl="0" indent="0" algn="l" defTabSz="914400" rtl="0" eaLnBrk="1" fontAlgn="auto" latinLnBrk="0" hangingPunct="1">
                        <a:lnSpc>
                          <a:spcPct val="107000"/>
                        </a:lnSpc>
                        <a:spcBef>
                          <a:spcPts val="0"/>
                        </a:spcBef>
                        <a:spcAft>
                          <a:spcPts val="2400"/>
                        </a:spcAft>
                        <a:buClrTx/>
                        <a:buSzTx/>
                        <a:buFontTx/>
                        <a:buNone/>
                        <a:defRPr/>
                      </a:pPr>
                      <a:r>
                        <a:rPr lang="es-CO" sz="1800" dirty="0">
                          <a:effectLst/>
                        </a:rPr>
                        <a:t>No iniciada</a:t>
                      </a:r>
                    </a:p>
                  </a:txBody>
                  <a:tcPr marL="9525" marR="9525" marT="9525" marB="9525" anchor="ctr"/>
                </a:tc>
                <a:extLst>
                  <a:ext uri="{0D108BD9-81ED-4DB2-BD59-A6C34878D82A}">
                    <a16:rowId xmlns:a16="http://schemas.microsoft.com/office/drawing/2014/main" val="10006"/>
                  </a:ext>
                </a:extLst>
              </a:tr>
            </a:tbl>
          </a:graphicData>
        </a:graphic>
      </p:graphicFrame>
      <p:sp>
        <p:nvSpPr>
          <p:cNvPr id="4" name="Rectángulos 3"/>
          <p:cNvSpPr/>
          <p:nvPr/>
        </p:nvSpPr>
        <p:spPr>
          <a:xfrm>
            <a:off x="3498215" y="5387119"/>
            <a:ext cx="8646795" cy="985106"/>
          </a:xfrm>
          <a:prstGeom prst="rect">
            <a:avLst/>
          </a:prstGeom>
          <a:noFill/>
          <a:ln w="53975" cmpd="sng">
            <a:solidFill>
              <a:srgbClr val="E4061B"/>
            </a:solidFill>
            <a:prstDash val="solid"/>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s-MX" altLang="en-US"/>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3">
            <a:extLst>
              <a:ext uri="{FF2B5EF4-FFF2-40B4-BE49-F238E27FC236}">
                <a16:creationId xmlns:a16="http://schemas.microsoft.com/office/drawing/2014/main" id="{511852CD-1F18-40FA-927E-4352857E5719}"/>
              </a:ext>
            </a:extLst>
          </p:cNvPr>
          <p:cNvSpPr txBox="1">
            <a:spLocks/>
          </p:cNvSpPr>
          <p:nvPr/>
        </p:nvSpPr>
        <p:spPr>
          <a:xfrm>
            <a:off x="4111353" y="1736903"/>
            <a:ext cx="6588885" cy="1819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6000" dirty="0">
                <a:latin typeface="Tahoma" panose="020B0604030504040204" pitchFamily="34" charset="0"/>
                <a:ea typeface="Tahoma" panose="020B0604030504040204" pitchFamily="34" charset="0"/>
                <a:cs typeface="Tahoma" panose="020B0604030504040204" pitchFamily="34" charset="0"/>
              </a:rPr>
              <a:t>1. Verificación de Quorum</a:t>
            </a:r>
            <a:endParaRPr lang="en-US" sz="6000" dirty="0">
              <a:latin typeface="Tahoma" panose="020B0604030504040204" pitchFamily="34" charset="0"/>
              <a:ea typeface="Tahoma" panose="020B0604030504040204" pitchFamily="34" charset="0"/>
              <a:cs typeface="Tahoma" panose="020B0604030504040204" pitchFamily="34" charset="0"/>
            </a:endParaRPr>
          </a:p>
        </p:txBody>
      </p:sp>
      <p:pic>
        <p:nvPicPr>
          <p:cNvPr id="11" name="Imagen 10">
            <a:extLst>
              <a:ext uri="{FF2B5EF4-FFF2-40B4-BE49-F238E27FC236}">
                <a16:creationId xmlns:a16="http://schemas.microsoft.com/office/drawing/2014/main" id="{F5A45059-F732-404E-ADF5-59BDFAFCA4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371" y="1168155"/>
            <a:ext cx="1905225" cy="4778639"/>
          </a:xfrm>
          <a:prstGeom prst="rect">
            <a:avLst/>
          </a:prstGeom>
        </p:spPr>
      </p:pic>
      <p:pic>
        <p:nvPicPr>
          <p:cNvPr id="13" name="Imagen 12">
            <a:extLst>
              <a:ext uri="{FF2B5EF4-FFF2-40B4-BE49-F238E27FC236}">
                <a16:creationId xmlns:a16="http://schemas.microsoft.com/office/drawing/2014/main" id="{35D9F112-3CFD-4CDC-9EC9-9E048242F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8426" y="4185175"/>
            <a:ext cx="1770572" cy="1720734"/>
          </a:xfrm>
          <a:prstGeom prst="rect">
            <a:avLst/>
          </a:prstGeom>
        </p:spPr>
      </p:pic>
      <p:pic>
        <p:nvPicPr>
          <p:cNvPr id="6" name="Google Shape;291;p15">
            <a:extLst>
              <a:ext uri="{FF2B5EF4-FFF2-40B4-BE49-F238E27FC236}">
                <a16:creationId xmlns:a16="http://schemas.microsoft.com/office/drawing/2014/main" id="{C3CF9BAE-5865-4293-A185-7367926F17C7}"/>
              </a:ext>
            </a:extLst>
          </p:cNvPr>
          <p:cNvPicPr preferRelativeResize="0"/>
          <p:nvPr/>
        </p:nvPicPr>
        <p:blipFill rotWithShape="1">
          <a:blip r:embed="rId4">
            <a:alphaModFix/>
          </a:blip>
          <a:srcRect/>
          <a:stretch/>
        </p:blipFill>
        <p:spPr>
          <a:xfrm>
            <a:off x="6727955" y="4598867"/>
            <a:ext cx="760684" cy="1094876"/>
          </a:xfrm>
          <a:prstGeom prst="rect">
            <a:avLst/>
          </a:prstGeom>
          <a:noFill/>
          <a:ln>
            <a:noFill/>
          </a:ln>
        </p:spPr>
      </p:pic>
      <p:pic>
        <p:nvPicPr>
          <p:cNvPr id="8" name="Google Shape;292;p15">
            <a:extLst>
              <a:ext uri="{FF2B5EF4-FFF2-40B4-BE49-F238E27FC236}">
                <a16:creationId xmlns:a16="http://schemas.microsoft.com/office/drawing/2014/main" id="{55EE6B9C-D17B-4D20-9631-7BAE8441118B}"/>
              </a:ext>
            </a:extLst>
          </p:cNvPr>
          <p:cNvPicPr preferRelativeResize="0"/>
          <p:nvPr/>
        </p:nvPicPr>
        <p:blipFill rotWithShape="1">
          <a:blip r:embed="rId5">
            <a:alphaModFix/>
          </a:blip>
          <a:srcRect/>
          <a:stretch/>
        </p:blipFill>
        <p:spPr>
          <a:xfrm>
            <a:off x="7488640" y="4510455"/>
            <a:ext cx="1329785" cy="1183288"/>
          </a:xfrm>
          <a:prstGeom prst="rect">
            <a:avLst/>
          </a:prstGeom>
          <a:noFill/>
          <a:ln>
            <a:noFill/>
          </a:ln>
        </p:spPr>
      </p:pic>
    </p:spTree>
    <p:extLst>
      <p:ext uri="{BB962C8B-B14F-4D97-AF65-F5344CB8AC3E}">
        <p14:creationId xmlns:p14="http://schemas.microsoft.com/office/powerpoint/2010/main" val="3238019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1"/>
          <p:cNvPicPr>
            <a:picLocks noChangeAspect="1"/>
          </p:cNvPicPr>
          <p:nvPr/>
        </p:nvPicPr>
        <p:blipFill>
          <a:blip r:embed="rId2"/>
          <a:stretch>
            <a:fillRect/>
          </a:stretch>
        </p:blipFill>
        <p:spPr>
          <a:xfrm>
            <a:off x="1036320" y="0"/>
            <a:ext cx="9144000"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B7EA4-1CC7-874B-C205-A6E85493B74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DF4EC5E-D0FA-7D09-D1DA-FF2DCFCF7F85}"/>
              </a:ext>
            </a:extLst>
          </p:cNvPr>
          <p:cNvSpPr>
            <a:spLocks noGrp="1"/>
          </p:cNvSpPr>
          <p:nvPr>
            <p:ph type="title"/>
          </p:nvPr>
        </p:nvSpPr>
        <p:spPr>
          <a:xfrm>
            <a:off x="692728" y="582457"/>
            <a:ext cx="10515600" cy="720304"/>
          </a:xfrm>
        </p:spPr>
        <p:txBody>
          <a:bodyPr/>
          <a:lstStyle/>
          <a:p>
            <a:r>
              <a:rPr lang="es-CO" dirty="0"/>
              <a:t>Avance </a:t>
            </a:r>
            <a:r>
              <a:rPr lang="es-CO" u="sng" dirty="0"/>
              <a:t>Validación</a:t>
            </a:r>
            <a:r>
              <a:rPr lang="es-CO" dirty="0"/>
              <a:t> Información - Responsables</a:t>
            </a:r>
          </a:p>
        </p:txBody>
      </p:sp>
      <p:graphicFrame>
        <p:nvGraphicFramePr>
          <p:cNvPr id="5" name="Tabla 4">
            <a:extLst>
              <a:ext uri="{FF2B5EF4-FFF2-40B4-BE49-F238E27FC236}">
                <a16:creationId xmlns:a16="http://schemas.microsoft.com/office/drawing/2014/main" id="{19E97E44-3A5A-98FD-F394-7A121BEA701D}"/>
              </a:ext>
            </a:extLst>
          </p:cNvPr>
          <p:cNvGraphicFramePr>
            <a:graphicFrameLocks noGrp="1"/>
          </p:cNvGraphicFramePr>
          <p:nvPr/>
        </p:nvGraphicFramePr>
        <p:xfrm>
          <a:off x="2639292" y="1286983"/>
          <a:ext cx="6622472" cy="4988560"/>
        </p:xfrm>
        <a:graphic>
          <a:graphicData uri="http://schemas.openxmlformats.org/drawingml/2006/table">
            <a:tbl>
              <a:tblPr firstRow="1" bandRow="1">
                <a:tableStyleId>{5C22544A-7EE6-4342-B048-85BDC9FD1C3A}</a:tableStyleId>
              </a:tblPr>
              <a:tblGrid>
                <a:gridCol w="2968825">
                  <a:extLst>
                    <a:ext uri="{9D8B030D-6E8A-4147-A177-3AD203B41FA5}">
                      <a16:colId xmlns:a16="http://schemas.microsoft.com/office/drawing/2014/main" val="3202751754"/>
                    </a:ext>
                  </a:extLst>
                </a:gridCol>
                <a:gridCol w="3653647">
                  <a:extLst>
                    <a:ext uri="{9D8B030D-6E8A-4147-A177-3AD203B41FA5}">
                      <a16:colId xmlns:a16="http://schemas.microsoft.com/office/drawing/2014/main" val="65145247"/>
                    </a:ext>
                  </a:extLst>
                </a:gridCol>
              </a:tblGrid>
              <a:tr h="370840">
                <a:tc>
                  <a:txBody>
                    <a:bodyPr/>
                    <a:lstStyle/>
                    <a:p>
                      <a:r>
                        <a:rPr lang="es-CO" dirty="0"/>
                        <a:t>Líder información</a:t>
                      </a:r>
                    </a:p>
                  </a:txBody>
                  <a:tcPr/>
                </a:tc>
                <a:tc>
                  <a:txBody>
                    <a:bodyPr/>
                    <a:lstStyle/>
                    <a:p>
                      <a:r>
                        <a:rPr lang="es-CO" dirty="0"/>
                        <a:t>Factores</a:t>
                      </a:r>
                    </a:p>
                  </a:txBody>
                  <a:tcPr/>
                </a:tc>
                <a:extLst>
                  <a:ext uri="{0D108BD9-81ED-4DB2-BD59-A6C34878D82A}">
                    <a16:rowId xmlns:a16="http://schemas.microsoft.com/office/drawing/2014/main" val="1768184259"/>
                  </a:ext>
                </a:extLst>
              </a:tr>
              <a:tr h="370840">
                <a:tc>
                  <a:txBody>
                    <a:bodyPr/>
                    <a:lstStyle/>
                    <a:p>
                      <a:r>
                        <a:rPr lang="es-CO" dirty="0"/>
                        <a:t>Vicerrectoría Académica</a:t>
                      </a:r>
                    </a:p>
                  </a:txBody>
                  <a:tcPr/>
                </a:tc>
                <a:tc>
                  <a:txBody>
                    <a:bodyPr/>
                    <a:lstStyle/>
                    <a:p>
                      <a:r>
                        <a:rPr lang="es-CO" dirty="0"/>
                        <a:t>F1 – F2 -F3 – F4 – F5– F8</a:t>
                      </a:r>
                    </a:p>
                  </a:txBody>
                  <a:tcPr/>
                </a:tc>
                <a:extLst>
                  <a:ext uri="{0D108BD9-81ED-4DB2-BD59-A6C34878D82A}">
                    <a16:rowId xmlns:a16="http://schemas.microsoft.com/office/drawing/2014/main" val="2409437667"/>
                  </a:ext>
                </a:extLst>
              </a:tr>
              <a:tr h="370840">
                <a:tc>
                  <a:txBody>
                    <a:bodyPr/>
                    <a:lstStyle/>
                    <a:p>
                      <a:r>
                        <a:rPr lang="es-CO" dirty="0"/>
                        <a:t>Vicerrectoría Administrativa y Financiera</a:t>
                      </a:r>
                    </a:p>
                  </a:txBody>
                  <a:tcPr/>
                </a:tc>
                <a:tc>
                  <a:txBody>
                    <a:bodyPr/>
                    <a:lstStyle/>
                    <a:p>
                      <a:r>
                        <a:rPr lang="es-CO" dirty="0"/>
                        <a:t>F3 – F10</a:t>
                      </a:r>
                    </a:p>
                  </a:txBody>
                  <a:tcPr/>
                </a:tc>
                <a:extLst>
                  <a:ext uri="{0D108BD9-81ED-4DB2-BD59-A6C34878D82A}">
                    <a16:rowId xmlns:a16="http://schemas.microsoft.com/office/drawing/2014/main" val="542034774"/>
                  </a:ext>
                </a:extLst>
              </a:tr>
              <a:tr h="370840">
                <a:tc>
                  <a:txBody>
                    <a:bodyPr/>
                    <a:lstStyle/>
                    <a:p>
                      <a:r>
                        <a:rPr lang="es-CO" dirty="0"/>
                        <a:t>Vicerrectoría IIE</a:t>
                      </a:r>
                    </a:p>
                  </a:txBody>
                  <a:tcPr/>
                </a:tc>
                <a:tc>
                  <a:txBody>
                    <a:bodyPr/>
                    <a:lstStyle/>
                    <a:p>
                      <a:r>
                        <a:rPr lang="es-CO" dirty="0"/>
                        <a:t>F6 – F7</a:t>
                      </a:r>
                    </a:p>
                  </a:txBody>
                  <a:tcPr/>
                </a:tc>
                <a:extLst>
                  <a:ext uri="{0D108BD9-81ED-4DB2-BD59-A6C34878D82A}">
                    <a16:rowId xmlns:a16="http://schemas.microsoft.com/office/drawing/2014/main" val="3826830210"/>
                  </a:ext>
                </a:extLst>
              </a:tr>
              <a:tr h="370840">
                <a:tc>
                  <a:txBody>
                    <a:bodyPr/>
                    <a:lstStyle/>
                    <a:p>
                      <a:r>
                        <a:rPr lang="es-CO" dirty="0"/>
                        <a:t>Vicerrectoría RS y BU</a:t>
                      </a:r>
                    </a:p>
                  </a:txBody>
                  <a:tcPr/>
                </a:tc>
                <a:tc>
                  <a:txBody>
                    <a:bodyPr/>
                    <a:lstStyle/>
                    <a:p>
                      <a:r>
                        <a:rPr lang="es-CO" dirty="0"/>
                        <a:t>F2 – F9</a:t>
                      </a:r>
                    </a:p>
                  </a:txBody>
                  <a:tcPr/>
                </a:tc>
                <a:extLst>
                  <a:ext uri="{0D108BD9-81ED-4DB2-BD59-A6C34878D82A}">
                    <a16:rowId xmlns:a16="http://schemas.microsoft.com/office/drawing/2014/main" val="3813032562"/>
                  </a:ext>
                </a:extLst>
              </a:tr>
              <a:tr h="370840">
                <a:tc>
                  <a:txBody>
                    <a:bodyPr/>
                    <a:lstStyle/>
                    <a:p>
                      <a:r>
                        <a:rPr lang="es-CO" dirty="0"/>
                        <a:t>GTH</a:t>
                      </a:r>
                    </a:p>
                  </a:txBody>
                  <a:tcPr/>
                </a:tc>
                <a:tc>
                  <a:txBody>
                    <a:bodyPr/>
                    <a:lstStyle/>
                    <a:p>
                      <a:r>
                        <a:rPr lang="es-CO" dirty="0"/>
                        <a:t>F3- F10</a:t>
                      </a:r>
                    </a:p>
                  </a:txBody>
                  <a:tcPr/>
                </a:tc>
                <a:extLst>
                  <a:ext uri="{0D108BD9-81ED-4DB2-BD59-A6C34878D82A}">
                    <a16:rowId xmlns:a16="http://schemas.microsoft.com/office/drawing/2014/main" val="3020858630"/>
                  </a:ext>
                </a:extLst>
              </a:tr>
              <a:tr h="370840">
                <a:tc>
                  <a:txBody>
                    <a:bodyPr/>
                    <a:lstStyle/>
                    <a:p>
                      <a:r>
                        <a:rPr lang="es-CO" dirty="0"/>
                        <a:t>GTISI</a:t>
                      </a:r>
                    </a:p>
                  </a:txBody>
                  <a:tcPr/>
                </a:tc>
                <a:tc>
                  <a:txBody>
                    <a:bodyPr/>
                    <a:lstStyle/>
                    <a:p>
                      <a:r>
                        <a:rPr lang="es-CO" dirty="0"/>
                        <a:t>F10 – F11</a:t>
                      </a:r>
                    </a:p>
                  </a:txBody>
                  <a:tcPr/>
                </a:tc>
                <a:extLst>
                  <a:ext uri="{0D108BD9-81ED-4DB2-BD59-A6C34878D82A}">
                    <a16:rowId xmlns:a16="http://schemas.microsoft.com/office/drawing/2014/main" val="3511136138"/>
                  </a:ext>
                </a:extLst>
              </a:tr>
              <a:tr h="370840">
                <a:tc>
                  <a:txBody>
                    <a:bodyPr/>
                    <a:lstStyle/>
                    <a:p>
                      <a:r>
                        <a:rPr lang="es-CO" dirty="0"/>
                        <a:t>Secretaria General</a:t>
                      </a:r>
                    </a:p>
                  </a:txBody>
                  <a:tcPr/>
                </a:tc>
                <a:tc>
                  <a:txBody>
                    <a:bodyPr/>
                    <a:lstStyle/>
                    <a:p>
                      <a:r>
                        <a:rPr lang="es-CO" dirty="0"/>
                        <a:t>F2 –F3 </a:t>
                      </a:r>
                    </a:p>
                  </a:txBody>
                  <a:tcPr/>
                </a:tc>
                <a:extLst>
                  <a:ext uri="{0D108BD9-81ED-4DB2-BD59-A6C34878D82A}">
                    <a16:rowId xmlns:a16="http://schemas.microsoft.com/office/drawing/2014/main" val="2268604844"/>
                  </a:ext>
                </a:extLst>
              </a:tr>
              <a:tr h="370840">
                <a:tc>
                  <a:txBody>
                    <a:bodyPr/>
                    <a:lstStyle/>
                    <a:p>
                      <a:r>
                        <a:rPr lang="es-CO" dirty="0"/>
                        <a:t>Gestión de la Comunicación  y la promoción institucional</a:t>
                      </a:r>
                    </a:p>
                  </a:txBody>
                  <a:tcPr/>
                </a:tc>
                <a:tc>
                  <a:txBody>
                    <a:bodyPr/>
                    <a:lstStyle/>
                    <a:p>
                      <a:r>
                        <a:rPr lang="es-CO" dirty="0"/>
                        <a:t>F1  - F2 – F3 – F4 -F6  - F7  - F 9 – F10</a:t>
                      </a:r>
                    </a:p>
                  </a:txBody>
                  <a:tcPr/>
                </a:tc>
                <a:extLst>
                  <a:ext uri="{0D108BD9-81ED-4DB2-BD59-A6C34878D82A}">
                    <a16:rowId xmlns:a16="http://schemas.microsoft.com/office/drawing/2014/main" val="2172031929"/>
                  </a:ext>
                </a:extLst>
              </a:tr>
              <a:tr h="370840">
                <a:tc>
                  <a:txBody>
                    <a:bodyPr/>
                    <a:lstStyle/>
                    <a:p>
                      <a:r>
                        <a:rPr lang="es-CO" dirty="0"/>
                        <a:t>Relaciones internacionales</a:t>
                      </a:r>
                    </a:p>
                  </a:txBody>
                  <a:tcPr/>
                </a:tc>
                <a:tc>
                  <a:txBody>
                    <a:bodyPr/>
                    <a:lstStyle/>
                    <a:p>
                      <a:r>
                        <a:rPr lang="es-CO" dirty="0"/>
                        <a:t>F5</a:t>
                      </a:r>
                    </a:p>
                  </a:txBody>
                  <a:tcPr/>
                </a:tc>
                <a:extLst>
                  <a:ext uri="{0D108BD9-81ED-4DB2-BD59-A6C34878D82A}">
                    <a16:rowId xmlns:a16="http://schemas.microsoft.com/office/drawing/2014/main" val="455312973"/>
                  </a:ext>
                </a:extLst>
              </a:tr>
              <a:tr h="370840">
                <a:tc>
                  <a:txBody>
                    <a:bodyPr/>
                    <a:lstStyle/>
                    <a:p>
                      <a:r>
                        <a:rPr lang="es-CO" dirty="0"/>
                        <a:t>Egresados</a:t>
                      </a:r>
                    </a:p>
                  </a:txBody>
                  <a:tcPr/>
                </a:tc>
                <a:tc>
                  <a:txBody>
                    <a:bodyPr/>
                    <a:lstStyle/>
                    <a:p>
                      <a:r>
                        <a:rPr lang="es-CO" dirty="0"/>
                        <a:t>F7</a:t>
                      </a:r>
                    </a:p>
                  </a:txBody>
                  <a:tcPr/>
                </a:tc>
                <a:extLst>
                  <a:ext uri="{0D108BD9-81ED-4DB2-BD59-A6C34878D82A}">
                    <a16:rowId xmlns:a16="http://schemas.microsoft.com/office/drawing/2014/main" val="3335514854"/>
                  </a:ext>
                </a:extLst>
              </a:tr>
              <a:tr h="370840">
                <a:tc>
                  <a:txBody>
                    <a:bodyPr/>
                    <a:lstStyle/>
                    <a:p>
                      <a:r>
                        <a:rPr lang="es-CO" dirty="0"/>
                        <a:t>Planeación</a:t>
                      </a:r>
                    </a:p>
                  </a:txBody>
                  <a:tcPr/>
                </a:tc>
                <a:tc>
                  <a:txBody>
                    <a:bodyPr/>
                    <a:lstStyle/>
                    <a:p>
                      <a:r>
                        <a:rPr lang="es-CO" dirty="0"/>
                        <a:t>F1 – F7 -F8 – F11</a:t>
                      </a:r>
                    </a:p>
                  </a:txBody>
                  <a:tcPr/>
                </a:tc>
                <a:extLst>
                  <a:ext uri="{0D108BD9-81ED-4DB2-BD59-A6C34878D82A}">
                    <a16:rowId xmlns:a16="http://schemas.microsoft.com/office/drawing/2014/main" val="240427345"/>
                  </a:ext>
                </a:extLst>
              </a:tr>
            </a:tbl>
          </a:graphicData>
        </a:graphic>
      </p:graphicFrame>
    </p:spTree>
    <p:extLst>
      <p:ext uri="{BB962C8B-B14F-4D97-AF65-F5344CB8AC3E}">
        <p14:creationId xmlns:p14="http://schemas.microsoft.com/office/powerpoint/2010/main" val="1245136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90984"/>
            <a:ext cx="10515600" cy="720304"/>
          </a:xfrm>
        </p:spPr>
        <p:txBody>
          <a:bodyPr/>
          <a:lstStyle/>
          <a:p>
            <a:r>
              <a:rPr lang="es-CO" dirty="0"/>
              <a:t>Avance de las Acciones Necesarias</a:t>
            </a:r>
          </a:p>
        </p:txBody>
      </p:sp>
      <p:graphicFrame>
        <p:nvGraphicFramePr>
          <p:cNvPr id="5" name="Tabla 4"/>
          <p:cNvGraphicFramePr/>
          <p:nvPr>
            <p:custDataLst>
              <p:tags r:id="rId1"/>
            </p:custDataLst>
          </p:nvPr>
        </p:nvGraphicFramePr>
        <p:xfrm>
          <a:off x="3124200" y="1411605"/>
          <a:ext cx="7105650" cy="739775"/>
        </p:xfrm>
        <a:graphic>
          <a:graphicData uri="http://schemas.openxmlformats.org/drawingml/2006/table">
            <a:tbl>
              <a:tblPr/>
              <a:tblGrid>
                <a:gridCol w="1421130">
                  <a:extLst>
                    <a:ext uri="{9D8B030D-6E8A-4147-A177-3AD203B41FA5}">
                      <a16:colId xmlns:a16="http://schemas.microsoft.com/office/drawing/2014/main" val="20000"/>
                    </a:ext>
                  </a:extLst>
                </a:gridCol>
                <a:gridCol w="1421130">
                  <a:extLst>
                    <a:ext uri="{9D8B030D-6E8A-4147-A177-3AD203B41FA5}">
                      <a16:colId xmlns:a16="http://schemas.microsoft.com/office/drawing/2014/main" val="20001"/>
                    </a:ext>
                  </a:extLst>
                </a:gridCol>
                <a:gridCol w="1421130">
                  <a:extLst>
                    <a:ext uri="{9D8B030D-6E8A-4147-A177-3AD203B41FA5}">
                      <a16:colId xmlns:a16="http://schemas.microsoft.com/office/drawing/2014/main" val="20002"/>
                    </a:ext>
                  </a:extLst>
                </a:gridCol>
                <a:gridCol w="1421130">
                  <a:extLst>
                    <a:ext uri="{9D8B030D-6E8A-4147-A177-3AD203B41FA5}">
                      <a16:colId xmlns:a16="http://schemas.microsoft.com/office/drawing/2014/main" val="20003"/>
                    </a:ext>
                  </a:extLst>
                </a:gridCol>
                <a:gridCol w="1421130">
                  <a:extLst>
                    <a:ext uri="{9D8B030D-6E8A-4147-A177-3AD203B41FA5}">
                      <a16:colId xmlns:a16="http://schemas.microsoft.com/office/drawing/2014/main" val="20004"/>
                    </a:ext>
                  </a:extLst>
                </a:gridCol>
              </a:tblGrid>
              <a:tr h="739775">
                <a:tc>
                  <a:txBody>
                    <a:bodyPr/>
                    <a:lstStyle/>
                    <a:p>
                      <a:pPr marL="0" indent="0" algn="ctr">
                        <a:spcBef>
                          <a:spcPct val="0"/>
                        </a:spcBef>
                        <a:spcAft>
                          <a:spcPct val="0"/>
                        </a:spcAft>
                      </a:pPr>
                      <a:r>
                        <a:rPr sz="1600" b="1">
                          <a:solidFill>
                            <a:srgbClr val="1F4E79"/>
                          </a:solidFill>
                          <a:latin typeface="Calibri" panose="020F0502020204030204"/>
                          <a:ea typeface="Times New Roman" panose="02020603050405020304"/>
                        </a:rPr>
                        <a:t>22</a:t>
                      </a:r>
                    </a:p>
                    <a:p>
                      <a:pPr marL="0" indent="0" algn="ctr">
                        <a:spcBef>
                          <a:spcPct val="0"/>
                        </a:spcBef>
                        <a:spcAft>
                          <a:spcPct val="0"/>
                        </a:spcAft>
                      </a:pPr>
                      <a:r>
                        <a:rPr sz="800">
                          <a:solidFill>
                            <a:srgbClr val="1F4E79"/>
                          </a:solidFill>
                          <a:latin typeface="Calibri" panose="020F0502020204030204"/>
                          <a:ea typeface="Times New Roman" panose="02020603050405020304"/>
                        </a:rPr>
                        <a:t>Acciones Necesarias</a:t>
                      </a:r>
                      <a:endParaRPr sz="800" b="1">
                        <a:solidFill>
                          <a:srgbClr val="1F4E79"/>
                        </a:solidFill>
                        <a:latin typeface="Calibri" panose="020F0502020204030204"/>
                        <a:ea typeface="Times New Roman" panose="02020603050405020304"/>
                      </a:endParaRPr>
                    </a:p>
                  </a:txBody>
                  <a:tcPr marL="101600" marR="101600" marT="88900" marB="8890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6E4F0"/>
                    </a:solidFill>
                  </a:tcPr>
                </a:tc>
                <a:tc>
                  <a:txBody>
                    <a:bodyPr/>
                    <a:lstStyle/>
                    <a:p>
                      <a:pPr marL="0" indent="0" algn="ctr">
                        <a:spcBef>
                          <a:spcPct val="0"/>
                        </a:spcBef>
                        <a:spcAft>
                          <a:spcPct val="0"/>
                        </a:spcAft>
                      </a:pPr>
                      <a:r>
                        <a:rPr sz="1600" b="1">
                          <a:solidFill>
                            <a:srgbClr val="1E7145"/>
                          </a:solidFill>
                          <a:latin typeface="Calibri" panose="020F0502020204030204"/>
                          <a:ea typeface="Times New Roman" panose="02020603050405020304"/>
                        </a:rPr>
                        <a:t>14</a:t>
                      </a:r>
                    </a:p>
                    <a:p>
                      <a:pPr marL="0" indent="0" algn="ctr">
                        <a:spcBef>
                          <a:spcPct val="0"/>
                        </a:spcBef>
                        <a:spcAft>
                          <a:spcPct val="0"/>
                        </a:spcAft>
                      </a:pPr>
                      <a:r>
                        <a:rPr sz="800">
                          <a:solidFill>
                            <a:srgbClr val="1E7145"/>
                          </a:solidFill>
                          <a:latin typeface="Calibri" panose="020F0502020204030204"/>
                          <a:ea typeface="Times New Roman" panose="02020603050405020304"/>
                        </a:rPr>
                        <a:t>Cumplidas (Necesarias)</a:t>
                      </a:r>
                      <a:endParaRPr sz="800" b="1">
                        <a:solidFill>
                          <a:srgbClr val="1E7145"/>
                        </a:solidFill>
                        <a:latin typeface="Calibri" panose="020F0502020204030204"/>
                        <a:ea typeface="Times New Roman" panose="02020603050405020304"/>
                      </a:endParaRPr>
                    </a:p>
                  </a:txBody>
                  <a:tcPr marL="101600" marR="101600" marT="88900" marB="8890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6EFCE"/>
                    </a:solidFill>
                  </a:tcPr>
                </a:tc>
                <a:tc>
                  <a:txBody>
                    <a:bodyPr/>
                    <a:lstStyle/>
                    <a:p>
                      <a:pPr marL="0" indent="0" algn="ctr">
                        <a:spcBef>
                          <a:spcPct val="0"/>
                        </a:spcBef>
                        <a:spcAft>
                          <a:spcPct val="0"/>
                        </a:spcAft>
                      </a:pPr>
                      <a:r>
                        <a:rPr sz="1600" b="1">
                          <a:solidFill>
                            <a:srgbClr val="9C5700"/>
                          </a:solidFill>
                          <a:latin typeface="Calibri" panose="020F0502020204030204"/>
                          <a:ea typeface="Times New Roman" panose="02020603050405020304"/>
                        </a:rPr>
                        <a:t>8</a:t>
                      </a:r>
                    </a:p>
                    <a:p>
                      <a:pPr marL="0" indent="0" algn="ctr">
                        <a:spcBef>
                          <a:spcPct val="0"/>
                        </a:spcBef>
                        <a:spcAft>
                          <a:spcPct val="0"/>
                        </a:spcAft>
                      </a:pPr>
                      <a:r>
                        <a:rPr sz="800">
                          <a:solidFill>
                            <a:srgbClr val="9C5700"/>
                          </a:solidFill>
                          <a:latin typeface="Calibri" panose="020F0502020204030204"/>
                          <a:ea typeface="Times New Roman" panose="02020603050405020304"/>
                        </a:rPr>
                        <a:t>En Proceso (Necesarias)</a:t>
                      </a:r>
                      <a:endParaRPr sz="800" b="1">
                        <a:solidFill>
                          <a:srgbClr val="9C5700"/>
                        </a:solidFill>
                        <a:latin typeface="Calibri" panose="020F0502020204030204"/>
                        <a:ea typeface="Times New Roman" panose="02020603050405020304"/>
                      </a:endParaRPr>
                    </a:p>
                  </a:txBody>
                  <a:tcPr marL="101600" marR="101600" marT="88900" marB="8890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EB9C"/>
                    </a:solidFill>
                  </a:tcPr>
                </a:tc>
                <a:tc>
                  <a:txBody>
                    <a:bodyPr/>
                    <a:lstStyle/>
                    <a:p>
                      <a:pPr marL="0" indent="0" algn="ctr">
                        <a:spcBef>
                          <a:spcPct val="0"/>
                        </a:spcBef>
                        <a:spcAft>
                          <a:spcPct val="0"/>
                        </a:spcAft>
                      </a:pPr>
                      <a:r>
                        <a:rPr sz="1600" b="1">
                          <a:solidFill>
                            <a:srgbClr val="1E7145"/>
                          </a:solidFill>
                          <a:latin typeface="Calibri" panose="020F0502020204030204"/>
                          <a:ea typeface="Times New Roman" panose="02020603050405020304"/>
                        </a:rPr>
                        <a:t>81,82%</a:t>
                      </a:r>
                    </a:p>
                    <a:p>
                      <a:pPr marL="0" indent="0" algn="ctr">
                        <a:spcBef>
                          <a:spcPct val="0"/>
                        </a:spcBef>
                        <a:spcAft>
                          <a:spcPct val="0"/>
                        </a:spcAft>
                      </a:pPr>
                      <a:r>
                        <a:rPr sz="800">
                          <a:solidFill>
                            <a:srgbClr val="1E7145"/>
                          </a:solidFill>
                          <a:latin typeface="Calibri" panose="020F0502020204030204"/>
                          <a:ea typeface="Times New Roman" panose="02020603050405020304"/>
                        </a:rPr>
                        <a:t>% Avance Necesarias</a:t>
                      </a:r>
                      <a:endParaRPr sz="800" b="1">
                        <a:solidFill>
                          <a:srgbClr val="1E7145"/>
                        </a:solidFill>
                        <a:latin typeface="Calibri" panose="020F0502020204030204"/>
                        <a:ea typeface="Times New Roman" panose="02020603050405020304"/>
                      </a:endParaRPr>
                    </a:p>
                  </a:txBody>
                  <a:tcPr marL="101600" marR="101600" marT="88900" marB="8890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6EFCE"/>
                    </a:solidFill>
                  </a:tcPr>
                </a:tc>
                <a:tc>
                  <a:txBody>
                    <a:bodyPr/>
                    <a:lstStyle/>
                    <a:p>
                      <a:pPr marL="0" indent="0" algn="ctr">
                        <a:spcBef>
                          <a:spcPct val="0"/>
                        </a:spcBef>
                        <a:spcAft>
                          <a:spcPct val="0"/>
                        </a:spcAft>
                      </a:pPr>
                      <a:r>
                        <a:rPr sz="1600" b="1">
                          <a:solidFill>
                            <a:srgbClr val="444444"/>
                          </a:solidFill>
                          <a:latin typeface="Calibri" panose="020F0502020204030204"/>
                          <a:ea typeface="Times New Roman" panose="02020603050405020304"/>
                        </a:rPr>
                        <a:t>0</a:t>
                      </a:r>
                    </a:p>
                    <a:p>
                      <a:pPr marL="0" indent="0" algn="ctr">
                        <a:spcBef>
                          <a:spcPct val="0"/>
                        </a:spcBef>
                        <a:spcAft>
                          <a:spcPct val="0"/>
                        </a:spcAft>
                      </a:pPr>
                      <a:r>
                        <a:rPr sz="800">
                          <a:solidFill>
                            <a:srgbClr val="444444"/>
                          </a:solidFill>
                          <a:latin typeface="Calibri" panose="020F0502020204030204"/>
                          <a:ea typeface="Times New Roman" panose="02020603050405020304"/>
                        </a:rPr>
                        <a:t>Sin Iniciar Necesarias</a:t>
                      </a:r>
                      <a:endParaRPr sz="800" b="1">
                        <a:solidFill>
                          <a:srgbClr val="444444"/>
                        </a:solidFill>
                        <a:latin typeface="Calibri" panose="020F0502020204030204"/>
                        <a:ea typeface="Times New Roman" panose="02020603050405020304"/>
                      </a:endParaRPr>
                    </a:p>
                  </a:txBody>
                  <a:tcPr marL="101600" marR="101600" marT="88900" marB="8890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2F2F2"/>
                    </a:solidFill>
                  </a:tcPr>
                </a:tc>
                <a:extLst>
                  <a:ext uri="{0D108BD9-81ED-4DB2-BD59-A6C34878D82A}">
                    <a16:rowId xmlns:a16="http://schemas.microsoft.com/office/drawing/2014/main" val="10000"/>
                  </a:ext>
                </a:extLst>
              </a:tr>
            </a:tbl>
          </a:graphicData>
        </a:graphic>
      </p:graphicFrame>
      <p:graphicFrame>
        <p:nvGraphicFramePr>
          <p:cNvPr id="7" name="Tabla 6"/>
          <p:cNvGraphicFramePr/>
          <p:nvPr>
            <p:custDataLst>
              <p:tags r:id="rId2"/>
            </p:custDataLst>
          </p:nvPr>
        </p:nvGraphicFramePr>
        <p:xfrm>
          <a:off x="3124200" y="2433955"/>
          <a:ext cx="7105650" cy="3575685"/>
        </p:xfrm>
        <a:graphic>
          <a:graphicData uri="http://schemas.openxmlformats.org/drawingml/2006/table">
            <a:tbl>
              <a:tblPr/>
              <a:tblGrid>
                <a:gridCol w="2269490">
                  <a:extLst>
                    <a:ext uri="{9D8B030D-6E8A-4147-A177-3AD203B41FA5}">
                      <a16:colId xmlns:a16="http://schemas.microsoft.com/office/drawing/2014/main" val="20000"/>
                    </a:ext>
                  </a:extLst>
                </a:gridCol>
                <a:gridCol w="771525">
                  <a:extLst>
                    <a:ext uri="{9D8B030D-6E8A-4147-A177-3AD203B41FA5}">
                      <a16:colId xmlns:a16="http://schemas.microsoft.com/office/drawing/2014/main" val="20001"/>
                    </a:ext>
                  </a:extLst>
                </a:gridCol>
                <a:gridCol w="840740">
                  <a:extLst>
                    <a:ext uri="{9D8B030D-6E8A-4147-A177-3AD203B41FA5}">
                      <a16:colId xmlns:a16="http://schemas.microsoft.com/office/drawing/2014/main" val="20002"/>
                    </a:ext>
                  </a:extLst>
                </a:gridCol>
                <a:gridCol w="727075">
                  <a:extLst>
                    <a:ext uri="{9D8B030D-6E8A-4147-A177-3AD203B41FA5}">
                      <a16:colId xmlns:a16="http://schemas.microsoft.com/office/drawing/2014/main" val="20003"/>
                    </a:ext>
                  </a:extLst>
                </a:gridCol>
                <a:gridCol w="729615">
                  <a:extLst>
                    <a:ext uri="{9D8B030D-6E8A-4147-A177-3AD203B41FA5}">
                      <a16:colId xmlns:a16="http://schemas.microsoft.com/office/drawing/2014/main" val="20004"/>
                    </a:ext>
                  </a:extLst>
                </a:gridCol>
                <a:gridCol w="956310">
                  <a:extLst>
                    <a:ext uri="{9D8B030D-6E8A-4147-A177-3AD203B41FA5}">
                      <a16:colId xmlns:a16="http://schemas.microsoft.com/office/drawing/2014/main" val="20005"/>
                    </a:ext>
                  </a:extLst>
                </a:gridCol>
                <a:gridCol w="810895">
                  <a:extLst>
                    <a:ext uri="{9D8B030D-6E8A-4147-A177-3AD203B41FA5}">
                      <a16:colId xmlns:a16="http://schemas.microsoft.com/office/drawing/2014/main" val="20006"/>
                    </a:ext>
                  </a:extLst>
                </a:gridCol>
              </a:tblGrid>
              <a:tr h="628650">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Estándar</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Total acciones</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Cumplido</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En Proceso</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No Iniciado</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Puntaje</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 Avance</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extLst>
                  <a:ext uri="{0D108BD9-81ED-4DB2-BD59-A6C34878D82A}">
                    <a16:rowId xmlns:a16="http://schemas.microsoft.com/office/drawing/2014/main" val="10000"/>
                  </a:ext>
                </a:extLst>
              </a:tr>
              <a:tr h="35369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E1 — Política y Estrategia</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599"/>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50%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599"/>
                    </a:solidFill>
                  </a:tcPr>
                </a:tc>
                <a:extLst>
                  <a:ext uri="{0D108BD9-81ED-4DB2-BD59-A6C34878D82A}">
                    <a16:rowId xmlns:a16="http://schemas.microsoft.com/office/drawing/2014/main" val="10001"/>
                  </a:ext>
                </a:extLst>
              </a:tr>
              <a:tr h="35369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E3 — Recursos Humanos</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599"/>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3,5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70%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599"/>
                    </a:solidFill>
                  </a:tcPr>
                </a:tc>
                <a:extLst>
                  <a:ext uri="{0D108BD9-81ED-4DB2-BD59-A6C34878D82A}">
                    <a16:rowId xmlns:a16="http://schemas.microsoft.com/office/drawing/2014/main" val="10002"/>
                  </a:ext>
                </a:extLst>
              </a:tr>
              <a:tr h="353060">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E4 — Recursos Materiales</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latin typeface="Calibri" panose="020F0502020204030204"/>
                          <a:ea typeface="Times New Roman" panose="02020603050405020304"/>
                        </a:rPr>
                        <a:t>4,0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385623"/>
                          </a:solidFill>
                          <a:latin typeface="Calibri" panose="020F0502020204030204"/>
                          <a:ea typeface="Times New Roman" panose="02020603050405020304"/>
                        </a:rPr>
                        <a:t>80%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03"/>
                  </a:ext>
                </a:extLst>
              </a:tr>
              <a:tr h="35369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E5 — Formación</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latin typeface="Calibri" panose="020F0502020204030204"/>
                          <a:ea typeface="Times New Roman" panose="02020603050405020304"/>
                        </a:rPr>
                        <a:t>2,5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83,33%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04"/>
                  </a:ext>
                </a:extLst>
              </a:tr>
              <a:tr h="58991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E6 — Investigación y Transferencia</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7</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latin typeface="Calibri" panose="020F0502020204030204"/>
                          <a:ea typeface="Times New Roman" panose="02020603050405020304"/>
                        </a:rPr>
                        <a:t>6</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latin typeface="Calibri" panose="020F0502020204030204"/>
                          <a:ea typeface="Times New Roman" panose="02020603050405020304"/>
                        </a:rPr>
                        <a:t>6,5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92,85%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05"/>
                  </a:ext>
                </a:extLst>
              </a:tr>
              <a:tr h="589280">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E8 — Aseguramiento de la Calidad</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100 %</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06"/>
                  </a:ext>
                </a:extLst>
              </a:tr>
              <a:tr h="35369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TOTAL</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22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latin typeface="Calibri" panose="020F0502020204030204"/>
                          <a:ea typeface="Times New Roman" panose="02020603050405020304"/>
                        </a:rPr>
                        <a:t>14</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latin typeface="Calibri" panose="020F0502020204030204"/>
                          <a:ea typeface="Times New Roman" panose="02020603050405020304"/>
                        </a:rPr>
                        <a:t>8</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tc>
                  <a:txBody>
                    <a:bodyPr/>
                    <a:lstStyle/>
                    <a:p>
                      <a:pPr marL="0" indent="0">
                        <a:spcBef>
                          <a:spcPct val="0"/>
                        </a:spcBef>
                        <a:spcAft>
                          <a:spcPct val="0"/>
                        </a:spcAft>
                      </a:pPr>
                      <a:r>
                        <a:rPr sz="1000">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F4E79"/>
                          </a:solidFill>
                          <a:latin typeface="Calibri" panose="020F0502020204030204"/>
                          <a:ea typeface="Times New Roman" panose="02020603050405020304"/>
                        </a:rPr>
                        <a:t>18/22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D6E4F0"/>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81,82%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3120" y="274317"/>
            <a:ext cx="10515600" cy="720304"/>
          </a:xfrm>
        </p:spPr>
        <p:txBody>
          <a:bodyPr/>
          <a:lstStyle/>
          <a:p>
            <a:r>
              <a:rPr lang="es-CO" dirty="0"/>
              <a:t>Avance de las Acciones a Considerar</a:t>
            </a:r>
          </a:p>
        </p:txBody>
      </p:sp>
      <p:graphicFrame>
        <p:nvGraphicFramePr>
          <p:cNvPr id="3" name="Tabla 2"/>
          <p:cNvGraphicFramePr/>
          <p:nvPr>
            <p:custDataLst>
              <p:tags r:id="rId1"/>
            </p:custDataLst>
            <p:extLst>
              <p:ext uri="{D42A27DB-BD31-4B8C-83A1-F6EECF244321}">
                <p14:modId xmlns:p14="http://schemas.microsoft.com/office/powerpoint/2010/main" val="1798504228"/>
              </p:ext>
            </p:extLst>
          </p:nvPr>
        </p:nvGraphicFramePr>
        <p:xfrm>
          <a:off x="2979420" y="1207344"/>
          <a:ext cx="6223000" cy="746760"/>
        </p:xfrm>
        <a:graphic>
          <a:graphicData uri="http://schemas.openxmlformats.org/drawingml/2006/table">
            <a:tbl>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254125">
                  <a:extLst>
                    <a:ext uri="{9D8B030D-6E8A-4147-A177-3AD203B41FA5}">
                      <a16:colId xmlns:a16="http://schemas.microsoft.com/office/drawing/2014/main" val="20003"/>
                    </a:ext>
                  </a:extLst>
                </a:gridCol>
                <a:gridCol w="1235075">
                  <a:extLst>
                    <a:ext uri="{9D8B030D-6E8A-4147-A177-3AD203B41FA5}">
                      <a16:colId xmlns:a16="http://schemas.microsoft.com/office/drawing/2014/main" val="20004"/>
                    </a:ext>
                  </a:extLst>
                </a:gridCol>
              </a:tblGrid>
              <a:tr h="746760">
                <a:tc>
                  <a:txBody>
                    <a:bodyPr/>
                    <a:lstStyle/>
                    <a:p>
                      <a:pPr marL="0" indent="0" algn="ctr">
                        <a:spcBef>
                          <a:spcPct val="0"/>
                        </a:spcBef>
                        <a:spcAft>
                          <a:spcPct val="0"/>
                        </a:spcAft>
                      </a:pPr>
                      <a:r>
                        <a:rPr sz="1600" b="1" dirty="0">
                          <a:solidFill>
                            <a:srgbClr val="1F4E79"/>
                          </a:solidFill>
                          <a:latin typeface="Calibri" panose="020F0502020204030204"/>
                          <a:ea typeface="Times New Roman" panose="02020603050405020304"/>
                        </a:rPr>
                        <a:t>46</a:t>
                      </a:r>
                    </a:p>
                    <a:p>
                      <a:pPr marL="0" indent="0" algn="ctr">
                        <a:spcBef>
                          <a:spcPct val="0"/>
                        </a:spcBef>
                        <a:spcAft>
                          <a:spcPct val="0"/>
                        </a:spcAft>
                      </a:pPr>
                      <a:r>
                        <a:rPr sz="800" dirty="0" err="1">
                          <a:solidFill>
                            <a:srgbClr val="1F4E79"/>
                          </a:solidFill>
                          <a:latin typeface="Calibri" panose="020F0502020204030204"/>
                          <a:ea typeface="Times New Roman" panose="02020603050405020304"/>
                        </a:rPr>
                        <a:t>Acciones</a:t>
                      </a:r>
                      <a:r>
                        <a:rPr sz="800" dirty="0">
                          <a:solidFill>
                            <a:srgbClr val="1F4E79"/>
                          </a:solidFill>
                          <a:latin typeface="Calibri" panose="020F0502020204030204"/>
                          <a:ea typeface="Times New Roman" panose="02020603050405020304"/>
                        </a:rPr>
                        <a:t> a </a:t>
                      </a:r>
                      <a:r>
                        <a:rPr sz="800" dirty="0" err="1">
                          <a:solidFill>
                            <a:srgbClr val="1F4E79"/>
                          </a:solidFill>
                          <a:latin typeface="Calibri" panose="020F0502020204030204"/>
                          <a:ea typeface="Times New Roman" panose="02020603050405020304"/>
                        </a:rPr>
                        <a:t>Considerar</a:t>
                      </a:r>
                      <a:endParaRPr sz="800" b="1" dirty="0">
                        <a:solidFill>
                          <a:srgbClr val="1F4E79"/>
                        </a:solidFill>
                        <a:latin typeface="Calibri" panose="020F0502020204030204"/>
                        <a:ea typeface="Times New Roman" panose="02020603050405020304"/>
                      </a:endParaRPr>
                    </a:p>
                  </a:txBody>
                  <a:tcPr marL="101600" marR="101600" marT="88900" marB="8890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6E4F0"/>
                    </a:solidFill>
                  </a:tcPr>
                </a:tc>
                <a:tc>
                  <a:txBody>
                    <a:bodyPr/>
                    <a:lstStyle/>
                    <a:p>
                      <a:pPr marL="0" indent="0" algn="ctr">
                        <a:spcBef>
                          <a:spcPct val="0"/>
                        </a:spcBef>
                        <a:spcAft>
                          <a:spcPct val="0"/>
                        </a:spcAft>
                      </a:pPr>
                      <a:r>
                        <a:rPr sz="1600" b="1">
                          <a:solidFill>
                            <a:srgbClr val="1E7145"/>
                          </a:solidFill>
                          <a:latin typeface="Calibri" panose="020F0502020204030204"/>
                          <a:ea typeface="Times New Roman" panose="02020603050405020304"/>
                        </a:rPr>
                        <a:t>19</a:t>
                      </a:r>
                    </a:p>
                    <a:p>
                      <a:pPr marL="0" indent="0" algn="ctr">
                        <a:spcBef>
                          <a:spcPct val="0"/>
                        </a:spcBef>
                        <a:spcAft>
                          <a:spcPct val="0"/>
                        </a:spcAft>
                      </a:pPr>
                      <a:r>
                        <a:rPr sz="800">
                          <a:solidFill>
                            <a:srgbClr val="1E7145"/>
                          </a:solidFill>
                          <a:latin typeface="Calibri" panose="020F0502020204030204"/>
                          <a:ea typeface="Times New Roman" panose="02020603050405020304"/>
                        </a:rPr>
                        <a:t>Cumplidas (Considerar)</a:t>
                      </a:r>
                      <a:endParaRPr sz="800" b="1">
                        <a:solidFill>
                          <a:srgbClr val="1E7145"/>
                        </a:solidFill>
                        <a:latin typeface="Calibri" panose="020F0502020204030204"/>
                        <a:ea typeface="Times New Roman" panose="02020603050405020304"/>
                      </a:endParaRPr>
                    </a:p>
                  </a:txBody>
                  <a:tcPr marL="101600" marR="101600" marT="88900" marB="8890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6EFCE"/>
                    </a:solidFill>
                  </a:tcPr>
                </a:tc>
                <a:tc>
                  <a:txBody>
                    <a:bodyPr/>
                    <a:lstStyle/>
                    <a:p>
                      <a:pPr marL="0" indent="0" algn="ctr">
                        <a:spcBef>
                          <a:spcPct val="0"/>
                        </a:spcBef>
                        <a:spcAft>
                          <a:spcPct val="0"/>
                        </a:spcAft>
                      </a:pPr>
                      <a:r>
                        <a:rPr sz="1600" b="1">
                          <a:solidFill>
                            <a:srgbClr val="9C5700"/>
                          </a:solidFill>
                          <a:latin typeface="Calibri" panose="020F0502020204030204"/>
                          <a:ea typeface="Times New Roman" panose="02020603050405020304"/>
                        </a:rPr>
                        <a:t>27</a:t>
                      </a:r>
                    </a:p>
                    <a:p>
                      <a:pPr marL="0" indent="0" algn="ctr">
                        <a:spcBef>
                          <a:spcPct val="0"/>
                        </a:spcBef>
                        <a:spcAft>
                          <a:spcPct val="0"/>
                        </a:spcAft>
                      </a:pPr>
                      <a:r>
                        <a:rPr sz="800">
                          <a:solidFill>
                            <a:srgbClr val="9C5700"/>
                          </a:solidFill>
                          <a:latin typeface="Calibri" panose="020F0502020204030204"/>
                          <a:ea typeface="Times New Roman" panose="02020603050405020304"/>
                        </a:rPr>
                        <a:t>En Proceso (Considerar)</a:t>
                      </a:r>
                      <a:endParaRPr sz="800" b="1">
                        <a:solidFill>
                          <a:srgbClr val="9C5700"/>
                        </a:solidFill>
                        <a:latin typeface="Calibri" panose="020F0502020204030204"/>
                        <a:ea typeface="Times New Roman" panose="02020603050405020304"/>
                      </a:endParaRPr>
                    </a:p>
                  </a:txBody>
                  <a:tcPr marL="101600" marR="101600" marT="88900" marB="8890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EB9C"/>
                    </a:solidFill>
                  </a:tcPr>
                </a:tc>
                <a:tc>
                  <a:txBody>
                    <a:bodyPr/>
                    <a:lstStyle/>
                    <a:p>
                      <a:pPr marL="0" indent="0" algn="ctr">
                        <a:spcBef>
                          <a:spcPct val="0"/>
                        </a:spcBef>
                        <a:spcAft>
                          <a:spcPct val="0"/>
                        </a:spcAft>
                      </a:pPr>
                      <a:r>
                        <a:rPr sz="1600" b="1">
                          <a:solidFill>
                            <a:srgbClr val="1E7145"/>
                          </a:solidFill>
                          <a:latin typeface="Calibri" panose="020F0502020204030204"/>
                          <a:ea typeface="Times New Roman" panose="02020603050405020304"/>
                        </a:rPr>
                        <a:t>70,65%</a:t>
                      </a:r>
                    </a:p>
                    <a:p>
                      <a:pPr marL="0" indent="0" algn="ctr">
                        <a:spcBef>
                          <a:spcPct val="0"/>
                        </a:spcBef>
                        <a:spcAft>
                          <a:spcPct val="0"/>
                        </a:spcAft>
                      </a:pPr>
                      <a:r>
                        <a:rPr sz="800">
                          <a:solidFill>
                            <a:srgbClr val="1E7145"/>
                          </a:solidFill>
                          <a:latin typeface="Calibri" panose="020F0502020204030204"/>
                          <a:ea typeface="Times New Roman" panose="02020603050405020304"/>
                        </a:rPr>
                        <a:t>% Avance Considerar</a:t>
                      </a:r>
                      <a:endParaRPr sz="800" b="1">
                        <a:solidFill>
                          <a:srgbClr val="1E7145"/>
                        </a:solidFill>
                        <a:latin typeface="Calibri" panose="020F0502020204030204"/>
                        <a:ea typeface="Times New Roman" panose="02020603050405020304"/>
                      </a:endParaRPr>
                    </a:p>
                  </a:txBody>
                  <a:tcPr marL="101600" marR="101600" marT="88900" marB="8890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EB9C"/>
                    </a:solidFill>
                  </a:tcPr>
                </a:tc>
                <a:tc>
                  <a:txBody>
                    <a:bodyPr/>
                    <a:lstStyle/>
                    <a:p>
                      <a:pPr marL="0" indent="0" algn="ctr">
                        <a:spcBef>
                          <a:spcPct val="0"/>
                        </a:spcBef>
                        <a:spcAft>
                          <a:spcPct val="0"/>
                        </a:spcAft>
                      </a:pPr>
                      <a:r>
                        <a:rPr sz="1600" b="1" dirty="0">
                          <a:solidFill>
                            <a:srgbClr val="444444"/>
                          </a:solidFill>
                          <a:latin typeface="Calibri" panose="020F0502020204030204"/>
                          <a:ea typeface="Times New Roman" panose="02020603050405020304"/>
                        </a:rPr>
                        <a:t>0</a:t>
                      </a:r>
                    </a:p>
                    <a:p>
                      <a:pPr marL="0" indent="0" algn="ctr">
                        <a:spcBef>
                          <a:spcPct val="0"/>
                        </a:spcBef>
                        <a:spcAft>
                          <a:spcPct val="0"/>
                        </a:spcAft>
                      </a:pPr>
                      <a:r>
                        <a:rPr sz="800" dirty="0">
                          <a:latin typeface="Calibri" panose="020F0502020204030204"/>
                          <a:ea typeface="Times New Roman" panose="02020603050405020304"/>
                        </a:rPr>
                        <a:t>No </a:t>
                      </a:r>
                      <a:r>
                        <a:rPr sz="800" dirty="0" err="1">
                          <a:latin typeface="Calibri" panose="020F0502020204030204"/>
                          <a:ea typeface="Times New Roman" panose="02020603050405020304"/>
                        </a:rPr>
                        <a:t>Iniciadas</a:t>
                      </a:r>
                      <a:r>
                        <a:rPr sz="800" dirty="0">
                          <a:latin typeface="Calibri" panose="020F0502020204030204"/>
                          <a:ea typeface="Times New Roman" panose="02020603050405020304"/>
                        </a:rPr>
                        <a:t> </a:t>
                      </a:r>
                      <a:r>
                        <a:rPr sz="800" dirty="0" err="1">
                          <a:latin typeface="Calibri" panose="020F0502020204030204"/>
                          <a:ea typeface="Times New Roman" panose="02020603050405020304"/>
                        </a:rPr>
                        <a:t>Considerar</a:t>
                      </a:r>
                      <a:endParaRPr sz="800" b="1" dirty="0">
                        <a:solidFill>
                          <a:srgbClr val="444444"/>
                        </a:solidFill>
                        <a:latin typeface="Calibri" panose="020F0502020204030204"/>
                        <a:ea typeface="Times New Roman" panose="02020603050405020304"/>
                      </a:endParaRPr>
                    </a:p>
                  </a:txBody>
                  <a:tcPr marL="101600" marR="101600" marT="88900" marB="8890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7E6E6"/>
                    </a:solidFill>
                  </a:tcPr>
                </a:tc>
                <a:extLst>
                  <a:ext uri="{0D108BD9-81ED-4DB2-BD59-A6C34878D82A}">
                    <a16:rowId xmlns:a16="http://schemas.microsoft.com/office/drawing/2014/main" val="10000"/>
                  </a:ext>
                </a:extLst>
              </a:tr>
            </a:tbl>
          </a:graphicData>
        </a:graphic>
      </p:graphicFrame>
      <p:sp>
        <p:nvSpPr>
          <p:cNvPr id="4" name="Cuadro de texto 3"/>
          <p:cNvSpPr txBox="1"/>
          <p:nvPr/>
        </p:nvSpPr>
        <p:spPr>
          <a:xfrm>
            <a:off x="3051810" y="1823403"/>
            <a:ext cx="5080000" cy="337185"/>
          </a:xfrm>
          <a:prstGeom prst="rect">
            <a:avLst/>
          </a:prstGeom>
        </p:spPr>
        <p:txBody>
          <a:bodyPr>
            <a:spAutoFit/>
          </a:bodyPr>
          <a:lstStyle/>
          <a:p>
            <a:pPr marL="0" indent="0" defTabSz="266700">
              <a:spcBef>
                <a:spcPts val="300"/>
              </a:spcBef>
              <a:spcAft>
                <a:spcPct val="0"/>
              </a:spcAft>
            </a:pPr>
            <a:r>
              <a:rPr sz="1600">
                <a:latin typeface="Calibri" panose="020F0502020204030204"/>
                <a:ea typeface="Times New Roman" panose="02020603050405020304"/>
              </a:rPr>
              <a:t> </a:t>
            </a:r>
          </a:p>
        </p:txBody>
      </p:sp>
      <p:graphicFrame>
        <p:nvGraphicFramePr>
          <p:cNvPr id="8" name="Tabla 7"/>
          <p:cNvGraphicFramePr/>
          <p:nvPr>
            <p:custDataLst>
              <p:tags r:id="rId2"/>
            </p:custDataLst>
            <p:extLst>
              <p:ext uri="{D42A27DB-BD31-4B8C-83A1-F6EECF244321}">
                <p14:modId xmlns:p14="http://schemas.microsoft.com/office/powerpoint/2010/main" val="2017420910"/>
              </p:ext>
            </p:extLst>
          </p:nvPr>
        </p:nvGraphicFramePr>
        <p:xfrm>
          <a:off x="2921952" y="2160588"/>
          <a:ext cx="6337935" cy="4211955"/>
        </p:xfrm>
        <a:graphic>
          <a:graphicData uri="http://schemas.openxmlformats.org/drawingml/2006/table">
            <a:tbl>
              <a:tblPr/>
              <a:tblGrid>
                <a:gridCol w="2122805">
                  <a:extLst>
                    <a:ext uri="{9D8B030D-6E8A-4147-A177-3AD203B41FA5}">
                      <a16:colId xmlns:a16="http://schemas.microsoft.com/office/drawing/2014/main" val="20000"/>
                    </a:ext>
                  </a:extLst>
                </a:gridCol>
                <a:gridCol w="591185">
                  <a:extLst>
                    <a:ext uri="{9D8B030D-6E8A-4147-A177-3AD203B41FA5}">
                      <a16:colId xmlns:a16="http://schemas.microsoft.com/office/drawing/2014/main" val="20001"/>
                    </a:ext>
                  </a:extLst>
                </a:gridCol>
                <a:gridCol w="682625">
                  <a:extLst>
                    <a:ext uri="{9D8B030D-6E8A-4147-A177-3AD203B41FA5}">
                      <a16:colId xmlns:a16="http://schemas.microsoft.com/office/drawing/2014/main" val="20002"/>
                    </a:ext>
                  </a:extLst>
                </a:gridCol>
                <a:gridCol w="606425">
                  <a:extLst>
                    <a:ext uri="{9D8B030D-6E8A-4147-A177-3AD203B41FA5}">
                      <a16:colId xmlns:a16="http://schemas.microsoft.com/office/drawing/2014/main" val="20003"/>
                    </a:ext>
                  </a:extLst>
                </a:gridCol>
                <a:gridCol w="682625">
                  <a:extLst>
                    <a:ext uri="{9D8B030D-6E8A-4147-A177-3AD203B41FA5}">
                      <a16:colId xmlns:a16="http://schemas.microsoft.com/office/drawing/2014/main" val="20004"/>
                    </a:ext>
                  </a:extLst>
                </a:gridCol>
                <a:gridCol w="894080">
                  <a:extLst>
                    <a:ext uri="{9D8B030D-6E8A-4147-A177-3AD203B41FA5}">
                      <a16:colId xmlns:a16="http://schemas.microsoft.com/office/drawing/2014/main" val="20005"/>
                    </a:ext>
                  </a:extLst>
                </a:gridCol>
                <a:gridCol w="758190">
                  <a:extLst>
                    <a:ext uri="{9D8B030D-6E8A-4147-A177-3AD203B41FA5}">
                      <a16:colId xmlns:a16="http://schemas.microsoft.com/office/drawing/2014/main" val="20006"/>
                    </a:ext>
                  </a:extLst>
                </a:gridCol>
              </a:tblGrid>
              <a:tr h="601980">
                <a:tc>
                  <a:txBody>
                    <a:bodyPr/>
                    <a:lstStyle/>
                    <a:p>
                      <a:pPr marL="0" indent="0">
                        <a:spcBef>
                          <a:spcPct val="0"/>
                        </a:spcBef>
                        <a:spcAft>
                          <a:spcPct val="0"/>
                        </a:spcAft>
                      </a:pPr>
                      <a:r>
                        <a:rPr sz="1000" b="1" dirty="0" err="1">
                          <a:solidFill>
                            <a:srgbClr val="FFFFFF"/>
                          </a:solidFill>
                          <a:latin typeface="Calibri" panose="020F0502020204030204"/>
                          <a:ea typeface="Times New Roman" panose="02020603050405020304"/>
                        </a:rPr>
                        <a:t>Estándar</a:t>
                      </a:r>
                      <a:endParaRPr sz="1000" b="1" dirty="0">
                        <a:solidFill>
                          <a:srgbClr val="FFFFFF"/>
                        </a:solidFill>
                        <a:latin typeface="Calibri" panose="020F0502020204030204"/>
                        <a:ea typeface="Times New Roman" panose="02020603050405020304"/>
                      </a:endParaRP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Total acciones</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Cumplido</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En Proceso</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No Iniciado</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Puntaje</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 Avance</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extLst>
                  <a:ext uri="{0D108BD9-81ED-4DB2-BD59-A6C34878D82A}">
                    <a16:rowId xmlns:a16="http://schemas.microsoft.com/office/drawing/2014/main" val="10000"/>
                  </a:ext>
                </a:extLst>
              </a:tr>
              <a:tr h="24574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E1 — Política y Estrategia</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2,5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83,33%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01"/>
                  </a:ext>
                </a:extLst>
              </a:tr>
              <a:tr h="246380">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E2 — Organización y Alianzas</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1,5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75%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extLst>
                  <a:ext uri="{0D108BD9-81ED-4DB2-BD59-A6C34878D82A}">
                    <a16:rowId xmlns:a16="http://schemas.microsoft.com/office/drawing/2014/main" val="10002"/>
                  </a:ext>
                </a:extLst>
              </a:tr>
              <a:tr h="246380">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E3 — Recursos Humanos</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tc>
                  <a:txBody>
                    <a:bodyPr/>
                    <a:lstStyle/>
                    <a:p>
                      <a:pPr marL="0" indent="0">
                        <a:spcBef>
                          <a:spcPct val="0"/>
                        </a:spcBef>
                        <a:spcAft>
                          <a:spcPct val="0"/>
                        </a:spcAft>
                      </a:pPr>
                      <a:r>
                        <a:rPr sz="1000">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1,5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50%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extLst>
                  <a:ext uri="{0D108BD9-81ED-4DB2-BD59-A6C34878D82A}">
                    <a16:rowId xmlns:a16="http://schemas.microsoft.com/office/drawing/2014/main" val="10003"/>
                  </a:ext>
                </a:extLst>
              </a:tr>
              <a:tr h="24574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E4 — Recursos Materiales</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latin typeface="Calibri" panose="020F0502020204030204"/>
                          <a:ea typeface="Times New Roman" panose="02020603050405020304"/>
                        </a:rPr>
                        <a:t>9</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tc>
                  <a:txBody>
                    <a:bodyPr/>
                    <a:lstStyle/>
                    <a:p>
                      <a:pPr marL="0" indent="0">
                        <a:spcBef>
                          <a:spcPct val="0"/>
                        </a:spcBef>
                        <a:spcAft>
                          <a:spcPct val="0"/>
                        </a:spcAft>
                      </a:pPr>
                      <a:r>
                        <a:rPr sz="1000">
                          <a:latin typeface="Calibri" panose="020F0502020204030204"/>
                          <a:ea typeface="Times New Roman" panose="02020603050405020304"/>
                        </a:rPr>
                        <a:t>7</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5,5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61,1%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extLst>
                  <a:ext uri="{0D108BD9-81ED-4DB2-BD59-A6C34878D82A}">
                    <a16:rowId xmlns:a16="http://schemas.microsoft.com/office/drawing/2014/main" val="10004"/>
                  </a:ext>
                </a:extLst>
              </a:tr>
              <a:tr h="246380">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E5 — Formación</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tc>
                  <a:txBody>
                    <a:bodyPr/>
                    <a:lstStyle/>
                    <a:p>
                      <a:pPr marL="0" indent="0">
                        <a:spcBef>
                          <a:spcPct val="0"/>
                        </a:spcBef>
                        <a:spcAft>
                          <a:spcPct val="0"/>
                        </a:spcAft>
                      </a:pPr>
                      <a:r>
                        <a:rPr sz="1000">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2,0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66,7%</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extLst>
                  <a:ext uri="{0D108BD9-81ED-4DB2-BD59-A6C34878D82A}">
                    <a16:rowId xmlns:a16="http://schemas.microsoft.com/office/drawing/2014/main" val="10005"/>
                  </a:ext>
                </a:extLst>
              </a:tr>
              <a:tr h="40957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E6 — Investigación y Transferencia</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latin typeface="Calibri" panose="020F0502020204030204"/>
                          <a:ea typeface="Times New Roman" panose="02020603050405020304"/>
                        </a:rPr>
                        <a:t>6</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latin typeface="Calibri" panose="020F0502020204030204"/>
                          <a:ea typeface="Times New Roman" panose="02020603050405020304"/>
                        </a:rPr>
                        <a:t>4</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5,0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83,3%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06"/>
                  </a:ext>
                </a:extLst>
              </a:tr>
              <a:tr h="41084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E7 — Vinculación con el Entorno</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4,0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80%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07"/>
                  </a:ext>
                </a:extLst>
              </a:tr>
              <a:tr h="410210">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E8 — Aseguramiento de la Calidad</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tc>
                  <a:txBody>
                    <a:bodyPr/>
                    <a:lstStyle/>
                    <a:p>
                      <a:pPr marL="0" indent="0">
                        <a:spcBef>
                          <a:spcPct val="0"/>
                        </a:spcBef>
                        <a:spcAft>
                          <a:spcPct val="0"/>
                        </a:spcAft>
                      </a:pPr>
                      <a:r>
                        <a:rPr sz="1000">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2,0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66,7%</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extLst>
                  <a:ext uri="{0D108BD9-81ED-4DB2-BD59-A6C34878D82A}">
                    <a16:rowId xmlns:a16="http://schemas.microsoft.com/office/drawing/2014/main" val="10008"/>
                  </a:ext>
                </a:extLst>
              </a:tr>
              <a:tr h="246380">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E9 — Información Pública</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4,0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80%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09"/>
                  </a:ext>
                </a:extLst>
              </a:tr>
              <a:tr h="410210">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E10 — Gestión de la Información</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4</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4</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2,0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50%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extLst>
                  <a:ext uri="{0D108BD9-81ED-4DB2-BD59-A6C34878D82A}">
                    <a16:rowId xmlns:a16="http://schemas.microsoft.com/office/drawing/2014/main" val="10010"/>
                  </a:ext>
                </a:extLst>
              </a:tr>
              <a:tr h="24574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E11 — Plan de Mejora</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2,5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83,3%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11"/>
                  </a:ext>
                </a:extLst>
              </a:tr>
              <a:tr h="246380">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TOTAL</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latin typeface="Calibri" panose="020F0502020204030204"/>
                          <a:ea typeface="Times New Roman" panose="02020603050405020304"/>
                        </a:rPr>
                        <a:t>46</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latin typeface="Calibri" panose="020F0502020204030204"/>
                          <a:ea typeface="Times New Roman" panose="02020603050405020304"/>
                        </a:rPr>
                        <a:t>19</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latin typeface="Calibri" panose="020F0502020204030204"/>
                          <a:ea typeface="Times New Roman" panose="02020603050405020304"/>
                        </a:rPr>
                        <a:t>27</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tc>
                  <a:txBody>
                    <a:bodyPr/>
                    <a:lstStyle/>
                    <a:p>
                      <a:pPr marL="0" indent="0">
                        <a:spcBef>
                          <a:spcPct val="0"/>
                        </a:spcBef>
                        <a:spcAft>
                          <a:spcPct val="0"/>
                        </a:spcAft>
                      </a:pPr>
                      <a:r>
                        <a:rPr sz="1000">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C7CE"/>
                    </a:solidFill>
                  </a:tcPr>
                </a:tc>
                <a:tc>
                  <a:txBody>
                    <a:bodyPr/>
                    <a:lstStyle/>
                    <a:p>
                      <a:pPr marL="0" indent="0">
                        <a:spcBef>
                          <a:spcPct val="0"/>
                        </a:spcBef>
                        <a:spcAft>
                          <a:spcPct val="0"/>
                        </a:spcAft>
                      </a:pPr>
                      <a:r>
                        <a:rPr sz="1000" b="1">
                          <a:solidFill>
                            <a:srgbClr val="1F4E79"/>
                          </a:solidFill>
                          <a:latin typeface="Calibri" panose="020F0502020204030204"/>
                          <a:ea typeface="Times New Roman" panose="02020603050405020304"/>
                        </a:rPr>
                        <a:t>32,5/46</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D6E4F0"/>
                    </a:solidFill>
                  </a:tcPr>
                </a:tc>
                <a:tc>
                  <a:txBody>
                    <a:bodyPr/>
                    <a:lstStyle/>
                    <a:p>
                      <a:pPr marL="0" indent="0">
                        <a:spcBef>
                          <a:spcPct val="0"/>
                        </a:spcBef>
                        <a:spcAft>
                          <a:spcPct val="0"/>
                        </a:spcAft>
                      </a:pPr>
                      <a:r>
                        <a:rPr sz="1000" b="1" dirty="0">
                          <a:solidFill>
                            <a:srgbClr val="FFFFFF"/>
                          </a:solidFill>
                          <a:latin typeface="Calibri" panose="020F0502020204030204"/>
                          <a:ea typeface="Times New Roman" panose="02020603050405020304"/>
                        </a:rPr>
                        <a:t>70,65%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90984"/>
            <a:ext cx="10515600" cy="720304"/>
          </a:xfrm>
        </p:spPr>
        <p:txBody>
          <a:bodyPr/>
          <a:lstStyle/>
          <a:p>
            <a:r>
              <a:rPr lang="es-CO" dirty="0"/>
              <a:t>Avance de las Acciones Necesarias y a Considerar</a:t>
            </a:r>
          </a:p>
        </p:txBody>
      </p:sp>
      <p:sp>
        <p:nvSpPr>
          <p:cNvPr id="4" name="Cuadro de texto 3"/>
          <p:cNvSpPr txBox="1"/>
          <p:nvPr/>
        </p:nvSpPr>
        <p:spPr>
          <a:xfrm>
            <a:off x="3051810" y="1823403"/>
            <a:ext cx="5080000" cy="337185"/>
          </a:xfrm>
          <a:prstGeom prst="rect">
            <a:avLst/>
          </a:prstGeom>
        </p:spPr>
        <p:txBody>
          <a:bodyPr>
            <a:spAutoFit/>
          </a:bodyPr>
          <a:lstStyle/>
          <a:p>
            <a:pPr marL="0" indent="0" defTabSz="266700">
              <a:spcBef>
                <a:spcPts val="300"/>
              </a:spcBef>
              <a:spcAft>
                <a:spcPct val="0"/>
              </a:spcAft>
            </a:pPr>
            <a:r>
              <a:rPr sz="1600">
                <a:latin typeface="Calibri" panose="020F0502020204030204"/>
                <a:ea typeface="Times New Roman" panose="02020603050405020304"/>
              </a:rPr>
              <a:t> </a:t>
            </a:r>
          </a:p>
        </p:txBody>
      </p:sp>
      <p:graphicFrame>
        <p:nvGraphicFramePr>
          <p:cNvPr id="5" name="Tabla 4"/>
          <p:cNvGraphicFramePr/>
          <p:nvPr/>
        </p:nvGraphicFramePr>
        <p:xfrm>
          <a:off x="3124200" y="1411288"/>
          <a:ext cx="5943600" cy="665480"/>
        </p:xfrm>
        <a:graphic>
          <a:graphicData uri="http://schemas.openxmlformats.org/drawingml/2006/table">
            <a:tbl>
              <a:tblPr/>
              <a:tblGrid>
                <a:gridCol w="1188720">
                  <a:extLst>
                    <a:ext uri="{9D8B030D-6E8A-4147-A177-3AD203B41FA5}">
                      <a16:colId xmlns:a16="http://schemas.microsoft.com/office/drawing/2014/main" val="20000"/>
                    </a:ext>
                  </a:extLst>
                </a:gridCol>
                <a:gridCol w="1188720">
                  <a:extLst>
                    <a:ext uri="{9D8B030D-6E8A-4147-A177-3AD203B41FA5}">
                      <a16:colId xmlns:a16="http://schemas.microsoft.com/office/drawing/2014/main" val="20001"/>
                    </a:ext>
                  </a:extLst>
                </a:gridCol>
                <a:gridCol w="1188720">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gridCol w="1188720">
                  <a:extLst>
                    <a:ext uri="{9D8B030D-6E8A-4147-A177-3AD203B41FA5}">
                      <a16:colId xmlns:a16="http://schemas.microsoft.com/office/drawing/2014/main" val="20004"/>
                    </a:ext>
                  </a:extLst>
                </a:gridCol>
              </a:tblGrid>
              <a:tr h="0">
                <a:tc>
                  <a:txBody>
                    <a:bodyPr/>
                    <a:lstStyle/>
                    <a:p>
                      <a:pPr marL="0" indent="0" algn="ctr">
                        <a:spcBef>
                          <a:spcPct val="0"/>
                        </a:spcBef>
                        <a:spcAft>
                          <a:spcPct val="0"/>
                        </a:spcAft>
                      </a:pPr>
                      <a:r>
                        <a:rPr sz="1600" b="1">
                          <a:solidFill>
                            <a:srgbClr val="1F4E79"/>
                          </a:solidFill>
                          <a:latin typeface="Calibri" panose="020F0502020204030204"/>
                          <a:ea typeface="Times New Roman" panose="02020603050405020304"/>
                        </a:rPr>
                        <a:t>68</a:t>
                      </a:r>
                    </a:p>
                    <a:p>
                      <a:pPr marL="0" indent="0" algn="ctr">
                        <a:spcBef>
                          <a:spcPct val="0"/>
                        </a:spcBef>
                        <a:spcAft>
                          <a:spcPct val="0"/>
                        </a:spcAft>
                      </a:pPr>
                      <a:r>
                        <a:rPr sz="800">
                          <a:solidFill>
                            <a:srgbClr val="1F4E79"/>
                          </a:solidFill>
                          <a:latin typeface="Calibri" panose="020F0502020204030204"/>
                          <a:ea typeface="Times New Roman" panose="02020603050405020304"/>
                        </a:rPr>
                        <a:t>TOTAL PMII</a:t>
                      </a:r>
                      <a:endParaRPr sz="800" b="1">
                        <a:solidFill>
                          <a:srgbClr val="1F4E79"/>
                        </a:solidFill>
                        <a:latin typeface="Calibri" panose="020F0502020204030204"/>
                        <a:ea typeface="Times New Roman" panose="02020603050405020304"/>
                      </a:endParaRPr>
                    </a:p>
                  </a:txBody>
                  <a:tcPr marL="101600" marR="101600" marT="88900" marB="8890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6E4F0"/>
                    </a:solidFill>
                  </a:tcPr>
                </a:tc>
                <a:tc>
                  <a:txBody>
                    <a:bodyPr/>
                    <a:lstStyle/>
                    <a:p>
                      <a:pPr marL="0" indent="0" algn="ctr">
                        <a:spcBef>
                          <a:spcPct val="0"/>
                        </a:spcBef>
                        <a:spcAft>
                          <a:spcPct val="0"/>
                        </a:spcAft>
                      </a:pPr>
                      <a:r>
                        <a:rPr sz="1600" b="1">
                          <a:solidFill>
                            <a:srgbClr val="1E7145"/>
                          </a:solidFill>
                          <a:latin typeface="Calibri" panose="020F0502020204030204"/>
                          <a:ea typeface="Times New Roman" panose="02020603050405020304"/>
                        </a:rPr>
                        <a:t>33</a:t>
                      </a:r>
                    </a:p>
                    <a:p>
                      <a:pPr marL="0" indent="0" algn="ctr">
                        <a:spcBef>
                          <a:spcPct val="0"/>
                        </a:spcBef>
                        <a:spcAft>
                          <a:spcPct val="0"/>
                        </a:spcAft>
                      </a:pPr>
                      <a:r>
                        <a:rPr sz="800">
                          <a:solidFill>
                            <a:srgbClr val="1E7145"/>
                          </a:solidFill>
                          <a:latin typeface="Calibri" panose="020F0502020204030204"/>
                          <a:ea typeface="Times New Roman" panose="02020603050405020304"/>
                        </a:rPr>
                        <a:t>Total Cumplidas</a:t>
                      </a:r>
                      <a:endParaRPr sz="800" b="1">
                        <a:solidFill>
                          <a:srgbClr val="1E7145"/>
                        </a:solidFill>
                        <a:latin typeface="Calibri" panose="020F0502020204030204"/>
                        <a:ea typeface="Times New Roman" panose="02020603050405020304"/>
                      </a:endParaRPr>
                    </a:p>
                  </a:txBody>
                  <a:tcPr marL="101600" marR="101600" marT="88900" marB="8890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C6EFCE"/>
                    </a:solidFill>
                  </a:tcPr>
                </a:tc>
                <a:tc>
                  <a:txBody>
                    <a:bodyPr/>
                    <a:lstStyle/>
                    <a:p>
                      <a:pPr marL="0" indent="0" algn="ctr">
                        <a:spcBef>
                          <a:spcPct val="0"/>
                        </a:spcBef>
                        <a:spcAft>
                          <a:spcPct val="0"/>
                        </a:spcAft>
                      </a:pPr>
                      <a:r>
                        <a:rPr sz="1600" b="1">
                          <a:solidFill>
                            <a:srgbClr val="9C5700"/>
                          </a:solidFill>
                          <a:latin typeface="Calibri" panose="020F0502020204030204"/>
                          <a:ea typeface="Times New Roman" panose="02020603050405020304"/>
                        </a:rPr>
                        <a:t>35</a:t>
                      </a:r>
                    </a:p>
                    <a:p>
                      <a:pPr marL="0" indent="0" algn="ctr">
                        <a:spcBef>
                          <a:spcPct val="0"/>
                        </a:spcBef>
                        <a:spcAft>
                          <a:spcPct val="0"/>
                        </a:spcAft>
                      </a:pPr>
                      <a:r>
                        <a:rPr sz="800">
                          <a:solidFill>
                            <a:srgbClr val="9C5700"/>
                          </a:solidFill>
                          <a:latin typeface="Calibri" panose="020F0502020204030204"/>
                          <a:ea typeface="Times New Roman" panose="02020603050405020304"/>
                        </a:rPr>
                        <a:t>Total En Proceso</a:t>
                      </a:r>
                      <a:endParaRPr sz="800" b="1">
                        <a:solidFill>
                          <a:srgbClr val="9C5700"/>
                        </a:solidFill>
                        <a:latin typeface="Calibri" panose="020F0502020204030204"/>
                        <a:ea typeface="Times New Roman" panose="02020603050405020304"/>
                      </a:endParaRPr>
                    </a:p>
                  </a:txBody>
                  <a:tcPr marL="101600" marR="101600" marT="88900" marB="8890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EB9C"/>
                    </a:solidFill>
                  </a:tcPr>
                </a:tc>
                <a:tc>
                  <a:txBody>
                    <a:bodyPr/>
                    <a:lstStyle/>
                    <a:p>
                      <a:pPr marL="0" indent="0" algn="ctr">
                        <a:spcBef>
                          <a:spcPct val="0"/>
                        </a:spcBef>
                        <a:spcAft>
                          <a:spcPct val="0"/>
                        </a:spcAft>
                      </a:pPr>
                      <a:r>
                        <a:rPr sz="1600" b="1">
                          <a:solidFill>
                            <a:srgbClr val="FFFFFF"/>
                          </a:solidFill>
                          <a:latin typeface="Calibri" panose="020F0502020204030204"/>
                          <a:ea typeface="Times New Roman" panose="02020603050405020304"/>
                        </a:rPr>
                        <a:t>74,26%</a:t>
                      </a:r>
                    </a:p>
                    <a:p>
                      <a:pPr marL="0" indent="0" algn="ctr">
                        <a:spcBef>
                          <a:spcPct val="0"/>
                        </a:spcBef>
                        <a:spcAft>
                          <a:spcPct val="0"/>
                        </a:spcAft>
                      </a:pPr>
                      <a:r>
                        <a:rPr sz="800">
                          <a:solidFill>
                            <a:srgbClr val="FFFFFF"/>
                          </a:solidFill>
                          <a:latin typeface="Calibri" panose="020F0502020204030204"/>
                          <a:ea typeface="Times New Roman" panose="02020603050405020304"/>
                        </a:rPr>
                        <a:t>CUMPLIMIENTO GLOBAL</a:t>
                      </a:r>
                      <a:endParaRPr sz="800" b="1">
                        <a:solidFill>
                          <a:srgbClr val="FFFFFF"/>
                        </a:solidFill>
                        <a:latin typeface="Calibri" panose="020F0502020204030204"/>
                        <a:ea typeface="Times New Roman" panose="02020603050405020304"/>
                      </a:endParaRPr>
                    </a:p>
                  </a:txBody>
                  <a:tcPr marL="101600" marR="101600" marT="88900" marB="8890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1F4E79"/>
                    </a:solidFill>
                  </a:tcPr>
                </a:tc>
                <a:tc>
                  <a:txBody>
                    <a:bodyPr/>
                    <a:lstStyle/>
                    <a:p>
                      <a:pPr marL="0" indent="0" algn="ctr">
                        <a:spcBef>
                          <a:spcPct val="0"/>
                        </a:spcBef>
                        <a:spcAft>
                          <a:spcPct val="0"/>
                        </a:spcAft>
                      </a:pPr>
                      <a:r>
                        <a:rPr sz="1100">
                          <a:latin typeface="Calibri" panose="020F0502020204030204"/>
                          <a:ea typeface="Times New Roman" panose="02020603050405020304"/>
                        </a:rPr>
                        <a:t>0</a:t>
                      </a:r>
                    </a:p>
                    <a:p>
                      <a:pPr marL="0" indent="0" algn="ctr">
                        <a:spcBef>
                          <a:spcPct val="0"/>
                        </a:spcBef>
                        <a:spcAft>
                          <a:spcPct val="0"/>
                        </a:spcAft>
                      </a:pPr>
                      <a:r>
                        <a:rPr sz="800">
                          <a:solidFill>
                            <a:srgbClr val="9C0006"/>
                          </a:solidFill>
                          <a:latin typeface="Calibri" panose="020F0502020204030204"/>
                          <a:ea typeface="Times New Roman" panose="02020603050405020304"/>
                        </a:rPr>
                        <a:t>No Iniciadas</a:t>
                      </a:r>
                    </a:p>
                  </a:txBody>
                  <a:tcPr marL="101600" marR="101600" marT="88900" marB="8890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C7CE"/>
                    </a:solidFill>
                  </a:tcPr>
                </a:tc>
                <a:extLst>
                  <a:ext uri="{0D108BD9-81ED-4DB2-BD59-A6C34878D82A}">
                    <a16:rowId xmlns:a16="http://schemas.microsoft.com/office/drawing/2014/main" val="10000"/>
                  </a:ext>
                </a:extLst>
              </a:tr>
            </a:tbl>
          </a:graphicData>
        </a:graphic>
      </p:graphicFrame>
      <p:sp>
        <p:nvSpPr>
          <p:cNvPr id="6" name="Cuadro de texto 5"/>
          <p:cNvSpPr txBox="1"/>
          <p:nvPr/>
        </p:nvSpPr>
        <p:spPr>
          <a:xfrm>
            <a:off x="3124200" y="1622108"/>
            <a:ext cx="5080000" cy="337185"/>
          </a:xfrm>
          <a:prstGeom prst="rect">
            <a:avLst/>
          </a:prstGeom>
        </p:spPr>
        <p:txBody>
          <a:bodyPr>
            <a:spAutoFit/>
          </a:bodyPr>
          <a:lstStyle/>
          <a:p>
            <a:pPr marL="0" indent="0" defTabSz="266700">
              <a:spcBef>
                <a:spcPts val="500"/>
              </a:spcBef>
              <a:spcAft>
                <a:spcPct val="0"/>
              </a:spcAft>
            </a:pPr>
            <a:r>
              <a:rPr sz="1600">
                <a:latin typeface="Calibri" panose="020F0502020204030204"/>
                <a:ea typeface="Times New Roman" panose="02020603050405020304"/>
              </a:rPr>
              <a:t> </a:t>
            </a:r>
          </a:p>
        </p:txBody>
      </p:sp>
      <p:graphicFrame>
        <p:nvGraphicFramePr>
          <p:cNvPr id="7" name="Tabla 6"/>
          <p:cNvGraphicFramePr/>
          <p:nvPr>
            <p:custDataLst>
              <p:tags r:id="rId1"/>
            </p:custDataLst>
          </p:nvPr>
        </p:nvGraphicFramePr>
        <p:xfrm>
          <a:off x="3124200" y="2170430"/>
          <a:ext cx="5944235" cy="4398010"/>
        </p:xfrm>
        <a:graphic>
          <a:graphicData uri="http://schemas.openxmlformats.org/drawingml/2006/table">
            <a:tbl>
              <a:tblPr/>
              <a:tblGrid>
                <a:gridCol w="1990725">
                  <a:extLst>
                    <a:ext uri="{9D8B030D-6E8A-4147-A177-3AD203B41FA5}">
                      <a16:colId xmlns:a16="http://schemas.microsoft.com/office/drawing/2014/main" val="20000"/>
                    </a:ext>
                  </a:extLst>
                </a:gridCol>
                <a:gridCol w="554990">
                  <a:extLst>
                    <a:ext uri="{9D8B030D-6E8A-4147-A177-3AD203B41FA5}">
                      <a16:colId xmlns:a16="http://schemas.microsoft.com/office/drawing/2014/main" val="20001"/>
                    </a:ext>
                  </a:extLst>
                </a:gridCol>
                <a:gridCol w="639445">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838835">
                  <a:extLst>
                    <a:ext uri="{9D8B030D-6E8A-4147-A177-3AD203B41FA5}">
                      <a16:colId xmlns:a16="http://schemas.microsoft.com/office/drawing/2014/main" val="20005"/>
                    </a:ext>
                  </a:extLst>
                </a:gridCol>
                <a:gridCol w="711200">
                  <a:extLst>
                    <a:ext uri="{9D8B030D-6E8A-4147-A177-3AD203B41FA5}">
                      <a16:colId xmlns:a16="http://schemas.microsoft.com/office/drawing/2014/main" val="20006"/>
                    </a:ext>
                  </a:extLst>
                </a:gridCol>
              </a:tblGrid>
              <a:tr h="623570">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Estándar</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Total acciones</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Cumplido</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En Proceso</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No Iniciado</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Puntaje</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 Avance</a:t>
                      </a:r>
                    </a:p>
                  </a:txBody>
                  <a:tcPr marL="76200" marR="76200" marT="50800" marB="508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extLst>
                  <a:ext uri="{0D108BD9-81ED-4DB2-BD59-A6C34878D82A}">
                    <a16:rowId xmlns:a16="http://schemas.microsoft.com/office/drawing/2014/main" val="10000"/>
                  </a:ext>
                </a:extLst>
              </a:tr>
              <a:tr h="25463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E1 — Política y Estrategia</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4</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3,0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87,5%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01"/>
                  </a:ext>
                </a:extLst>
              </a:tr>
              <a:tr h="255270">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E2 — Organización y Alianzas</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1,5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75%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extLst>
                  <a:ext uri="{0D108BD9-81ED-4DB2-BD59-A6C34878D82A}">
                    <a16:rowId xmlns:a16="http://schemas.microsoft.com/office/drawing/2014/main" val="10002"/>
                  </a:ext>
                </a:extLst>
              </a:tr>
              <a:tr h="255270">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E3 — Recursos Humanos</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8</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6</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5,0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68,8%</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extLst>
                  <a:ext uri="{0D108BD9-81ED-4DB2-BD59-A6C34878D82A}">
                    <a16:rowId xmlns:a16="http://schemas.microsoft.com/office/drawing/2014/main" val="10003"/>
                  </a:ext>
                </a:extLst>
              </a:tr>
              <a:tr h="25463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E4 — Recursos Materiales</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14</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9</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9,5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67,9%</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extLst>
                  <a:ext uri="{0D108BD9-81ED-4DB2-BD59-A6C34878D82A}">
                    <a16:rowId xmlns:a16="http://schemas.microsoft.com/office/drawing/2014/main" val="10004"/>
                  </a:ext>
                </a:extLst>
              </a:tr>
              <a:tr h="255270">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E5 — Formación</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6</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4,5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91,7%</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05"/>
                  </a:ext>
                </a:extLst>
              </a:tr>
              <a:tr h="42481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E6 — Investigación y Transferencia</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13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10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11,5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96,2%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06"/>
                  </a:ext>
                </a:extLst>
              </a:tr>
              <a:tr h="425450">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E7 — Vinculación con el Entorno</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4,0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90%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07"/>
                  </a:ext>
                </a:extLst>
              </a:tr>
              <a:tr h="42481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E8 — Aseguramiento de la Calidad</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4</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3,0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87,5%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08"/>
                  </a:ext>
                </a:extLst>
              </a:tr>
              <a:tr h="255270">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E9 — Información Pública</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4,0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90%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09"/>
                  </a:ext>
                </a:extLst>
              </a:tr>
              <a:tr h="42481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E10 — Gestión de la Información</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4</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4</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2,0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b="1">
                          <a:solidFill>
                            <a:srgbClr val="9C5700"/>
                          </a:solidFill>
                          <a:latin typeface="Calibri" panose="020F0502020204030204"/>
                          <a:ea typeface="Times New Roman" panose="02020603050405020304"/>
                        </a:rPr>
                        <a:t>50%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extLst>
                  <a:ext uri="{0D108BD9-81ED-4DB2-BD59-A6C34878D82A}">
                    <a16:rowId xmlns:a16="http://schemas.microsoft.com/office/drawing/2014/main" val="10010"/>
                  </a:ext>
                </a:extLst>
              </a:tr>
              <a:tr h="255270">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E11 — Plan de Mejora</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2</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1</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2,5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FFFF"/>
                    </a:solidFill>
                  </a:tcPr>
                </a:tc>
                <a:tc>
                  <a:txBody>
                    <a:bodyPr/>
                    <a:lstStyle/>
                    <a:p>
                      <a:pPr marL="0" indent="0">
                        <a:spcBef>
                          <a:spcPct val="0"/>
                        </a:spcBef>
                        <a:spcAft>
                          <a:spcPct val="0"/>
                        </a:spcAft>
                      </a:pPr>
                      <a:r>
                        <a:rPr sz="1000" b="1">
                          <a:solidFill>
                            <a:srgbClr val="1E7145"/>
                          </a:solidFill>
                          <a:latin typeface="Calibri" panose="020F0502020204030204"/>
                          <a:ea typeface="Times New Roman" panose="02020603050405020304"/>
                        </a:rPr>
                        <a:t>83,3%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extLst>
                  <a:ext uri="{0D108BD9-81ED-4DB2-BD59-A6C34878D82A}">
                    <a16:rowId xmlns:a16="http://schemas.microsoft.com/office/drawing/2014/main" val="10011"/>
                  </a:ext>
                </a:extLst>
              </a:tr>
              <a:tr h="288925">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TOTAL</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000">
                          <a:solidFill>
                            <a:srgbClr val="333333"/>
                          </a:solidFill>
                          <a:latin typeface="Calibri" panose="020F0502020204030204"/>
                          <a:ea typeface="Times New Roman" panose="02020603050405020304"/>
                        </a:rPr>
                        <a:t>68</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2F2F2"/>
                    </a:solidFill>
                  </a:tcPr>
                </a:tc>
                <a:tc>
                  <a:txBody>
                    <a:bodyPr/>
                    <a:lstStyle/>
                    <a:p>
                      <a:pPr marL="0" indent="0">
                        <a:spcBef>
                          <a:spcPct val="0"/>
                        </a:spcBef>
                        <a:spcAft>
                          <a:spcPct val="0"/>
                        </a:spcAft>
                      </a:pPr>
                      <a:r>
                        <a:rPr sz="1200">
                          <a:latin typeface="Calibri" panose="020F0502020204030204"/>
                          <a:ea typeface="Times New Roman" panose="02020603050405020304"/>
                        </a:rPr>
                        <a:t>33</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C6EFCE"/>
                    </a:solidFill>
                  </a:tcPr>
                </a:tc>
                <a:tc>
                  <a:txBody>
                    <a:bodyPr/>
                    <a:lstStyle/>
                    <a:p>
                      <a:pPr marL="0" indent="0">
                        <a:spcBef>
                          <a:spcPct val="0"/>
                        </a:spcBef>
                        <a:spcAft>
                          <a:spcPct val="0"/>
                        </a:spcAft>
                      </a:pPr>
                      <a:r>
                        <a:rPr sz="1200">
                          <a:latin typeface="Calibri" panose="020F0502020204030204"/>
                          <a:ea typeface="Times New Roman" panose="02020603050405020304"/>
                        </a:rPr>
                        <a:t>35</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FFEB9C"/>
                    </a:solidFill>
                  </a:tcPr>
                </a:tc>
                <a:tc>
                  <a:txBody>
                    <a:bodyPr/>
                    <a:lstStyle/>
                    <a:p>
                      <a:pPr marL="0" indent="0">
                        <a:spcBef>
                          <a:spcPct val="0"/>
                        </a:spcBef>
                        <a:spcAft>
                          <a:spcPct val="0"/>
                        </a:spcAft>
                      </a:pPr>
                      <a:r>
                        <a:rPr sz="1200">
                          <a:latin typeface="Calibri" panose="020F0502020204030204"/>
                          <a:ea typeface="Times New Roman" panose="02020603050405020304"/>
                        </a:rPr>
                        <a:t>0</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E7E6E6"/>
                    </a:solidFill>
                  </a:tcPr>
                </a:tc>
                <a:tc>
                  <a:txBody>
                    <a:bodyPr/>
                    <a:lstStyle/>
                    <a:p>
                      <a:pPr marL="0" indent="0">
                        <a:spcBef>
                          <a:spcPct val="0"/>
                        </a:spcBef>
                        <a:spcAft>
                          <a:spcPct val="0"/>
                        </a:spcAft>
                      </a:pPr>
                      <a:r>
                        <a:rPr sz="1000" b="1">
                          <a:solidFill>
                            <a:srgbClr val="1F4E79"/>
                          </a:solidFill>
                          <a:latin typeface="Calibri" panose="020F0502020204030204"/>
                          <a:ea typeface="Times New Roman" panose="02020603050405020304"/>
                        </a:rPr>
                        <a:t>50,5/68</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D6E4F0"/>
                    </a:solidFill>
                  </a:tcPr>
                </a:tc>
                <a:tc>
                  <a:txBody>
                    <a:bodyPr/>
                    <a:lstStyle/>
                    <a:p>
                      <a:pPr marL="0" indent="0">
                        <a:spcBef>
                          <a:spcPct val="0"/>
                        </a:spcBef>
                        <a:spcAft>
                          <a:spcPct val="0"/>
                        </a:spcAft>
                      </a:pPr>
                      <a:r>
                        <a:rPr sz="1000" b="1">
                          <a:solidFill>
                            <a:srgbClr val="FFFFFF"/>
                          </a:solidFill>
                          <a:latin typeface="Calibri" panose="020F0502020204030204"/>
                          <a:ea typeface="Times New Roman" panose="02020603050405020304"/>
                        </a:rPr>
                        <a:t>74,26%</a:t>
                      </a:r>
                    </a:p>
                  </a:txBody>
                  <a:tcPr marL="76200" marR="76200" marT="38100" marB="38100">
                    <a:lnL w="9525" cap="flat" cmpd="sng">
                      <a:solidFill>
                        <a:srgbClr val="BBBBBB"/>
                      </a:solidFill>
                      <a:prstDash val="solid"/>
                      <a:headEnd type="none" w="med" len="med"/>
                      <a:tailEnd type="none" w="med" len="med"/>
                    </a:lnL>
                    <a:lnR w="9525" cap="flat" cmpd="sng">
                      <a:solidFill>
                        <a:srgbClr val="BBBBBB"/>
                      </a:solidFill>
                      <a:prstDash val="solid"/>
                      <a:headEnd type="none" w="med" len="med"/>
                      <a:tailEnd type="none" w="med" len="med"/>
                    </a:lnR>
                    <a:lnT w="9525" cap="flat" cmpd="sng">
                      <a:solidFill>
                        <a:srgbClr val="BBBBBB"/>
                      </a:solidFill>
                      <a:prstDash val="solid"/>
                      <a:headEnd type="none" w="med" len="med"/>
                      <a:tailEnd type="none" w="med" len="med"/>
                    </a:lnT>
                    <a:lnB w="9525" cap="flat" cmpd="sng">
                      <a:solidFill>
                        <a:srgbClr val="BBBBBB"/>
                      </a:solidFill>
                      <a:prstDash val="solid"/>
                      <a:headEnd type="none" w="med" len="med"/>
                      <a:tailEnd type="none" w="med" len="med"/>
                    </a:lnB>
                    <a:solidFill>
                      <a:srgbClr val="1F4E79"/>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CDE35-4F63-3C6D-6661-C2D56078857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34743E2-65E7-D101-26AB-CCC77A3E9AAD}"/>
              </a:ext>
            </a:extLst>
          </p:cNvPr>
          <p:cNvSpPr>
            <a:spLocks noGrp="1"/>
          </p:cNvSpPr>
          <p:nvPr>
            <p:ph type="title"/>
          </p:nvPr>
        </p:nvSpPr>
        <p:spPr>
          <a:xfrm>
            <a:off x="746516" y="107327"/>
            <a:ext cx="10515600" cy="720304"/>
          </a:xfrm>
        </p:spPr>
        <p:txBody>
          <a:bodyPr/>
          <a:lstStyle/>
          <a:p>
            <a:r>
              <a:rPr lang="es-CO" dirty="0"/>
              <a:t>Avance Validación Información - Responsables</a:t>
            </a:r>
          </a:p>
        </p:txBody>
      </p:sp>
      <p:graphicFrame>
        <p:nvGraphicFramePr>
          <p:cNvPr id="5" name="Tabla 4">
            <a:extLst>
              <a:ext uri="{FF2B5EF4-FFF2-40B4-BE49-F238E27FC236}">
                <a16:creationId xmlns:a16="http://schemas.microsoft.com/office/drawing/2014/main" id="{29ABDBA8-58D1-BA7D-271D-6EFB564286BE}"/>
              </a:ext>
            </a:extLst>
          </p:cNvPr>
          <p:cNvGraphicFramePr>
            <a:graphicFrameLocks noGrp="1"/>
          </p:cNvGraphicFramePr>
          <p:nvPr/>
        </p:nvGraphicFramePr>
        <p:xfrm>
          <a:off x="2784764" y="1031240"/>
          <a:ext cx="6622472" cy="4795520"/>
        </p:xfrm>
        <a:graphic>
          <a:graphicData uri="http://schemas.openxmlformats.org/drawingml/2006/table">
            <a:tbl>
              <a:tblPr firstRow="1" bandRow="1">
                <a:tableStyleId>{21E4AEA4-8DFA-4A89-87EB-49C32662AFE0}</a:tableStyleId>
              </a:tblPr>
              <a:tblGrid>
                <a:gridCol w="2968825">
                  <a:extLst>
                    <a:ext uri="{9D8B030D-6E8A-4147-A177-3AD203B41FA5}">
                      <a16:colId xmlns:a16="http://schemas.microsoft.com/office/drawing/2014/main" val="3202751754"/>
                    </a:ext>
                  </a:extLst>
                </a:gridCol>
                <a:gridCol w="3653647">
                  <a:extLst>
                    <a:ext uri="{9D8B030D-6E8A-4147-A177-3AD203B41FA5}">
                      <a16:colId xmlns:a16="http://schemas.microsoft.com/office/drawing/2014/main" val="65145247"/>
                    </a:ext>
                  </a:extLst>
                </a:gridCol>
              </a:tblGrid>
              <a:tr h="370840">
                <a:tc>
                  <a:txBody>
                    <a:bodyPr/>
                    <a:lstStyle/>
                    <a:p>
                      <a:r>
                        <a:rPr lang="es-CO" dirty="0"/>
                        <a:t>Líder información</a:t>
                      </a:r>
                    </a:p>
                  </a:txBody>
                  <a:tcPr/>
                </a:tc>
                <a:tc>
                  <a:txBody>
                    <a:bodyPr/>
                    <a:lstStyle/>
                    <a:p>
                      <a:r>
                        <a:rPr lang="es-CO" dirty="0"/>
                        <a:t>Estándares</a:t>
                      </a:r>
                    </a:p>
                  </a:txBody>
                  <a:tcPr/>
                </a:tc>
                <a:extLst>
                  <a:ext uri="{0D108BD9-81ED-4DB2-BD59-A6C34878D82A}">
                    <a16:rowId xmlns:a16="http://schemas.microsoft.com/office/drawing/2014/main" val="1768184259"/>
                  </a:ext>
                </a:extLst>
              </a:tr>
              <a:tr h="370840">
                <a:tc>
                  <a:txBody>
                    <a:bodyPr/>
                    <a:lstStyle/>
                    <a:p>
                      <a:r>
                        <a:rPr lang="es-CO" dirty="0"/>
                        <a:t>Vicerrectoría Académica</a:t>
                      </a:r>
                    </a:p>
                  </a:txBody>
                  <a:tcPr/>
                </a:tc>
                <a:tc>
                  <a:txBody>
                    <a:bodyPr/>
                    <a:lstStyle/>
                    <a:p>
                      <a:pPr marL="0" indent="0">
                        <a:buNone/>
                      </a:pPr>
                      <a:r>
                        <a:rPr lang="es-CO" sz="1100" kern="1200" dirty="0">
                          <a:solidFill>
                            <a:schemeClr val="dk1"/>
                          </a:solidFill>
                          <a:effectLst/>
                          <a:latin typeface="+mn-lt"/>
                          <a:ea typeface="+mn-ea"/>
                          <a:cs typeface="+mn-cs"/>
                        </a:rPr>
                        <a:t>Política y Estrategia</a:t>
                      </a:r>
                    </a:p>
                    <a:p>
                      <a:pPr marL="0" indent="0">
                        <a:buNone/>
                      </a:pPr>
                      <a:r>
                        <a:rPr lang="es-CO" sz="1100" dirty="0"/>
                        <a:t>Recursos Humanos</a:t>
                      </a:r>
                    </a:p>
                    <a:p>
                      <a:pPr marL="0" indent="0">
                        <a:buNone/>
                      </a:pPr>
                      <a:r>
                        <a:rPr lang="es-CO" sz="1100" dirty="0"/>
                        <a:t>Formación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Investigación y transferencia</a:t>
                      </a:r>
                    </a:p>
                    <a:p>
                      <a:pPr marL="0" indent="0" algn="l" defTabSz="914400" rtl="0" eaLnBrk="1" latinLnBrk="0" hangingPunct="1">
                        <a:buNone/>
                      </a:pPr>
                      <a:r>
                        <a:rPr lang="es-CO" sz="1100" kern="1200" dirty="0">
                          <a:solidFill>
                            <a:schemeClr val="dk1"/>
                          </a:solidFill>
                          <a:latin typeface="+mn-lt"/>
                          <a:ea typeface="+mn-ea"/>
                          <a:cs typeface="+mn-cs"/>
                        </a:rPr>
                        <a:t>Organización, financiación y alianzas</a:t>
                      </a:r>
                    </a:p>
                    <a:p>
                      <a:pPr marL="0" indent="0" algn="l" defTabSz="914400" rtl="0" eaLnBrk="1" latinLnBrk="0" hangingPunct="1">
                        <a:buNone/>
                      </a:pPr>
                      <a:r>
                        <a:rPr lang="es-CO" sz="1100" kern="1200" dirty="0">
                          <a:solidFill>
                            <a:schemeClr val="dk1"/>
                          </a:solidFill>
                          <a:latin typeface="+mn-lt"/>
                          <a:ea typeface="+mn-ea"/>
                          <a:cs typeface="+mn-cs"/>
                        </a:rPr>
                        <a:t>Vinculación con el entorno</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kern="1200" dirty="0">
                          <a:solidFill>
                            <a:srgbClr val="000000"/>
                          </a:solidFill>
                          <a:effectLst/>
                          <a:latin typeface="Calibri" panose="020F0502020204030204" pitchFamily="34" charset="0"/>
                          <a:ea typeface="+mn-ea"/>
                          <a:cs typeface="+mn-cs"/>
                        </a:rPr>
                        <a:t>Plan de Mejora</a:t>
                      </a:r>
                    </a:p>
                  </a:txBody>
                  <a:tcPr/>
                </a:tc>
                <a:extLst>
                  <a:ext uri="{0D108BD9-81ED-4DB2-BD59-A6C34878D82A}">
                    <a16:rowId xmlns:a16="http://schemas.microsoft.com/office/drawing/2014/main" val="2409437667"/>
                  </a:ext>
                </a:extLst>
              </a:tr>
              <a:tr h="370840">
                <a:tc>
                  <a:txBody>
                    <a:bodyPr/>
                    <a:lstStyle/>
                    <a:p>
                      <a:r>
                        <a:rPr lang="es-CO" dirty="0"/>
                        <a:t>Vicerrectoría Administrativa y Financiera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100" kern="1200" dirty="0">
                          <a:solidFill>
                            <a:schemeClr val="dk1"/>
                          </a:solidFill>
                          <a:effectLst/>
                          <a:latin typeface="+mn-lt"/>
                          <a:ea typeface="+mn-ea"/>
                          <a:cs typeface="+mn-cs"/>
                        </a:rPr>
                        <a:t>Política y Estrategia</a:t>
                      </a:r>
                      <a:endParaRPr lang="es-C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Recursos Humanos</a:t>
                      </a:r>
                    </a:p>
                    <a:p>
                      <a:r>
                        <a:rPr lang="es-CO" sz="1100" dirty="0"/>
                        <a:t>Recursos materiales y servicios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Investigación y transferencia</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kern="1200" dirty="0">
                          <a:solidFill>
                            <a:schemeClr val="dk1"/>
                          </a:solidFill>
                          <a:latin typeface="+mn-lt"/>
                          <a:ea typeface="+mn-ea"/>
                          <a:cs typeface="+mn-cs"/>
                        </a:rPr>
                        <a:t>Organización, financiación y alianzas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kern="1200" dirty="0">
                          <a:solidFill>
                            <a:schemeClr val="dk1"/>
                          </a:solidFill>
                          <a:latin typeface="+mn-lt"/>
                          <a:ea typeface="+mn-ea"/>
                          <a:cs typeface="+mn-cs"/>
                        </a:rPr>
                        <a:t>Información pública</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kern="1200" dirty="0">
                          <a:solidFill>
                            <a:srgbClr val="000000"/>
                          </a:solidFill>
                          <a:effectLst/>
                          <a:latin typeface="Calibri" panose="020F0502020204030204" pitchFamily="34" charset="0"/>
                          <a:ea typeface="+mn-ea"/>
                          <a:cs typeface="+mn-cs"/>
                        </a:rPr>
                        <a:t>Plan de Mejora</a:t>
                      </a:r>
                      <a:endParaRPr lang="es-CO" sz="1100" kern="1200" dirty="0">
                        <a:solidFill>
                          <a:schemeClr val="dk1"/>
                        </a:solidFill>
                        <a:latin typeface="+mn-lt"/>
                        <a:ea typeface="+mn-ea"/>
                        <a:cs typeface="+mn-cs"/>
                      </a:endParaRPr>
                    </a:p>
                  </a:txBody>
                  <a:tcPr/>
                </a:tc>
                <a:extLst>
                  <a:ext uri="{0D108BD9-81ED-4DB2-BD59-A6C34878D82A}">
                    <a16:rowId xmlns:a16="http://schemas.microsoft.com/office/drawing/2014/main" val="542034774"/>
                  </a:ext>
                </a:extLst>
              </a:tr>
              <a:tr h="370840">
                <a:tc>
                  <a:txBody>
                    <a:bodyPr/>
                    <a:lstStyle/>
                    <a:p>
                      <a:r>
                        <a:rPr lang="es-CO" dirty="0"/>
                        <a:t>Vicerrectoría IIE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Recursos Humanos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Investigación y transferencia</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Recursos materiales y servicios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kern="1200" dirty="0">
                          <a:solidFill>
                            <a:schemeClr val="dk1"/>
                          </a:solidFill>
                          <a:latin typeface="+mn-lt"/>
                          <a:ea typeface="+mn-ea"/>
                          <a:cs typeface="+mn-cs"/>
                        </a:rPr>
                        <a:t>Vinculación con el entorno</a:t>
                      </a:r>
                    </a:p>
                  </a:txBody>
                  <a:tcPr/>
                </a:tc>
                <a:extLst>
                  <a:ext uri="{0D108BD9-81ED-4DB2-BD59-A6C34878D82A}">
                    <a16:rowId xmlns:a16="http://schemas.microsoft.com/office/drawing/2014/main" val="3826830210"/>
                  </a:ext>
                </a:extLst>
              </a:tr>
              <a:tr h="370840">
                <a:tc>
                  <a:txBody>
                    <a:bodyPr/>
                    <a:lstStyle/>
                    <a:p>
                      <a:r>
                        <a:rPr lang="es-CO" dirty="0"/>
                        <a:t>Vicerrectoría RS y BU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Recursos Humanos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Sistema de Aseguramiento de la Calidad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kern="1200" dirty="0">
                          <a:solidFill>
                            <a:schemeClr val="dk1"/>
                          </a:solidFill>
                          <a:latin typeface="+mn-lt"/>
                          <a:ea typeface="+mn-ea"/>
                          <a:cs typeface="+mn-cs"/>
                        </a:rPr>
                        <a:t>Información pública</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kern="1200" dirty="0">
                          <a:solidFill>
                            <a:srgbClr val="000000"/>
                          </a:solidFill>
                          <a:effectLst/>
                          <a:latin typeface="Calibri" panose="020F0502020204030204" pitchFamily="34" charset="0"/>
                          <a:ea typeface="+mn-ea"/>
                          <a:cs typeface="+mn-cs"/>
                        </a:rPr>
                        <a:t>Plan de Mejora</a:t>
                      </a:r>
                    </a:p>
                  </a:txBody>
                  <a:tcPr/>
                </a:tc>
                <a:extLst>
                  <a:ext uri="{0D108BD9-81ED-4DB2-BD59-A6C34878D82A}">
                    <a16:rowId xmlns:a16="http://schemas.microsoft.com/office/drawing/2014/main" val="3813032562"/>
                  </a:ext>
                </a:extLst>
              </a:tr>
              <a:tr h="370840">
                <a:tc>
                  <a:txBody>
                    <a:bodyPr/>
                    <a:lstStyle/>
                    <a:p>
                      <a:r>
                        <a:rPr lang="es-CO" dirty="0"/>
                        <a:t>GTH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Recursos Humanos</a:t>
                      </a:r>
                    </a:p>
                  </a:txBody>
                  <a:tcPr/>
                </a:tc>
                <a:extLst>
                  <a:ext uri="{0D108BD9-81ED-4DB2-BD59-A6C34878D82A}">
                    <a16:rowId xmlns:a16="http://schemas.microsoft.com/office/drawing/2014/main" val="3020858630"/>
                  </a:ext>
                </a:extLst>
              </a:tr>
            </a:tbl>
          </a:graphicData>
        </a:graphic>
      </p:graphicFrame>
    </p:spTree>
    <p:extLst>
      <p:ext uri="{BB962C8B-B14F-4D97-AF65-F5344CB8AC3E}">
        <p14:creationId xmlns:p14="http://schemas.microsoft.com/office/powerpoint/2010/main" val="2030862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CDE35-4F63-3C6D-6661-C2D56078857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34743E2-65E7-D101-26AB-CCC77A3E9AAD}"/>
              </a:ext>
            </a:extLst>
          </p:cNvPr>
          <p:cNvSpPr>
            <a:spLocks noGrp="1"/>
          </p:cNvSpPr>
          <p:nvPr>
            <p:ph type="title"/>
          </p:nvPr>
        </p:nvSpPr>
        <p:spPr>
          <a:xfrm>
            <a:off x="746516" y="107327"/>
            <a:ext cx="10515600" cy="720304"/>
          </a:xfrm>
        </p:spPr>
        <p:txBody>
          <a:bodyPr/>
          <a:lstStyle/>
          <a:p>
            <a:r>
              <a:rPr lang="es-CO" dirty="0"/>
              <a:t>Avance Validación Información - Responsables</a:t>
            </a:r>
          </a:p>
        </p:txBody>
      </p:sp>
      <p:graphicFrame>
        <p:nvGraphicFramePr>
          <p:cNvPr id="5" name="Tabla 4">
            <a:extLst>
              <a:ext uri="{FF2B5EF4-FFF2-40B4-BE49-F238E27FC236}">
                <a16:creationId xmlns:a16="http://schemas.microsoft.com/office/drawing/2014/main" id="{29ABDBA8-58D1-BA7D-271D-6EFB564286BE}"/>
              </a:ext>
            </a:extLst>
          </p:cNvPr>
          <p:cNvGraphicFramePr>
            <a:graphicFrameLocks noGrp="1"/>
          </p:cNvGraphicFramePr>
          <p:nvPr/>
        </p:nvGraphicFramePr>
        <p:xfrm>
          <a:off x="2693080" y="1115060"/>
          <a:ext cx="6622472" cy="4627880"/>
        </p:xfrm>
        <a:graphic>
          <a:graphicData uri="http://schemas.openxmlformats.org/drawingml/2006/table">
            <a:tbl>
              <a:tblPr firstRow="1" bandRow="1">
                <a:tableStyleId>{21E4AEA4-8DFA-4A89-87EB-49C32662AFE0}</a:tableStyleId>
              </a:tblPr>
              <a:tblGrid>
                <a:gridCol w="2968825">
                  <a:extLst>
                    <a:ext uri="{9D8B030D-6E8A-4147-A177-3AD203B41FA5}">
                      <a16:colId xmlns:a16="http://schemas.microsoft.com/office/drawing/2014/main" val="3202751754"/>
                    </a:ext>
                  </a:extLst>
                </a:gridCol>
                <a:gridCol w="3653647">
                  <a:extLst>
                    <a:ext uri="{9D8B030D-6E8A-4147-A177-3AD203B41FA5}">
                      <a16:colId xmlns:a16="http://schemas.microsoft.com/office/drawing/2014/main" val="65145247"/>
                    </a:ext>
                  </a:extLst>
                </a:gridCol>
              </a:tblGrid>
              <a:tr h="370840">
                <a:tc>
                  <a:txBody>
                    <a:bodyPr/>
                    <a:lstStyle/>
                    <a:p>
                      <a:r>
                        <a:rPr lang="es-CO" dirty="0"/>
                        <a:t>Líder información</a:t>
                      </a:r>
                    </a:p>
                  </a:txBody>
                  <a:tcPr/>
                </a:tc>
                <a:tc>
                  <a:txBody>
                    <a:bodyPr/>
                    <a:lstStyle/>
                    <a:p>
                      <a:r>
                        <a:rPr lang="es-CO" dirty="0"/>
                        <a:t>Estándares</a:t>
                      </a:r>
                    </a:p>
                  </a:txBody>
                  <a:tcPr/>
                </a:tc>
                <a:extLst>
                  <a:ext uri="{0D108BD9-81ED-4DB2-BD59-A6C34878D82A}">
                    <a16:rowId xmlns:a16="http://schemas.microsoft.com/office/drawing/2014/main" val="1768184259"/>
                  </a:ext>
                </a:extLst>
              </a:tr>
              <a:tr h="370840">
                <a:tc>
                  <a:txBody>
                    <a:bodyPr/>
                    <a:lstStyle/>
                    <a:p>
                      <a:r>
                        <a:rPr lang="es-CO" dirty="0"/>
                        <a:t>Biblioteca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Recursos materiales y servicios</a:t>
                      </a:r>
                    </a:p>
                  </a:txBody>
                  <a:tcPr/>
                </a:tc>
                <a:extLst>
                  <a:ext uri="{0D108BD9-81ED-4DB2-BD59-A6C34878D82A}">
                    <a16:rowId xmlns:a16="http://schemas.microsoft.com/office/drawing/2014/main" val="1349176062"/>
                  </a:ext>
                </a:extLst>
              </a:tr>
              <a:tr h="370840">
                <a:tc>
                  <a:txBody>
                    <a:bodyPr/>
                    <a:lstStyle/>
                    <a:p>
                      <a:r>
                        <a:rPr lang="es-CO" dirty="0"/>
                        <a:t>Secretaria General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Recursos Humanos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Recursos materiales y servicios</a:t>
                      </a:r>
                    </a:p>
                  </a:txBody>
                  <a:tcPr/>
                </a:tc>
                <a:extLst>
                  <a:ext uri="{0D108BD9-81ED-4DB2-BD59-A6C34878D82A}">
                    <a16:rowId xmlns:a16="http://schemas.microsoft.com/office/drawing/2014/main" val="2268604844"/>
                  </a:ext>
                </a:extLst>
              </a:tr>
              <a:tr h="370840">
                <a:tc>
                  <a:txBody>
                    <a:bodyPr/>
                    <a:lstStyle/>
                    <a:p>
                      <a:r>
                        <a:rPr lang="es-CO" dirty="0"/>
                        <a:t>Gestión de la Comunicación  y la promoción institucional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Recursos Humanos</a:t>
                      </a:r>
                    </a:p>
                    <a:p>
                      <a:pPr marL="0" marR="0" indent="0" algn="l" rtl="0" eaLnBrk="1" fontAlgn="auto" latinLnBrk="0" hangingPunct="1">
                        <a:spcBef>
                          <a:spcPts val="0"/>
                        </a:spcBef>
                        <a:spcAft>
                          <a:spcPts val="0"/>
                        </a:spcAft>
                      </a:pPr>
                      <a:r>
                        <a:rPr lang="es-CO" sz="1100" kern="1200" dirty="0">
                          <a:solidFill>
                            <a:srgbClr val="000000"/>
                          </a:solidFill>
                          <a:effectLst/>
                          <a:latin typeface="Calibri" panose="020F0502020204030204" pitchFamily="34" charset="0"/>
                          <a:ea typeface="+mn-ea"/>
                          <a:cs typeface="+mn-cs"/>
                        </a:rPr>
                        <a:t>Investigación y transferencia</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kern="1200" dirty="0">
                          <a:solidFill>
                            <a:schemeClr val="dk1"/>
                          </a:solidFill>
                          <a:latin typeface="+mn-lt"/>
                          <a:ea typeface="+mn-ea"/>
                          <a:cs typeface="+mn-cs"/>
                        </a:rPr>
                        <a:t>Organización, financiación y alianzas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Sistema de Aseguramiento de la Calidad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kern="1200" dirty="0">
                          <a:solidFill>
                            <a:schemeClr val="dk1"/>
                          </a:solidFill>
                          <a:latin typeface="+mn-lt"/>
                          <a:ea typeface="+mn-ea"/>
                          <a:cs typeface="+mn-cs"/>
                        </a:rPr>
                        <a:t>Información pública</a:t>
                      </a:r>
                    </a:p>
                    <a:p>
                      <a:pPr marL="0" marR="0" indent="0" algn="l" defTabSz="914400" rtl="0" eaLnBrk="1" fontAlgn="auto" latinLnBrk="0" hangingPunct="1">
                        <a:spcBef>
                          <a:spcPts val="0"/>
                        </a:spcBef>
                        <a:spcAft>
                          <a:spcPts val="0"/>
                        </a:spcAft>
                      </a:pPr>
                      <a:r>
                        <a:rPr lang="es-CO" sz="1100" kern="1200" dirty="0">
                          <a:solidFill>
                            <a:srgbClr val="000000"/>
                          </a:solidFill>
                          <a:effectLst/>
                          <a:latin typeface="Calibri" panose="020F0502020204030204" pitchFamily="34" charset="0"/>
                          <a:ea typeface="+mn-ea"/>
                          <a:cs typeface="+mn-cs"/>
                        </a:rPr>
                        <a:t>Plan de Mejora</a:t>
                      </a:r>
                    </a:p>
                  </a:txBody>
                  <a:tcPr/>
                </a:tc>
                <a:extLst>
                  <a:ext uri="{0D108BD9-81ED-4DB2-BD59-A6C34878D82A}">
                    <a16:rowId xmlns:a16="http://schemas.microsoft.com/office/drawing/2014/main" val="2172031929"/>
                  </a:ext>
                </a:extLst>
              </a:tr>
              <a:tr h="370840">
                <a:tc>
                  <a:txBody>
                    <a:bodyPr/>
                    <a:lstStyle/>
                    <a:p>
                      <a:r>
                        <a:rPr lang="es-CO" dirty="0"/>
                        <a:t>Relaciones internacionales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Recursos materiales y servicios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Investigación y transferencia</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Recursos Humanos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kern="1200" dirty="0">
                          <a:solidFill>
                            <a:schemeClr val="dk1"/>
                          </a:solidFill>
                          <a:latin typeface="+mn-lt"/>
                          <a:ea typeface="+mn-ea"/>
                          <a:cs typeface="+mn-cs"/>
                        </a:rPr>
                        <a:t>Vinculación con el entorno</a:t>
                      </a:r>
                    </a:p>
                  </a:txBody>
                  <a:tcPr/>
                </a:tc>
                <a:extLst>
                  <a:ext uri="{0D108BD9-81ED-4DB2-BD59-A6C34878D82A}">
                    <a16:rowId xmlns:a16="http://schemas.microsoft.com/office/drawing/2014/main" val="455312973"/>
                  </a:ext>
                </a:extLst>
              </a:tr>
              <a:tr h="370840">
                <a:tc>
                  <a:txBody>
                    <a:bodyPr/>
                    <a:lstStyle/>
                    <a:p>
                      <a:r>
                        <a:rPr lang="es-CO" dirty="0"/>
                        <a:t>Planeación</a:t>
                      </a:r>
                    </a:p>
                  </a:txBody>
                  <a:tcPr/>
                </a:tc>
                <a:tc>
                  <a:txBody>
                    <a:bodyPr/>
                    <a:lstStyle/>
                    <a:p>
                      <a:r>
                        <a:rPr lang="es-CO" sz="1100" kern="1200" dirty="0">
                          <a:solidFill>
                            <a:schemeClr val="dk1"/>
                          </a:solidFill>
                          <a:effectLst/>
                          <a:latin typeface="+mn-lt"/>
                          <a:ea typeface="+mn-ea"/>
                          <a:cs typeface="+mn-cs"/>
                        </a:rPr>
                        <a:t>Política y Estrategia</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Recursos Humanos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Recursos materiales y servicios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dirty="0"/>
                        <a:t>Investigación y transferencia</a:t>
                      </a:r>
                    </a:p>
                    <a:p>
                      <a:r>
                        <a:rPr lang="es-MX" sz="1100" dirty="0"/>
                        <a:t>Sistema de Aseguramiento de la Calidad</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kern="1200" dirty="0">
                          <a:solidFill>
                            <a:schemeClr val="dk1"/>
                          </a:solidFill>
                          <a:latin typeface="+mn-lt"/>
                          <a:ea typeface="+mn-ea"/>
                          <a:cs typeface="+mn-cs"/>
                        </a:rPr>
                        <a:t>Organización, financiación y alianzas</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kern="1200" dirty="0">
                          <a:solidFill>
                            <a:schemeClr val="dk1"/>
                          </a:solidFill>
                          <a:latin typeface="+mn-lt"/>
                          <a:ea typeface="+mn-ea"/>
                          <a:cs typeface="+mn-cs"/>
                        </a:rPr>
                        <a:t>Vinculación con el entorno</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100" kern="1200" dirty="0">
                          <a:solidFill>
                            <a:schemeClr val="dk1"/>
                          </a:solidFill>
                          <a:latin typeface="+mn-lt"/>
                          <a:ea typeface="+mn-ea"/>
                          <a:cs typeface="+mn-cs"/>
                        </a:rPr>
                        <a:t>Información pública</a:t>
                      </a:r>
                    </a:p>
                    <a:p>
                      <a:pPr marL="0" marR="0" indent="0" algn="l" defTabSz="914400" rtl="0" eaLnBrk="1" fontAlgn="auto" latinLnBrk="0" hangingPunct="1">
                        <a:spcBef>
                          <a:spcPts val="0"/>
                        </a:spcBef>
                        <a:spcAft>
                          <a:spcPts val="0"/>
                        </a:spcAft>
                      </a:pPr>
                      <a:r>
                        <a:rPr lang="es-CO" sz="1100" kern="1200" dirty="0">
                          <a:solidFill>
                            <a:schemeClr val="dk1"/>
                          </a:solidFill>
                          <a:latin typeface="+mn-lt"/>
                          <a:ea typeface="+mn-ea"/>
                          <a:cs typeface="+mn-cs"/>
                        </a:rPr>
                        <a:t>Plan de Mejora</a:t>
                      </a:r>
                    </a:p>
                  </a:txBody>
                  <a:tcPr/>
                </a:tc>
                <a:extLst>
                  <a:ext uri="{0D108BD9-81ED-4DB2-BD59-A6C34878D82A}">
                    <a16:rowId xmlns:a16="http://schemas.microsoft.com/office/drawing/2014/main" val="1575640017"/>
                  </a:ext>
                </a:extLst>
              </a:tr>
            </a:tbl>
          </a:graphicData>
        </a:graphic>
      </p:graphicFrame>
    </p:spTree>
    <p:extLst>
      <p:ext uri="{BB962C8B-B14F-4D97-AF65-F5344CB8AC3E}">
        <p14:creationId xmlns:p14="http://schemas.microsoft.com/office/powerpoint/2010/main" val="3108297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altLang="es-MX" dirty="0"/>
              <a:t>Aspectos a considerar para radicar INFORMES</a:t>
            </a:r>
          </a:p>
        </p:txBody>
      </p:sp>
      <p:sp>
        <p:nvSpPr>
          <p:cNvPr id="3" name="Marcador de posición de contenido 2"/>
          <p:cNvSpPr>
            <a:spLocks noGrp="1"/>
          </p:cNvSpPr>
          <p:nvPr>
            <p:ph idx="1"/>
          </p:nvPr>
        </p:nvSpPr>
        <p:spPr/>
        <p:txBody>
          <a:bodyPr>
            <a:normAutofit/>
          </a:bodyPr>
          <a:lstStyle/>
          <a:p>
            <a:r>
              <a:rPr lang="es-CO" altLang="es-MX" sz="2400" dirty="0"/>
              <a:t>24 al 04 mayo – Orientación a la validación de las respuestas a las oportunidades de mejora y acciones necesarias.</a:t>
            </a:r>
          </a:p>
          <a:p>
            <a:r>
              <a:rPr lang="es-CO" altLang="es-MX" sz="2400" dirty="0"/>
              <a:t>Del</a:t>
            </a:r>
            <a:r>
              <a:rPr lang="es-CO" altLang="es-MX" sz="2400" b="1" dirty="0"/>
              <a:t> </a:t>
            </a:r>
            <a:r>
              <a:rPr lang="es-CO" altLang="es-MX" sz="2400" u="sng" dirty="0"/>
              <a:t>6 al 08 de mayo </a:t>
            </a:r>
            <a:r>
              <a:rPr lang="es-CO" altLang="es-MX" sz="2400" dirty="0"/>
              <a:t>seguimiento a fuentes de información faltantes</a:t>
            </a:r>
          </a:p>
          <a:p>
            <a:r>
              <a:rPr lang="es-CO" altLang="es-MX" sz="2400" dirty="0"/>
              <a:t>Del </a:t>
            </a:r>
            <a:r>
              <a:rPr lang="es-CO" altLang="es-MX" sz="2400" u="sng" dirty="0"/>
              <a:t>11 al 23 mayo </a:t>
            </a:r>
            <a:r>
              <a:rPr lang="es-CO" altLang="es-MX" sz="2400" dirty="0"/>
              <a:t>consolidación y revisión de estilo</a:t>
            </a:r>
          </a:p>
          <a:p>
            <a:r>
              <a:rPr lang="es-CO" altLang="es-MX" sz="2400" dirty="0"/>
              <a:t>Del </a:t>
            </a:r>
            <a:r>
              <a:rPr lang="es-CO" altLang="es-MX" sz="2400" u="sng" dirty="0"/>
              <a:t>25 al 30 mayo </a:t>
            </a:r>
            <a:r>
              <a:rPr lang="es-CO" altLang="es-MX" sz="2400" dirty="0"/>
              <a:t>radicación de los dos informes de Seguimiento a los Planes de Mejoramiento institucional – CNA y Sello SOFIA</a:t>
            </a:r>
          </a:p>
          <a:p>
            <a:pPr marL="0" indent="0">
              <a:buNone/>
            </a:pPr>
            <a:r>
              <a:rPr lang="es-CO" altLang="es-MX" sz="2400" b="1" dirty="0"/>
              <a:t>Junio – Diciembre 2026</a:t>
            </a:r>
          </a:p>
          <a:p>
            <a:r>
              <a:rPr lang="es-CO" altLang="es-MX" sz="2400" dirty="0"/>
              <a:t>Ruta de seguimiento </a:t>
            </a:r>
            <a:r>
              <a:rPr lang="es-CO" altLang="es-MX" sz="2400"/>
              <a:t>al detalle</a:t>
            </a:r>
          </a:p>
          <a:p>
            <a:r>
              <a:rPr lang="es-CO" altLang="es-MX" sz="2400" dirty="0"/>
              <a:t>Socializar resultados parciales comunidad universitaria</a:t>
            </a:r>
          </a:p>
          <a:p>
            <a:r>
              <a:rPr lang="es-CO" altLang="es-MX" sz="2400" dirty="0"/>
              <a:t>Consolidación </a:t>
            </a:r>
            <a:r>
              <a:rPr lang="es-CO" altLang="es-MX" sz="2400" b="1" dirty="0"/>
              <a:t>Sistema de Seguimiento institucional PM Acreditación </a:t>
            </a:r>
          </a:p>
          <a:p>
            <a:endParaRPr lang="es-CO" altLang="es-MX"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F5A45059-F732-404E-ADF5-59BDFAFCA4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371" y="1168155"/>
            <a:ext cx="1905225" cy="4778639"/>
          </a:xfrm>
          <a:prstGeom prst="rect">
            <a:avLst/>
          </a:prstGeom>
        </p:spPr>
      </p:pic>
      <p:sp>
        <p:nvSpPr>
          <p:cNvPr id="6" name="Título 3">
            <a:extLst>
              <a:ext uri="{FF2B5EF4-FFF2-40B4-BE49-F238E27FC236}">
                <a16:creationId xmlns:a16="http://schemas.microsoft.com/office/drawing/2014/main" id="{511852CD-1F18-40FA-927E-4352857E5719}"/>
              </a:ext>
            </a:extLst>
          </p:cNvPr>
          <p:cNvSpPr txBox="1">
            <a:spLocks/>
          </p:cNvSpPr>
          <p:nvPr/>
        </p:nvSpPr>
        <p:spPr>
          <a:xfrm>
            <a:off x="4623391" y="1400721"/>
            <a:ext cx="6015302" cy="1819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4400" dirty="0">
                <a:latin typeface="Tahoma" panose="020B0604030504040204" pitchFamily="34" charset="0"/>
                <a:ea typeface="Tahoma" panose="020B0604030504040204" pitchFamily="34" charset="0"/>
                <a:cs typeface="Tahoma" panose="020B0604030504040204" pitchFamily="34" charset="0"/>
              </a:rPr>
              <a:t>7.</a:t>
            </a:r>
            <a:r>
              <a:rPr lang="es-MX" sz="4400" dirty="0">
                <a:latin typeface="Tahoma" panose="020B0604030504040204" pitchFamily="34" charset="0"/>
                <a:ea typeface="Tahoma" panose="020B0604030504040204" pitchFamily="34" charset="0"/>
                <a:cs typeface="Tahoma" panose="020B0604030504040204" pitchFamily="34" charset="0"/>
              </a:rPr>
              <a:t>Plan de Trabajo Comité Gerencia del PDI </a:t>
            </a:r>
          </a:p>
        </p:txBody>
      </p:sp>
      <p:pic>
        <p:nvPicPr>
          <p:cNvPr id="7" name="Imagen 6">
            <a:extLst>
              <a:ext uri="{FF2B5EF4-FFF2-40B4-BE49-F238E27FC236}">
                <a16:creationId xmlns:a16="http://schemas.microsoft.com/office/drawing/2014/main" id="{F9440F28-65A4-4FC1-8106-9BDAC2BFF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2918" y="4492905"/>
            <a:ext cx="1770572" cy="1720734"/>
          </a:xfrm>
          <a:prstGeom prst="rect">
            <a:avLst/>
          </a:prstGeom>
        </p:spPr>
      </p:pic>
      <p:pic>
        <p:nvPicPr>
          <p:cNvPr id="9" name="Google Shape;291;p15">
            <a:extLst>
              <a:ext uri="{FF2B5EF4-FFF2-40B4-BE49-F238E27FC236}">
                <a16:creationId xmlns:a16="http://schemas.microsoft.com/office/drawing/2014/main" id="{FC2C8938-3C87-42DB-89FC-C0FA2DEC0357}"/>
              </a:ext>
            </a:extLst>
          </p:cNvPr>
          <p:cNvPicPr preferRelativeResize="0"/>
          <p:nvPr/>
        </p:nvPicPr>
        <p:blipFill rotWithShape="1">
          <a:blip r:embed="rId4">
            <a:alphaModFix/>
          </a:blip>
          <a:srcRect/>
          <a:stretch/>
        </p:blipFill>
        <p:spPr>
          <a:xfrm>
            <a:off x="6622447" y="4906597"/>
            <a:ext cx="760684" cy="1094876"/>
          </a:xfrm>
          <a:prstGeom prst="rect">
            <a:avLst/>
          </a:prstGeom>
          <a:noFill/>
          <a:ln>
            <a:noFill/>
          </a:ln>
        </p:spPr>
      </p:pic>
      <p:pic>
        <p:nvPicPr>
          <p:cNvPr id="10" name="Google Shape;292;p15">
            <a:extLst>
              <a:ext uri="{FF2B5EF4-FFF2-40B4-BE49-F238E27FC236}">
                <a16:creationId xmlns:a16="http://schemas.microsoft.com/office/drawing/2014/main" id="{7EBA7A90-FFF5-412B-95C5-FA54A4A48976}"/>
              </a:ext>
            </a:extLst>
          </p:cNvPr>
          <p:cNvPicPr preferRelativeResize="0"/>
          <p:nvPr/>
        </p:nvPicPr>
        <p:blipFill rotWithShape="1">
          <a:blip r:embed="rId5">
            <a:alphaModFix/>
          </a:blip>
          <a:srcRect/>
          <a:stretch/>
        </p:blipFill>
        <p:spPr>
          <a:xfrm>
            <a:off x="7383132" y="4818185"/>
            <a:ext cx="1329785" cy="1183288"/>
          </a:xfrm>
          <a:prstGeom prst="rect">
            <a:avLst/>
          </a:prstGeom>
          <a:noFill/>
          <a:ln>
            <a:noFill/>
          </a:ln>
        </p:spPr>
      </p:pic>
    </p:spTree>
    <p:extLst>
      <p:ext uri="{BB962C8B-B14F-4D97-AF65-F5344CB8AC3E}">
        <p14:creationId xmlns:p14="http://schemas.microsoft.com/office/powerpoint/2010/main" val="193047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F5A45059-F732-404E-ADF5-59BDFAFCA4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371" y="1168155"/>
            <a:ext cx="1905225" cy="4778639"/>
          </a:xfrm>
          <a:prstGeom prst="rect">
            <a:avLst/>
          </a:prstGeom>
        </p:spPr>
      </p:pic>
      <p:sp>
        <p:nvSpPr>
          <p:cNvPr id="6" name="Título 3">
            <a:extLst>
              <a:ext uri="{FF2B5EF4-FFF2-40B4-BE49-F238E27FC236}">
                <a16:creationId xmlns:a16="http://schemas.microsoft.com/office/drawing/2014/main" id="{511852CD-1F18-40FA-927E-4352857E5719}"/>
              </a:ext>
            </a:extLst>
          </p:cNvPr>
          <p:cNvSpPr txBox="1">
            <a:spLocks/>
          </p:cNvSpPr>
          <p:nvPr/>
        </p:nvSpPr>
        <p:spPr>
          <a:xfrm>
            <a:off x="4049122" y="1560355"/>
            <a:ext cx="6755939" cy="1819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ES" sz="6000" dirty="0">
                <a:latin typeface="Tahoma" panose="020B0604030504040204" pitchFamily="34" charset="0"/>
                <a:ea typeface="Tahoma" panose="020B0604030504040204" pitchFamily="34" charset="0"/>
                <a:cs typeface="Tahoma" panose="020B0604030504040204" pitchFamily="34" charset="0"/>
              </a:rPr>
              <a:t>2. Aprobación de actas anteriores</a:t>
            </a:r>
            <a:endParaRPr lang="en-US" sz="6000" dirty="0">
              <a:latin typeface="Tahoma" panose="020B0604030504040204" pitchFamily="34" charset="0"/>
              <a:ea typeface="Tahoma" panose="020B0604030504040204" pitchFamily="34" charset="0"/>
              <a:cs typeface="Tahoma" panose="020B0604030504040204" pitchFamily="34" charset="0"/>
            </a:endParaRPr>
          </a:p>
        </p:txBody>
      </p:sp>
      <p:pic>
        <p:nvPicPr>
          <p:cNvPr id="9" name="Imagen 8">
            <a:extLst>
              <a:ext uri="{FF2B5EF4-FFF2-40B4-BE49-F238E27FC236}">
                <a16:creationId xmlns:a16="http://schemas.microsoft.com/office/drawing/2014/main" id="{56428085-BFD6-4603-A8C2-A78465D9EF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8426" y="4185175"/>
            <a:ext cx="1770572" cy="1720734"/>
          </a:xfrm>
          <a:prstGeom prst="rect">
            <a:avLst/>
          </a:prstGeom>
        </p:spPr>
      </p:pic>
      <p:pic>
        <p:nvPicPr>
          <p:cNvPr id="10" name="Google Shape;291;p15">
            <a:extLst>
              <a:ext uri="{FF2B5EF4-FFF2-40B4-BE49-F238E27FC236}">
                <a16:creationId xmlns:a16="http://schemas.microsoft.com/office/drawing/2014/main" id="{745697C7-A554-49CB-9824-DFF16D5B23DB}"/>
              </a:ext>
            </a:extLst>
          </p:cNvPr>
          <p:cNvPicPr preferRelativeResize="0"/>
          <p:nvPr/>
        </p:nvPicPr>
        <p:blipFill rotWithShape="1">
          <a:blip r:embed="rId4">
            <a:alphaModFix/>
          </a:blip>
          <a:srcRect/>
          <a:stretch/>
        </p:blipFill>
        <p:spPr>
          <a:xfrm>
            <a:off x="6727955" y="4598867"/>
            <a:ext cx="760684" cy="1094876"/>
          </a:xfrm>
          <a:prstGeom prst="rect">
            <a:avLst/>
          </a:prstGeom>
          <a:noFill/>
          <a:ln>
            <a:noFill/>
          </a:ln>
        </p:spPr>
      </p:pic>
      <p:pic>
        <p:nvPicPr>
          <p:cNvPr id="12" name="Google Shape;292;p15">
            <a:extLst>
              <a:ext uri="{FF2B5EF4-FFF2-40B4-BE49-F238E27FC236}">
                <a16:creationId xmlns:a16="http://schemas.microsoft.com/office/drawing/2014/main" id="{CF51C244-4D64-417D-831B-F7503FA43F20}"/>
              </a:ext>
            </a:extLst>
          </p:cNvPr>
          <p:cNvPicPr preferRelativeResize="0"/>
          <p:nvPr/>
        </p:nvPicPr>
        <p:blipFill rotWithShape="1">
          <a:blip r:embed="rId5">
            <a:alphaModFix/>
          </a:blip>
          <a:srcRect/>
          <a:stretch/>
        </p:blipFill>
        <p:spPr>
          <a:xfrm>
            <a:off x="7488640" y="4510455"/>
            <a:ext cx="1329785" cy="1183288"/>
          </a:xfrm>
          <a:prstGeom prst="rect">
            <a:avLst/>
          </a:prstGeom>
          <a:noFill/>
          <a:ln>
            <a:noFill/>
          </a:ln>
        </p:spPr>
      </p:pic>
    </p:spTree>
    <p:extLst>
      <p:ext uri="{BB962C8B-B14F-4D97-AF65-F5344CB8AC3E}">
        <p14:creationId xmlns:p14="http://schemas.microsoft.com/office/powerpoint/2010/main" val="1729588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77F89AB-7953-44C3-ADC2-1F5DE5560A3F}"/>
              </a:ext>
            </a:extLst>
          </p:cNvPr>
          <p:cNvGraphicFramePr>
            <a:graphicFrameLocks noGrp="1"/>
          </p:cNvGraphicFramePr>
          <p:nvPr>
            <p:extLst>
              <p:ext uri="{D42A27DB-BD31-4B8C-83A1-F6EECF244321}">
                <p14:modId xmlns:p14="http://schemas.microsoft.com/office/powerpoint/2010/main" val="1407969101"/>
              </p:ext>
            </p:extLst>
          </p:nvPr>
        </p:nvGraphicFramePr>
        <p:xfrm>
          <a:off x="495014" y="344297"/>
          <a:ext cx="11337314" cy="5941540"/>
        </p:xfrm>
        <a:graphic>
          <a:graphicData uri="http://schemas.openxmlformats.org/drawingml/2006/table">
            <a:tbl>
              <a:tblPr/>
              <a:tblGrid>
                <a:gridCol w="2841182">
                  <a:extLst>
                    <a:ext uri="{9D8B030D-6E8A-4147-A177-3AD203B41FA5}">
                      <a16:colId xmlns:a16="http://schemas.microsoft.com/office/drawing/2014/main" val="2176759396"/>
                    </a:ext>
                  </a:extLst>
                </a:gridCol>
                <a:gridCol w="2841182">
                  <a:extLst>
                    <a:ext uri="{9D8B030D-6E8A-4147-A177-3AD203B41FA5}">
                      <a16:colId xmlns:a16="http://schemas.microsoft.com/office/drawing/2014/main" val="2329712630"/>
                    </a:ext>
                  </a:extLst>
                </a:gridCol>
                <a:gridCol w="1199052">
                  <a:extLst>
                    <a:ext uri="{9D8B030D-6E8A-4147-A177-3AD203B41FA5}">
                      <a16:colId xmlns:a16="http://schemas.microsoft.com/office/drawing/2014/main" val="61764835"/>
                    </a:ext>
                  </a:extLst>
                </a:gridCol>
                <a:gridCol w="840478">
                  <a:extLst>
                    <a:ext uri="{9D8B030D-6E8A-4147-A177-3AD203B41FA5}">
                      <a16:colId xmlns:a16="http://schemas.microsoft.com/office/drawing/2014/main" val="2973244567"/>
                    </a:ext>
                  </a:extLst>
                </a:gridCol>
                <a:gridCol w="840478">
                  <a:extLst>
                    <a:ext uri="{9D8B030D-6E8A-4147-A177-3AD203B41FA5}">
                      <a16:colId xmlns:a16="http://schemas.microsoft.com/office/drawing/2014/main" val="3644562540"/>
                    </a:ext>
                  </a:extLst>
                </a:gridCol>
                <a:gridCol w="808990">
                  <a:extLst>
                    <a:ext uri="{9D8B030D-6E8A-4147-A177-3AD203B41FA5}">
                      <a16:colId xmlns:a16="http://schemas.microsoft.com/office/drawing/2014/main" val="931587970"/>
                    </a:ext>
                  </a:extLst>
                </a:gridCol>
                <a:gridCol w="232473">
                  <a:extLst>
                    <a:ext uri="{9D8B030D-6E8A-4147-A177-3AD203B41FA5}">
                      <a16:colId xmlns:a16="http://schemas.microsoft.com/office/drawing/2014/main" val="2944771405"/>
                    </a:ext>
                  </a:extLst>
                </a:gridCol>
                <a:gridCol w="157589">
                  <a:extLst>
                    <a:ext uri="{9D8B030D-6E8A-4147-A177-3AD203B41FA5}">
                      <a16:colId xmlns:a16="http://schemas.microsoft.com/office/drawing/2014/main" val="2034199056"/>
                    </a:ext>
                  </a:extLst>
                </a:gridCol>
                <a:gridCol w="157589">
                  <a:extLst>
                    <a:ext uri="{9D8B030D-6E8A-4147-A177-3AD203B41FA5}">
                      <a16:colId xmlns:a16="http://schemas.microsoft.com/office/drawing/2014/main" val="3510608238"/>
                    </a:ext>
                  </a:extLst>
                </a:gridCol>
                <a:gridCol w="157589">
                  <a:extLst>
                    <a:ext uri="{9D8B030D-6E8A-4147-A177-3AD203B41FA5}">
                      <a16:colId xmlns:a16="http://schemas.microsoft.com/office/drawing/2014/main" val="3290236973"/>
                    </a:ext>
                  </a:extLst>
                </a:gridCol>
                <a:gridCol w="157589">
                  <a:extLst>
                    <a:ext uri="{9D8B030D-6E8A-4147-A177-3AD203B41FA5}">
                      <a16:colId xmlns:a16="http://schemas.microsoft.com/office/drawing/2014/main" val="3937792073"/>
                    </a:ext>
                  </a:extLst>
                </a:gridCol>
                <a:gridCol w="157589">
                  <a:extLst>
                    <a:ext uri="{9D8B030D-6E8A-4147-A177-3AD203B41FA5}">
                      <a16:colId xmlns:a16="http://schemas.microsoft.com/office/drawing/2014/main" val="1319003157"/>
                    </a:ext>
                  </a:extLst>
                </a:gridCol>
                <a:gridCol w="157589">
                  <a:extLst>
                    <a:ext uri="{9D8B030D-6E8A-4147-A177-3AD203B41FA5}">
                      <a16:colId xmlns:a16="http://schemas.microsoft.com/office/drawing/2014/main" val="3586106844"/>
                    </a:ext>
                  </a:extLst>
                </a:gridCol>
                <a:gridCol w="157589">
                  <a:extLst>
                    <a:ext uri="{9D8B030D-6E8A-4147-A177-3AD203B41FA5}">
                      <a16:colId xmlns:a16="http://schemas.microsoft.com/office/drawing/2014/main" val="1375102294"/>
                    </a:ext>
                  </a:extLst>
                </a:gridCol>
                <a:gridCol w="157589">
                  <a:extLst>
                    <a:ext uri="{9D8B030D-6E8A-4147-A177-3AD203B41FA5}">
                      <a16:colId xmlns:a16="http://schemas.microsoft.com/office/drawing/2014/main" val="1029974647"/>
                    </a:ext>
                  </a:extLst>
                </a:gridCol>
                <a:gridCol w="157589">
                  <a:extLst>
                    <a:ext uri="{9D8B030D-6E8A-4147-A177-3AD203B41FA5}">
                      <a16:colId xmlns:a16="http://schemas.microsoft.com/office/drawing/2014/main" val="3608746531"/>
                    </a:ext>
                  </a:extLst>
                </a:gridCol>
                <a:gridCol w="157589">
                  <a:extLst>
                    <a:ext uri="{9D8B030D-6E8A-4147-A177-3AD203B41FA5}">
                      <a16:colId xmlns:a16="http://schemas.microsoft.com/office/drawing/2014/main" val="4279038555"/>
                    </a:ext>
                  </a:extLst>
                </a:gridCol>
                <a:gridCol w="157589">
                  <a:extLst>
                    <a:ext uri="{9D8B030D-6E8A-4147-A177-3AD203B41FA5}">
                      <a16:colId xmlns:a16="http://schemas.microsoft.com/office/drawing/2014/main" val="1105035109"/>
                    </a:ext>
                  </a:extLst>
                </a:gridCol>
              </a:tblGrid>
              <a:tr h="462695">
                <a:tc gridSpan="6">
                  <a:txBody>
                    <a:bodyPr/>
                    <a:lstStyle/>
                    <a:p>
                      <a:pPr algn="ctr" fontAlgn="ctr"/>
                      <a:r>
                        <a:rPr lang="es-CO" sz="1000" b="1" i="0" u="none" strike="noStrike">
                          <a:solidFill>
                            <a:srgbClr val="FFFFFF"/>
                          </a:solidFill>
                          <a:effectLst/>
                          <a:latin typeface="Arial" panose="020B0604020202020204" pitchFamily="34" charset="0"/>
                        </a:rPr>
                        <a:t>PLAN DE TRABAJO - 2026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12">
                  <a:txBody>
                    <a:bodyPr/>
                    <a:lstStyle/>
                    <a:p>
                      <a:pPr algn="ctr" fontAlgn="ctr"/>
                      <a:r>
                        <a:rPr lang="es-CO" sz="1000" b="1" i="0" u="none" strike="noStrike">
                          <a:solidFill>
                            <a:srgbClr val="FFFFFF"/>
                          </a:solidFill>
                          <a:effectLst/>
                          <a:latin typeface="Arial" panose="020B0604020202020204" pitchFamily="34" charset="0"/>
                        </a:rPr>
                        <a:t>CRONOGRAMA DE TRABAJO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461986766"/>
                  </a:ext>
                </a:extLst>
              </a:tr>
              <a:tr h="516567">
                <a:tc>
                  <a:txBody>
                    <a:bodyPr/>
                    <a:lstStyle/>
                    <a:p>
                      <a:pPr algn="ctr" fontAlgn="ctr"/>
                      <a:r>
                        <a:rPr lang="es-CO" sz="1000" b="1" i="0" u="none" strike="noStrike">
                          <a:solidFill>
                            <a:srgbClr val="FFFFFF"/>
                          </a:solidFill>
                          <a:effectLst/>
                          <a:latin typeface="Arial" panose="020B0604020202020204" pitchFamily="34" charset="0"/>
                        </a:rPr>
                        <a:t>ACTIVIDAD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000" b="1" i="0" u="none" strike="noStrike">
                          <a:solidFill>
                            <a:srgbClr val="FFFFFF"/>
                          </a:solidFill>
                          <a:effectLst/>
                          <a:latin typeface="Arial" panose="020B0604020202020204" pitchFamily="34" charset="0"/>
                        </a:rPr>
                        <a:t>Tarea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000" b="1" i="0" u="none" strike="noStrike">
                          <a:solidFill>
                            <a:srgbClr val="FFFFFF"/>
                          </a:solidFill>
                          <a:effectLst/>
                          <a:latin typeface="Arial" panose="020B0604020202020204" pitchFamily="34" charset="0"/>
                        </a:rPr>
                        <a:t>Responsables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000" b="1" i="0" u="none" strike="noStrike">
                          <a:solidFill>
                            <a:srgbClr val="FFFFFF"/>
                          </a:solidFill>
                          <a:effectLst/>
                          <a:latin typeface="Arial" panose="020B0604020202020204" pitchFamily="34" charset="0"/>
                        </a:rPr>
                        <a:t>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000" b="1" i="0" u="none" strike="noStrike">
                          <a:solidFill>
                            <a:srgbClr val="FFFFFF"/>
                          </a:solidFill>
                          <a:effectLst/>
                          <a:latin typeface="Arial" panose="020B0604020202020204" pitchFamily="34" charset="0"/>
                        </a:rPr>
                        <a:t>AVANCE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000" b="1" i="0" u="none" strike="noStrike">
                          <a:solidFill>
                            <a:srgbClr val="FFFFFF"/>
                          </a:solidFill>
                          <a:effectLst/>
                          <a:latin typeface="Arial" panose="020B0604020202020204" pitchFamily="34" charset="0"/>
                        </a:rPr>
                        <a:t>Cumplimiento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600" b="1" i="0" u="none" strike="noStrike" dirty="0">
                          <a:solidFill>
                            <a:srgbClr val="FFFFFF"/>
                          </a:solidFill>
                          <a:effectLst/>
                          <a:latin typeface="Arial" panose="020B0604020202020204" pitchFamily="34" charset="0"/>
                        </a:rPr>
                        <a:t>31/01/2026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600" b="1" i="0" u="none" strike="noStrike">
                          <a:solidFill>
                            <a:srgbClr val="FFFFFF"/>
                          </a:solidFill>
                          <a:effectLst/>
                          <a:latin typeface="Arial" panose="020B0604020202020204" pitchFamily="34" charset="0"/>
                        </a:rPr>
                        <a:t>28/02/2026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600" b="1" i="0" u="none" strike="noStrike">
                          <a:solidFill>
                            <a:srgbClr val="FFFFFF"/>
                          </a:solidFill>
                          <a:effectLst/>
                          <a:latin typeface="Arial" panose="020B0604020202020204" pitchFamily="34" charset="0"/>
                        </a:rPr>
                        <a:t>31/03/2026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600" b="1" i="0" u="none" strike="noStrike" dirty="0">
                          <a:solidFill>
                            <a:srgbClr val="FFFFFF"/>
                          </a:solidFill>
                          <a:effectLst/>
                          <a:latin typeface="Arial" panose="020B0604020202020204" pitchFamily="34" charset="0"/>
                        </a:rPr>
                        <a:t>30/04/2026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600" b="1" i="0" u="none" strike="noStrike" dirty="0">
                          <a:solidFill>
                            <a:srgbClr val="FFFFFF"/>
                          </a:solidFill>
                          <a:effectLst/>
                          <a:latin typeface="Arial" panose="020B0604020202020204" pitchFamily="34" charset="0"/>
                        </a:rPr>
                        <a:t>31/05/2026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600" b="1" i="0" u="none" strike="noStrike" dirty="0">
                          <a:solidFill>
                            <a:srgbClr val="FFFFFF"/>
                          </a:solidFill>
                          <a:effectLst/>
                          <a:latin typeface="Arial" panose="020B0604020202020204" pitchFamily="34" charset="0"/>
                        </a:rPr>
                        <a:t>30/06/2026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600" b="1" i="0" u="none" strike="noStrike">
                          <a:solidFill>
                            <a:srgbClr val="FFFFFF"/>
                          </a:solidFill>
                          <a:effectLst/>
                          <a:latin typeface="Arial" panose="020B0604020202020204" pitchFamily="34" charset="0"/>
                        </a:rPr>
                        <a:t>31/07/2026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600" b="1" i="0" u="none" strike="noStrike" dirty="0">
                          <a:solidFill>
                            <a:srgbClr val="FFFFFF"/>
                          </a:solidFill>
                          <a:effectLst/>
                          <a:latin typeface="Arial" panose="020B0604020202020204" pitchFamily="34" charset="0"/>
                        </a:rPr>
                        <a:t>31/08/2026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600" b="1" i="0" u="none" strike="noStrike" dirty="0">
                          <a:solidFill>
                            <a:srgbClr val="FFFFFF"/>
                          </a:solidFill>
                          <a:effectLst/>
                          <a:latin typeface="Arial" panose="020B0604020202020204" pitchFamily="34" charset="0"/>
                        </a:rPr>
                        <a:t>30/09/2026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600" b="1" i="0" u="none" strike="noStrike">
                          <a:solidFill>
                            <a:srgbClr val="FFFFFF"/>
                          </a:solidFill>
                          <a:effectLst/>
                          <a:latin typeface="Arial" panose="020B0604020202020204" pitchFamily="34" charset="0"/>
                        </a:rPr>
                        <a:t>31/10/2026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600" b="1" i="0" u="none" strike="noStrike" dirty="0">
                          <a:solidFill>
                            <a:srgbClr val="FFFFFF"/>
                          </a:solidFill>
                          <a:effectLst/>
                          <a:latin typeface="Arial" panose="020B0604020202020204" pitchFamily="34" charset="0"/>
                        </a:rPr>
                        <a:t>30/11/2026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600" b="1" i="0" u="none" strike="noStrike" dirty="0">
                          <a:solidFill>
                            <a:srgbClr val="FFFFFF"/>
                          </a:solidFill>
                          <a:effectLst/>
                          <a:latin typeface="Arial" panose="020B0604020202020204" pitchFamily="34" charset="0"/>
                        </a:rPr>
                        <a:t>31/12/2026</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2251397030"/>
                  </a:ext>
                </a:extLst>
              </a:tr>
              <a:tr h="351909">
                <a:tc rowSpan="12">
                  <a:txBody>
                    <a:bodyPr/>
                    <a:lstStyle/>
                    <a:p>
                      <a:pPr algn="ctr" fontAlgn="ctr"/>
                      <a:r>
                        <a:rPr lang="es-CO" sz="1000" b="1" i="0" u="none" strike="noStrike">
                          <a:solidFill>
                            <a:srgbClr val="000000"/>
                          </a:solidFill>
                          <a:effectLst/>
                          <a:latin typeface="Arial" panose="020B0604020202020204" pitchFamily="34" charset="0"/>
                        </a:rPr>
                        <a:t>SEGUIMIENTO Y MONITOREO PDI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just" rtl="0" fontAlgn="ctr"/>
                      <a:r>
                        <a:rPr lang="es-MX" sz="1000" b="0" i="0" u="none" strike="noStrike" dirty="0">
                          <a:solidFill>
                            <a:srgbClr val="000000"/>
                          </a:solidFill>
                          <a:effectLst/>
                          <a:latin typeface="Arial" panose="020B0604020202020204" pitchFamily="34" charset="0"/>
                        </a:rPr>
                        <a:t>Realización y publicación del informe de gestión ejecutivo del PDI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9066297"/>
                  </a:ext>
                </a:extLst>
              </a:tr>
              <a:tr h="220269">
                <a:tc vMerge="1">
                  <a:txBody>
                    <a:bodyPr/>
                    <a:lstStyle/>
                    <a:p>
                      <a:endParaRPr lang="es-CO"/>
                    </a:p>
                  </a:txBody>
                  <a:tcPr/>
                </a:tc>
                <a:tc>
                  <a:txBody>
                    <a:bodyPr/>
                    <a:lstStyle/>
                    <a:p>
                      <a:pPr algn="just" rtl="0" fontAlgn="ctr"/>
                      <a:r>
                        <a:rPr lang="es-MX" sz="1000" b="0" i="0" u="none" strike="noStrike">
                          <a:solidFill>
                            <a:srgbClr val="000000"/>
                          </a:solidFill>
                          <a:effectLst/>
                          <a:latin typeface="Arial" panose="020B0604020202020204" pitchFamily="34" charset="0"/>
                        </a:rPr>
                        <a:t>Informe de Gestión PDI 2025 consolidado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0773482"/>
                  </a:ext>
                </a:extLst>
              </a:tr>
              <a:tr h="469212">
                <a:tc vMerge="1">
                  <a:txBody>
                    <a:bodyPr/>
                    <a:lstStyle/>
                    <a:p>
                      <a:endParaRPr lang="es-CO"/>
                    </a:p>
                  </a:txBody>
                  <a:tcPr/>
                </a:tc>
                <a:tc>
                  <a:txBody>
                    <a:bodyPr/>
                    <a:lstStyle/>
                    <a:p>
                      <a:pPr algn="just" rtl="0" fontAlgn="ctr"/>
                      <a:r>
                        <a:rPr lang="es-MX" sz="1000" b="0" i="0" u="none" strike="noStrike">
                          <a:solidFill>
                            <a:srgbClr val="000000"/>
                          </a:solidFill>
                          <a:effectLst/>
                          <a:latin typeface="Arial" panose="020B0604020202020204" pitchFamily="34" charset="0"/>
                        </a:rPr>
                        <a:t>Actualización y aprobación de metas 2026 PDI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MX" sz="1000" b="0" i="0" u="none" strike="noStrike">
                          <a:solidFill>
                            <a:srgbClr val="000000"/>
                          </a:solidFill>
                          <a:effectLst/>
                          <a:latin typeface="Arial" panose="020B0604020202020204" pitchFamily="34" charset="0"/>
                        </a:rPr>
                        <a:t>Planeación</a:t>
                      </a:r>
                      <a:br>
                        <a:rPr lang="es-MX" sz="1000" b="0" i="0" u="none" strike="noStrike">
                          <a:solidFill>
                            <a:srgbClr val="000000"/>
                          </a:solidFill>
                          <a:effectLst/>
                          <a:latin typeface="Arial" panose="020B0604020202020204" pitchFamily="34" charset="0"/>
                        </a:rPr>
                      </a:br>
                      <a:r>
                        <a:rPr lang="es-MX" sz="1000" b="0" i="0" u="none" strike="noStrike">
                          <a:solidFill>
                            <a:srgbClr val="000000"/>
                          </a:solidFill>
                          <a:effectLst/>
                          <a:latin typeface="Arial" panose="020B0604020202020204" pitchFamily="34" charset="0"/>
                        </a:rPr>
                        <a:t>Lideres de Pilar de Gestión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1318678"/>
                  </a:ext>
                </a:extLst>
              </a:tr>
              <a:tr h="423594">
                <a:tc vMerge="1">
                  <a:txBody>
                    <a:bodyPr/>
                    <a:lstStyle/>
                    <a:p>
                      <a:endParaRPr lang="es-CO"/>
                    </a:p>
                  </a:txBody>
                  <a:tcPr/>
                </a:tc>
                <a:tc>
                  <a:txBody>
                    <a:bodyPr/>
                    <a:lstStyle/>
                    <a:p>
                      <a:pPr algn="just" rtl="0" fontAlgn="ctr"/>
                      <a:r>
                        <a:rPr lang="es-MX" sz="1000" b="0" i="0" u="none" strike="noStrike">
                          <a:solidFill>
                            <a:srgbClr val="000000"/>
                          </a:solidFill>
                          <a:effectLst/>
                          <a:latin typeface="Arial" panose="020B0604020202020204" pitchFamily="34" charset="0"/>
                        </a:rPr>
                        <a:t>Proceso de audiencia pública de rendición de cuentas gestión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5716547"/>
                  </a:ext>
                </a:extLst>
              </a:tr>
              <a:tr h="239819">
                <a:tc vMerge="1">
                  <a:txBody>
                    <a:bodyPr/>
                    <a:lstStyle/>
                    <a:p>
                      <a:endParaRPr lang="es-CO"/>
                    </a:p>
                  </a:txBody>
                  <a:tcPr/>
                </a:tc>
                <a:tc>
                  <a:txBody>
                    <a:bodyPr/>
                    <a:lstStyle/>
                    <a:p>
                      <a:pPr algn="just" rtl="0" fontAlgn="ctr"/>
                      <a:r>
                        <a:rPr lang="es-MX" sz="1000" b="0" i="0" u="none" strike="noStrike">
                          <a:solidFill>
                            <a:srgbClr val="000000"/>
                          </a:solidFill>
                          <a:effectLst/>
                          <a:latin typeface="Arial" panose="020B0604020202020204" pitchFamily="34" charset="0"/>
                        </a:rPr>
                        <a:t>Proceso de informes de gestión por facultades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2621753"/>
                  </a:ext>
                </a:extLst>
              </a:tr>
              <a:tr h="299774">
                <a:tc vMerge="1">
                  <a:txBody>
                    <a:bodyPr/>
                    <a:lstStyle/>
                    <a:p>
                      <a:endParaRPr lang="es-CO"/>
                    </a:p>
                  </a:txBody>
                  <a:tcPr/>
                </a:tc>
                <a:tc>
                  <a:txBody>
                    <a:bodyPr/>
                    <a:lstStyle/>
                    <a:p>
                      <a:pPr algn="just" rtl="0" fontAlgn="ctr"/>
                      <a:r>
                        <a:rPr lang="es-MX" sz="1000" b="0" i="0" u="none" strike="noStrike">
                          <a:solidFill>
                            <a:srgbClr val="000000"/>
                          </a:solidFill>
                          <a:effectLst/>
                          <a:latin typeface="Arial" panose="020B0604020202020204" pitchFamily="34" charset="0"/>
                        </a:rPr>
                        <a:t>Resultados PDI 2025 ante el  Consejo Superior y avances vigecnia 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dirty="0">
                          <a:solidFill>
                            <a:srgbClr val="000000"/>
                          </a:solidFill>
                          <a:effectLst/>
                          <a:latin typeface="Arial" panose="020B060402020202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6694044"/>
                  </a:ext>
                </a:extLst>
              </a:tr>
              <a:tr h="358426">
                <a:tc vMerge="1">
                  <a:txBody>
                    <a:bodyPr/>
                    <a:lstStyle/>
                    <a:p>
                      <a:endParaRPr lang="es-CO"/>
                    </a:p>
                  </a:txBody>
                  <a:tcPr/>
                </a:tc>
                <a:tc>
                  <a:txBody>
                    <a:bodyPr/>
                    <a:lstStyle/>
                    <a:p>
                      <a:pPr algn="just" rtl="0" fontAlgn="ctr"/>
                      <a:r>
                        <a:rPr lang="es-MX" sz="1000" b="0" i="0" u="none" strike="noStrike" dirty="0">
                          <a:solidFill>
                            <a:srgbClr val="000000"/>
                          </a:solidFill>
                          <a:effectLst/>
                          <a:latin typeface="Arial" panose="020B0604020202020204" pitchFamily="34" charset="0"/>
                        </a:rPr>
                        <a:t>Seguimiento a decisiones de acción resultado Comité Sistema de Gerencia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Comité Sistema de Gerencia PDI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extLst>
                  <a:ext uri="{0D108BD9-81ED-4DB2-BD59-A6C34878D82A}">
                    <a16:rowId xmlns:a16="http://schemas.microsoft.com/office/drawing/2014/main" val="234189860"/>
                  </a:ext>
                </a:extLst>
              </a:tr>
              <a:tr h="384492">
                <a:tc vMerge="1">
                  <a:txBody>
                    <a:bodyPr/>
                    <a:lstStyle/>
                    <a:p>
                      <a:endParaRPr lang="es-CO"/>
                    </a:p>
                  </a:txBody>
                  <a:tcPr/>
                </a:tc>
                <a:tc>
                  <a:txBody>
                    <a:bodyPr/>
                    <a:lstStyle/>
                    <a:p>
                      <a:pPr algn="just" rtl="0" fontAlgn="ctr"/>
                      <a:r>
                        <a:rPr lang="es-MX" sz="1000" b="0" i="0" u="none" strike="noStrike">
                          <a:solidFill>
                            <a:srgbClr val="000000"/>
                          </a:solidFill>
                          <a:effectLst/>
                          <a:latin typeface="Arial" panose="020B0604020202020204" pitchFamily="34" charset="0"/>
                        </a:rPr>
                        <a:t>Seguimiento avances plan de desarrollo institucional 2025 acuerdo al sistema de gerencia  (4 comités)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Comité Sistema de Gerencia PDI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extLst>
                  <a:ext uri="{0D108BD9-81ED-4DB2-BD59-A6C34878D82A}">
                    <a16:rowId xmlns:a16="http://schemas.microsoft.com/office/drawing/2014/main" val="386926866"/>
                  </a:ext>
                </a:extLst>
              </a:tr>
              <a:tr h="384492">
                <a:tc vMerge="1">
                  <a:txBody>
                    <a:bodyPr/>
                    <a:lstStyle/>
                    <a:p>
                      <a:endParaRPr lang="es-CO"/>
                    </a:p>
                  </a:txBody>
                  <a:tcPr/>
                </a:tc>
                <a:tc>
                  <a:txBody>
                    <a:bodyPr/>
                    <a:lstStyle/>
                    <a:p>
                      <a:pPr algn="just" rtl="0" fontAlgn="ctr"/>
                      <a:r>
                        <a:rPr lang="es-MX" sz="1000" b="0" i="0" u="none" strike="noStrike">
                          <a:solidFill>
                            <a:srgbClr val="000000"/>
                          </a:solidFill>
                          <a:effectLst/>
                          <a:latin typeface="Arial" panose="020B0604020202020204" pitchFamily="34" charset="0"/>
                        </a:rPr>
                        <a:t>Presentar informes del contexto para análisis y toma de decisiones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Planeación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extLst>
                  <a:ext uri="{0D108BD9-81ED-4DB2-BD59-A6C34878D82A}">
                    <a16:rowId xmlns:a16="http://schemas.microsoft.com/office/drawing/2014/main" val="2108156206"/>
                  </a:ext>
                </a:extLst>
              </a:tr>
              <a:tr h="462695">
                <a:tc vMerge="1">
                  <a:txBody>
                    <a:bodyPr/>
                    <a:lstStyle/>
                    <a:p>
                      <a:endParaRPr lang="es-CO"/>
                    </a:p>
                  </a:txBody>
                  <a:tcPr/>
                </a:tc>
                <a:tc>
                  <a:txBody>
                    <a:bodyPr/>
                    <a:lstStyle/>
                    <a:p>
                      <a:pPr algn="just" rtl="0" fontAlgn="ctr"/>
                      <a:r>
                        <a:rPr lang="es-MX" sz="1000" b="0" i="0" u="none" strike="noStrike">
                          <a:solidFill>
                            <a:srgbClr val="000000"/>
                          </a:solidFill>
                          <a:effectLst/>
                          <a:latin typeface="Arial" panose="020B0604020202020204" pitchFamily="34" charset="0"/>
                        </a:rPr>
                        <a:t>Realización Feria "Aquí construimos futuro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MX" sz="1000" b="0" i="0" u="none" strike="noStrike">
                          <a:solidFill>
                            <a:srgbClr val="000000"/>
                          </a:solidFill>
                          <a:effectLst/>
                          <a:latin typeface="Arial" panose="020B0604020202020204" pitchFamily="34" charset="0"/>
                        </a:rPr>
                        <a:t>Planeación</a:t>
                      </a:r>
                      <a:br>
                        <a:rPr lang="es-MX" sz="1000" b="0" i="0" u="none" strike="noStrike">
                          <a:solidFill>
                            <a:srgbClr val="000000"/>
                          </a:solidFill>
                          <a:effectLst/>
                          <a:latin typeface="Arial" panose="020B0604020202020204" pitchFamily="34" charset="0"/>
                        </a:rPr>
                      </a:br>
                      <a:r>
                        <a:rPr lang="es-MX" sz="1000" b="0" i="0" u="none" strike="noStrike">
                          <a:solidFill>
                            <a:srgbClr val="000000"/>
                          </a:solidFill>
                          <a:effectLst/>
                          <a:latin typeface="Arial" panose="020B0604020202020204" pitchFamily="34" charset="0"/>
                        </a:rPr>
                        <a:t>Lideres de Pilar de Gestión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9941079"/>
                  </a:ext>
                </a:extLst>
              </a:tr>
              <a:tr h="280223">
                <a:tc vMerge="1">
                  <a:txBody>
                    <a:bodyPr/>
                    <a:lstStyle/>
                    <a:p>
                      <a:endParaRPr lang="es-CO"/>
                    </a:p>
                  </a:txBody>
                  <a:tcPr/>
                </a:tc>
                <a:tc>
                  <a:txBody>
                    <a:bodyPr/>
                    <a:lstStyle/>
                    <a:p>
                      <a:pPr algn="just" rtl="0" fontAlgn="ctr"/>
                      <a:r>
                        <a:rPr lang="es-MX" sz="1000" b="0" i="0" u="none" strike="noStrike" dirty="0">
                          <a:solidFill>
                            <a:srgbClr val="000000"/>
                          </a:solidFill>
                          <a:effectLst/>
                          <a:latin typeface="Arial" panose="020B0604020202020204" pitchFamily="34" charset="0"/>
                        </a:rPr>
                        <a:t>Realización jornadas conéctate al PDI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Planeación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extLst>
                  <a:ext uri="{0D108BD9-81ED-4DB2-BD59-A6C34878D82A}">
                    <a16:rowId xmlns:a16="http://schemas.microsoft.com/office/drawing/2014/main" val="2366319546"/>
                  </a:ext>
                </a:extLst>
              </a:tr>
              <a:tr h="671233">
                <a:tc vMerge="1">
                  <a:txBody>
                    <a:bodyPr/>
                    <a:lstStyle/>
                    <a:p>
                      <a:endParaRPr lang="es-CO"/>
                    </a:p>
                  </a:txBody>
                  <a:tcPr/>
                </a:tc>
                <a:tc>
                  <a:txBody>
                    <a:bodyPr/>
                    <a:lstStyle/>
                    <a:p>
                      <a:pPr algn="just" rtl="0" fontAlgn="ctr"/>
                      <a:r>
                        <a:rPr lang="es-MX" sz="1000" b="0" i="0" u="none" strike="noStrike">
                          <a:solidFill>
                            <a:srgbClr val="000000"/>
                          </a:solidFill>
                          <a:effectLst/>
                          <a:latin typeface="Arial" panose="020B0604020202020204" pitchFamily="34" charset="0"/>
                        </a:rPr>
                        <a:t>Anteproyecto de Metas PDI 2027 de proyectos  y articulación con el presupuesto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MX" sz="1000" b="0" i="0" u="none" strike="noStrike">
                          <a:solidFill>
                            <a:srgbClr val="000000"/>
                          </a:solidFill>
                          <a:effectLst/>
                          <a:latin typeface="Arial" panose="020B0604020202020204" pitchFamily="34" charset="0"/>
                        </a:rPr>
                        <a:t>Planeación</a:t>
                      </a:r>
                      <a:br>
                        <a:rPr lang="es-MX" sz="1000" b="0" i="0" u="none" strike="noStrike">
                          <a:solidFill>
                            <a:srgbClr val="000000"/>
                          </a:solidFill>
                          <a:effectLst/>
                          <a:latin typeface="Arial" panose="020B0604020202020204" pitchFamily="34" charset="0"/>
                        </a:rPr>
                      </a:br>
                      <a:r>
                        <a:rPr lang="es-MX" sz="1000" b="0" i="0" u="none" strike="noStrike">
                          <a:solidFill>
                            <a:srgbClr val="000000"/>
                          </a:solidFill>
                          <a:effectLst/>
                          <a:latin typeface="Arial" panose="020B0604020202020204" pitchFamily="34" charset="0"/>
                        </a:rPr>
                        <a:t>Vicerrectoría Administrativa</a:t>
                      </a:r>
                      <a:br>
                        <a:rPr lang="es-MX" sz="1000" b="0" i="0" u="none" strike="noStrike">
                          <a:solidFill>
                            <a:srgbClr val="000000"/>
                          </a:solidFill>
                          <a:effectLst/>
                          <a:latin typeface="Arial" panose="020B0604020202020204" pitchFamily="34" charset="0"/>
                        </a:rPr>
                      </a:br>
                      <a:r>
                        <a:rPr lang="es-MX" sz="1000" b="0" i="0" u="none" strike="noStrike">
                          <a:solidFill>
                            <a:srgbClr val="000000"/>
                          </a:solidFill>
                          <a:effectLst/>
                          <a:latin typeface="Arial" panose="020B0604020202020204" pitchFamily="34" charset="0"/>
                        </a:rPr>
                        <a:t>Redes de trabajo PDI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CO" sz="10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extLst>
                  <a:ext uri="{0D108BD9-81ED-4DB2-BD59-A6C34878D82A}">
                    <a16:rowId xmlns:a16="http://schemas.microsoft.com/office/drawing/2014/main" val="116226190"/>
                  </a:ext>
                </a:extLst>
              </a:tr>
              <a:tr h="247639">
                <a:tc gridSpan="5">
                  <a:txBody>
                    <a:bodyPr/>
                    <a:lstStyle/>
                    <a:p>
                      <a:pPr algn="ctr" fontAlgn="ctr"/>
                      <a:r>
                        <a:rPr lang="es-CO" sz="1100" b="1" i="0" u="none" strike="noStrike">
                          <a:solidFill>
                            <a:srgbClr val="000000"/>
                          </a:solidFill>
                          <a:effectLst/>
                          <a:latin typeface="Arial" panose="020B0604020202020204" pitchFamily="34" charset="0"/>
                        </a:rPr>
                        <a:t>Avance PDI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E699"/>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r>
                        <a:rPr lang="es-CO" sz="1100" b="1"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E699"/>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00" b="0" i="0" u="none" strike="noStrike" dirty="0">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7120509"/>
                  </a:ext>
                </a:extLst>
              </a:tr>
            </a:tbl>
          </a:graphicData>
        </a:graphic>
      </p:graphicFrame>
    </p:spTree>
    <p:extLst>
      <p:ext uri="{BB962C8B-B14F-4D97-AF65-F5344CB8AC3E}">
        <p14:creationId xmlns:p14="http://schemas.microsoft.com/office/powerpoint/2010/main" val="1190910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51051C7-D80F-45E8-B2EB-9BFB808CB76F}"/>
              </a:ext>
            </a:extLst>
          </p:cNvPr>
          <p:cNvGraphicFramePr>
            <a:graphicFrameLocks noGrp="1"/>
          </p:cNvGraphicFramePr>
          <p:nvPr>
            <p:extLst>
              <p:ext uri="{D42A27DB-BD31-4B8C-83A1-F6EECF244321}">
                <p14:modId xmlns:p14="http://schemas.microsoft.com/office/powerpoint/2010/main" val="1508271647"/>
              </p:ext>
            </p:extLst>
          </p:nvPr>
        </p:nvGraphicFramePr>
        <p:xfrm>
          <a:off x="264453" y="147085"/>
          <a:ext cx="11494728" cy="6563830"/>
        </p:xfrm>
        <a:graphic>
          <a:graphicData uri="http://schemas.openxmlformats.org/drawingml/2006/table">
            <a:tbl>
              <a:tblPr/>
              <a:tblGrid>
                <a:gridCol w="2880632">
                  <a:extLst>
                    <a:ext uri="{9D8B030D-6E8A-4147-A177-3AD203B41FA5}">
                      <a16:colId xmlns:a16="http://schemas.microsoft.com/office/drawing/2014/main" val="1781791290"/>
                    </a:ext>
                  </a:extLst>
                </a:gridCol>
                <a:gridCol w="2880632">
                  <a:extLst>
                    <a:ext uri="{9D8B030D-6E8A-4147-A177-3AD203B41FA5}">
                      <a16:colId xmlns:a16="http://schemas.microsoft.com/office/drawing/2014/main" val="1944428222"/>
                    </a:ext>
                  </a:extLst>
                </a:gridCol>
                <a:gridCol w="1215701">
                  <a:extLst>
                    <a:ext uri="{9D8B030D-6E8A-4147-A177-3AD203B41FA5}">
                      <a16:colId xmlns:a16="http://schemas.microsoft.com/office/drawing/2014/main" val="811626978"/>
                    </a:ext>
                  </a:extLst>
                </a:gridCol>
                <a:gridCol w="852147">
                  <a:extLst>
                    <a:ext uri="{9D8B030D-6E8A-4147-A177-3AD203B41FA5}">
                      <a16:colId xmlns:a16="http://schemas.microsoft.com/office/drawing/2014/main" val="1438203036"/>
                    </a:ext>
                  </a:extLst>
                </a:gridCol>
                <a:gridCol w="852147">
                  <a:extLst>
                    <a:ext uri="{9D8B030D-6E8A-4147-A177-3AD203B41FA5}">
                      <a16:colId xmlns:a16="http://schemas.microsoft.com/office/drawing/2014/main" val="850723162"/>
                    </a:ext>
                  </a:extLst>
                </a:gridCol>
                <a:gridCol w="842885">
                  <a:extLst>
                    <a:ext uri="{9D8B030D-6E8A-4147-A177-3AD203B41FA5}">
                      <a16:colId xmlns:a16="http://schemas.microsoft.com/office/drawing/2014/main" val="4027929953"/>
                    </a:ext>
                  </a:extLst>
                </a:gridCol>
                <a:gridCol w="213037">
                  <a:extLst>
                    <a:ext uri="{9D8B030D-6E8A-4147-A177-3AD203B41FA5}">
                      <a16:colId xmlns:a16="http://schemas.microsoft.com/office/drawing/2014/main" val="3650468598"/>
                    </a:ext>
                  </a:extLst>
                </a:gridCol>
                <a:gridCol w="159777">
                  <a:extLst>
                    <a:ext uri="{9D8B030D-6E8A-4147-A177-3AD203B41FA5}">
                      <a16:colId xmlns:a16="http://schemas.microsoft.com/office/drawing/2014/main" val="979600051"/>
                    </a:ext>
                  </a:extLst>
                </a:gridCol>
                <a:gridCol w="159777">
                  <a:extLst>
                    <a:ext uri="{9D8B030D-6E8A-4147-A177-3AD203B41FA5}">
                      <a16:colId xmlns:a16="http://schemas.microsoft.com/office/drawing/2014/main" val="2915004022"/>
                    </a:ext>
                  </a:extLst>
                </a:gridCol>
                <a:gridCol w="159777">
                  <a:extLst>
                    <a:ext uri="{9D8B030D-6E8A-4147-A177-3AD203B41FA5}">
                      <a16:colId xmlns:a16="http://schemas.microsoft.com/office/drawing/2014/main" val="1363794589"/>
                    </a:ext>
                  </a:extLst>
                </a:gridCol>
                <a:gridCol w="159777">
                  <a:extLst>
                    <a:ext uri="{9D8B030D-6E8A-4147-A177-3AD203B41FA5}">
                      <a16:colId xmlns:a16="http://schemas.microsoft.com/office/drawing/2014/main" val="1767063279"/>
                    </a:ext>
                  </a:extLst>
                </a:gridCol>
                <a:gridCol w="159777">
                  <a:extLst>
                    <a:ext uri="{9D8B030D-6E8A-4147-A177-3AD203B41FA5}">
                      <a16:colId xmlns:a16="http://schemas.microsoft.com/office/drawing/2014/main" val="1862837114"/>
                    </a:ext>
                  </a:extLst>
                </a:gridCol>
                <a:gridCol w="159777">
                  <a:extLst>
                    <a:ext uri="{9D8B030D-6E8A-4147-A177-3AD203B41FA5}">
                      <a16:colId xmlns:a16="http://schemas.microsoft.com/office/drawing/2014/main" val="2594743134"/>
                    </a:ext>
                  </a:extLst>
                </a:gridCol>
                <a:gridCol w="159777">
                  <a:extLst>
                    <a:ext uri="{9D8B030D-6E8A-4147-A177-3AD203B41FA5}">
                      <a16:colId xmlns:a16="http://schemas.microsoft.com/office/drawing/2014/main" val="445173133"/>
                    </a:ext>
                  </a:extLst>
                </a:gridCol>
                <a:gridCol w="159777">
                  <a:extLst>
                    <a:ext uri="{9D8B030D-6E8A-4147-A177-3AD203B41FA5}">
                      <a16:colId xmlns:a16="http://schemas.microsoft.com/office/drawing/2014/main" val="1012181691"/>
                    </a:ext>
                  </a:extLst>
                </a:gridCol>
                <a:gridCol w="159777">
                  <a:extLst>
                    <a:ext uri="{9D8B030D-6E8A-4147-A177-3AD203B41FA5}">
                      <a16:colId xmlns:a16="http://schemas.microsoft.com/office/drawing/2014/main" val="451384846"/>
                    </a:ext>
                  </a:extLst>
                </a:gridCol>
                <a:gridCol w="159777">
                  <a:extLst>
                    <a:ext uri="{9D8B030D-6E8A-4147-A177-3AD203B41FA5}">
                      <a16:colId xmlns:a16="http://schemas.microsoft.com/office/drawing/2014/main" val="2190093254"/>
                    </a:ext>
                  </a:extLst>
                </a:gridCol>
                <a:gridCol w="159777">
                  <a:extLst>
                    <a:ext uri="{9D8B030D-6E8A-4147-A177-3AD203B41FA5}">
                      <a16:colId xmlns:a16="http://schemas.microsoft.com/office/drawing/2014/main" val="539030536"/>
                    </a:ext>
                  </a:extLst>
                </a:gridCol>
              </a:tblGrid>
              <a:tr h="382566">
                <a:tc gridSpan="6">
                  <a:txBody>
                    <a:bodyPr/>
                    <a:lstStyle/>
                    <a:p>
                      <a:pPr algn="ctr" fontAlgn="ctr"/>
                      <a:r>
                        <a:rPr lang="es-CO" sz="1050" b="1" i="0" u="none" strike="noStrike">
                          <a:solidFill>
                            <a:srgbClr val="FFFFFF"/>
                          </a:solidFill>
                          <a:effectLst/>
                          <a:latin typeface="Arial" panose="020B0604020202020204" pitchFamily="34" charset="0"/>
                        </a:rPr>
                        <a:t>PLAN DE TRABAJO - 2026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12">
                  <a:txBody>
                    <a:bodyPr/>
                    <a:lstStyle/>
                    <a:p>
                      <a:pPr algn="ctr" fontAlgn="ctr"/>
                      <a:r>
                        <a:rPr lang="es-CO" sz="1050" b="1" i="0" u="none" strike="noStrike">
                          <a:solidFill>
                            <a:srgbClr val="FFFFFF"/>
                          </a:solidFill>
                          <a:effectLst/>
                          <a:latin typeface="Arial" panose="020B0604020202020204" pitchFamily="34" charset="0"/>
                        </a:rPr>
                        <a:t>CRONOGRAMA DE TRABAJO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59704716"/>
                  </a:ext>
                </a:extLst>
              </a:tr>
              <a:tr h="427109">
                <a:tc>
                  <a:txBody>
                    <a:bodyPr/>
                    <a:lstStyle/>
                    <a:p>
                      <a:pPr algn="ctr" fontAlgn="ctr"/>
                      <a:r>
                        <a:rPr lang="es-CO" sz="1050" b="1" i="0" u="none" strike="noStrike">
                          <a:solidFill>
                            <a:srgbClr val="FFFFFF"/>
                          </a:solidFill>
                          <a:effectLst/>
                          <a:latin typeface="Arial" panose="020B0604020202020204" pitchFamily="34" charset="0"/>
                        </a:rPr>
                        <a:t>ACTIVIDAD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050" b="1" i="0" u="none" strike="noStrike">
                          <a:solidFill>
                            <a:srgbClr val="FFFFFF"/>
                          </a:solidFill>
                          <a:effectLst/>
                          <a:latin typeface="Arial" panose="020B0604020202020204" pitchFamily="34" charset="0"/>
                        </a:rPr>
                        <a:t>Tarea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050" b="1" i="0" u="none" strike="noStrike">
                          <a:solidFill>
                            <a:srgbClr val="FFFFFF"/>
                          </a:solidFill>
                          <a:effectLst/>
                          <a:latin typeface="Arial" panose="020B0604020202020204" pitchFamily="34" charset="0"/>
                        </a:rPr>
                        <a:t>Responsables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050" b="1" i="0" u="none" strike="noStrike">
                          <a:solidFill>
                            <a:srgbClr val="FFFFFF"/>
                          </a:solidFill>
                          <a:effectLst/>
                          <a:latin typeface="Arial" panose="020B0604020202020204" pitchFamily="34" charset="0"/>
                        </a:rPr>
                        <a:t>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050" b="1" i="0" u="none" strike="noStrike">
                          <a:solidFill>
                            <a:srgbClr val="FFFFFF"/>
                          </a:solidFill>
                          <a:effectLst/>
                          <a:latin typeface="Arial" panose="020B0604020202020204" pitchFamily="34" charset="0"/>
                        </a:rPr>
                        <a:t>AVANCE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1050" b="1" i="0" u="none" strike="noStrike">
                          <a:solidFill>
                            <a:srgbClr val="FFFFFF"/>
                          </a:solidFill>
                          <a:effectLst/>
                          <a:latin typeface="Arial" panose="020B0604020202020204" pitchFamily="34" charset="0"/>
                        </a:rPr>
                        <a:t>Cumplimiento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500" b="1" i="0" u="none" strike="noStrike" dirty="0">
                          <a:solidFill>
                            <a:srgbClr val="FFFFFF"/>
                          </a:solidFill>
                          <a:effectLst/>
                          <a:latin typeface="Arial" panose="020B0604020202020204" pitchFamily="34" charset="0"/>
                        </a:rPr>
                        <a:t>31/01/2026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500" b="1" i="0" u="none" strike="noStrike" dirty="0">
                          <a:solidFill>
                            <a:srgbClr val="FFFFFF"/>
                          </a:solidFill>
                          <a:effectLst/>
                          <a:latin typeface="Arial" panose="020B0604020202020204" pitchFamily="34" charset="0"/>
                        </a:rPr>
                        <a:t>28/02/2026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500" b="1" i="0" u="none" strike="noStrike" dirty="0">
                          <a:solidFill>
                            <a:srgbClr val="FFFFFF"/>
                          </a:solidFill>
                          <a:effectLst/>
                          <a:latin typeface="Arial" panose="020B0604020202020204" pitchFamily="34" charset="0"/>
                        </a:rPr>
                        <a:t>31/03/2026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500" b="1" i="0" u="none" strike="noStrike" dirty="0">
                          <a:solidFill>
                            <a:srgbClr val="FFFFFF"/>
                          </a:solidFill>
                          <a:effectLst/>
                          <a:latin typeface="Arial" panose="020B0604020202020204" pitchFamily="34" charset="0"/>
                        </a:rPr>
                        <a:t>30/04/2026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500" b="1" i="0" u="none" strike="noStrike">
                          <a:solidFill>
                            <a:srgbClr val="FFFFFF"/>
                          </a:solidFill>
                          <a:effectLst/>
                          <a:latin typeface="Arial" panose="020B0604020202020204" pitchFamily="34" charset="0"/>
                        </a:rPr>
                        <a:t>31/05/2026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500" b="1" i="0" u="none" strike="noStrike" dirty="0">
                          <a:solidFill>
                            <a:srgbClr val="FFFFFF"/>
                          </a:solidFill>
                          <a:effectLst/>
                          <a:latin typeface="Arial" panose="020B0604020202020204" pitchFamily="34" charset="0"/>
                        </a:rPr>
                        <a:t>30/06/2026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500" b="1" i="0" u="none" strike="noStrike">
                          <a:solidFill>
                            <a:srgbClr val="FFFFFF"/>
                          </a:solidFill>
                          <a:effectLst/>
                          <a:latin typeface="Arial" panose="020B0604020202020204" pitchFamily="34" charset="0"/>
                        </a:rPr>
                        <a:t>31/07/2026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500" b="1" i="0" u="none" strike="noStrike" dirty="0">
                          <a:solidFill>
                            <a:srgbClr val="FFFFFF"/>
                          </a:solidFill>
                          <a:effectLst/>
                          <a:latin typeface="Arial" panose="020B0604020202020204" pitchFamily="34" charset="0"/>
                        </a:rPr>
                        <a:t>31/08/2026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500" b="1" i="0" u="none" strike="noStrike" dirty="0">
                          <a:solidFill>
                            <a:srgbClr val="FFFFFF"/>
                          </a:solidFill>
                          <a:effectLst/>
                          <a:latin typeface="Arial" panose="020B0604020202020204" pitchFamily="34" charset="0"/>
                        </a:rPr>
                        <a:t>30/09/2026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500" b="1" i="0" u="none" strike="noStrike">
                          <a:solidFill>
                            <a:srgbClr val="FFFFFF"/>
                          </a:solidFill>
                          <a:effectLst/>
                          <a:latin typeface="Arial" panose="020B0604020202020204" pitchFamily="34" charset="0"/>
                        </a:rPr>
                        <a:t>31/10/2026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500" b="1" i="0" u="none" strike="noStrike">
                          <a:solidFill>
                            <a:srgbClr val="FFFFFF"/>
                          </a:solidFill>
                          <a:effectLst/>
                          <a:latin typeface="Arial" panose="020B0604020202020204" pitchFamily="34" charset="0"/>
                        </a:rPr>
                        <a:t>30/11/2026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ctr" fontAlgn="ctr"/>
                      <a:r>
                        <a:rPr lang="es-CO" sz="500" b="1" i="0" u="none" strike="noStrike" dirty="0">
                          <a:solidFill>
                            <a:srgbClr val="FFFFFF"/>
                          </a:solidFill>
                          <a:effectLst/>
                          <a:latin typeface="Arial" panose="020B0604020202020204" pitchFamily="34" charset="0"/>
                        </a:rPr>
                        <a:t>31/12/2026</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1464360771"/>
                  </a:ext>
                </a:extLst>
              </a:tr>
              <a:tr h="563978">
                <a:tc rowSpan="9">
                  <a:txBody>
                    <a:bodyPr/>
                    <a:lstStyle/>
                    <a:p>
                      <a:pPr algn="ctr" fontAlgn="ctr"/>
                      <a:r>
                        <a:rPr lang="es-CO" sz="1050" b="1" i="0" u="none" strike="noStrike">
                          <a:solidFill>
                            <a:srgbClr val="000000"/>
                          </a:solidFill>
                          <a:effectLst/>
                          <a:latin typeface="Arial" panose="020B0604020202020204" pitchFamily="34" charset="0"/>
                        </a:rPr>
                        <a:t>SEGUIMIENTO Y MONITOREO AUTOEVALUACIÓN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just" rtl="0" fontAlgn="ctr"/>
                      <a:r>
                        <a:rPr lang="es-MX" sz="1050" b="0" i="0" u="none" strike="noStrike">
                          <a:solidFill>
                            <a:srgbClr val="000000"/>
                          </a:solidFill>
                          <a:effectLst/>
                          <a:latin typeface="Arial" panose="020B0604020202020204" pitchFamily="34" charset="0"/>
                        </a:rPr>
                        <a:t>Revisión y actualización de los indicadores ( características) del Plan de Mejoramiento Institucional de acuerdo a la normatividad vigente.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05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ctr" fontAlgn="ctr"/>
                      <a:r>
                        <a:rPr lang="es-CO" sz="105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8943044"/>
                  </a:ext>
                </a:extLst>
              </a:tr>
              <a:tr h="435370">
                <a:tc vMerge="1">
                  <a:txBody>
                    <a:bodyPr/>
                    <a:lstStyle/>
                    <a:p>
                      <a:endParaRPr lang="es-CO"/>
                    </a:p>
                  </a:txBody>
                  <a:tcPr/>
                </a:tc>
                <a:tc>
                  <a:txBody>
                    <a:bodyPr/>
                    <a:lstStyle/>
                    <a:p>
                      <a:pPr algn="just" rtl="0" fontAlgn="ctr"/>
                      <a:r>
                        <a:rPr lang="es-MX" sz="1050" b="0" i="0" u="none" strike="noStrike">
                          <a:solidFill>
                            <a:srgbClr val="000000"/>
                          </a:solidFill>
                          <a:effectLst/>
                          <a:latin typeface="Arial" panose="020B0604020202020204" pitchFamily="34" charset="0"/>
                        </a:rPr>
                        <a:t>Implementación del Sistema de Seguimiento al Plan de Mejoramiento Institucional - PMI.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05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ctr" fontAlgn="ctr"/>
                      <a:r>
                        <a:rPr lang="es-CO" sz="105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dirty="0">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7001667"/>
                  </a:ext>
                </a:extLst>
              </a:tr>
              <a:tr h="435370">
                <a:tc vMerge="1">
                  <a:txBody>
                    <a:bodyPr/>
                    <a:lstStyle/>
                    <a:p>
                      <a:endParaRPr lang="es-CO"/>
                    </a:p>
                  </a:txBody>
                  <a:tcPr/>
                </a:tc>
                <a:tc>
                  <a:txBody>
                    <a:bodyPr/>
                    <a:lstStyle/>
                    <a:p>
                      <a:pPr algn="just" rtl="0" fontAlgn="ctr"/>
                      <a:r>
                        <a:rPr lang="es-MX" sz="1050" b="0" i="0" u="none" strike="noStrike">
                          <a:solidFill>
                            <a:srgbClr val="000000"/>
                          </a:solidFill>
                          <a:effectLst/>
                          <a:latin typeface="Arial" panose="020B0604020202020204" pitchFamily="34" charset="0"/>
                        </a:rPr>
                        <a:t>Diseño e implementación del Sistema de Seguimiento al Plan de Mejoramiento Internacional Institucional.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1994500"/>
                  </a:ext>
                </a:extLst>
              </a:tr>
              <a:tr h="435370">
                <a:tc vMerge="1">
                  <a:txBody>
                    <a:bodyPr/>
                    <a:lstStyle/>
                    <a:p>
                      <a:endParaRPr lang="es-CO"/>
                    </a:p>
                  </a:txBody>
                  <a:tcPr/>
                </a:tc>
                <a:tc>
                  <a:txBody>
                    <a:bodyPr/>
                    <a:lstStyle/>
                    <a:p>
                      <a:pPr algn="just" rtl="0" fontAlgn="ctr"/>
                      <a:r>
                        <a:rPr lang="es-MX" sz="1050" b="0" i="0" u="none" strike="noStrike">
                          <a:solidFill>
                            <a:srgbClr val="000000"/>
                          </a:solidFill>
                          <a:effectLst/>
                          <a:latin typeface="Arial" panose="020B0604020202020204" pitchFamily="34" charset="0"/>
                        </a:rPr>
                        <a:t>Informe de seguimiento al Plan de Mejoramiento  Insitucional - PMI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Planeación</a:t>
                      </a:r>
                      <a:br>
                        <a:rPr lang="es-CO" sz="1050" b="0" i="0" u="none" strike="noStrike">
                          <a:solidFill>
                            <a:srgbClr val="000000"/>
                          </a:solidFill>
                          <a:effectLst/>
                          <a:latin typeface="Arial" panose="020B0604020202020204" pitchFamily="34" charset="0"/>
                        </a:rPr>
                      </a:br>
                      <a:r>
                        <a:rPr lang="es-CO" sz="1050" b="0" i="0" u="none" strike="noStrike">
                          <a:solidFill>
                            <a:srgbClr val="000000"/>
                          </a:solidFill>
                          <a:effectLst/>
                          <a:latin typeface="Arial" panose="020B0604020202020204" pitchFamily="34" charset="0"/>
                        </a:rPr>
                        <a:t>Líderes de Factor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865307"/>
                  </a:ext>
                </a:extLst>
              </a:tr>
              <a:tr h="435370">
                <a:tc vMerge="1">
                  <a:txBody>
                    <a:bodyPr/>
                    <a:lstStyle/>
                    <a:p>
                      <a:endParaRPr lang="es-CO"/>
                    </a:p>
                  </a:txBody>
                  <a:tcPr/>
                </a:tc>
                <a:tc>
                  <a:txBody>
                    <a:bodyPr/>
                    <a:lstStyle/>
                    <a:p>
                      <a:pPr algn="just" rtl="0" fontAlgn="ctr"/>
                      <a:r>
                        <a:rPr lang="es-MX" sz="1050" b="0" i="0" u="none" strike="noStrike">
                          <a:solidFill>
                            <a:srgbClr val="000000"/>
                          </a:solidFill>
                          <a:effectLst/>
                          <a:latin typeface="Arial" panose="020B0604020202020204" pitchFamily="34" charset="0"/>
                        </a:rPr>
                        <a:t>Informe de seguimiento al Plan de Mejoramiento Internacional Insitucional - PMII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Planeación</a:t>
                      </a:r>
                      <a:br>
                        <a:rPr lang="es-CO" sz="1050" b="0" i="0" u="none" strike="noStrike">
                          <a:solidFill>
                            <a:srgbClr val="000000"/>
                          </a:solidFill>
                          <a:effectLst/>
                          <a:latin typeface="Arial" panose="020B0604020202020204" pitchFamily="34" charset="0"/>
                        </a:rPr>
                      </a:br>
                      <a:r>
                        <a:rPr lang="es-CO" sz="1050" b="0" i="0" u="none" strike="noStrike">
                          <a:solidFill>
                            <a:srgbClr val="000000"/>
                          </a:solidFill>
                          <a:effectLst/>
                          <a:latin typeface="Arial" panose="020B0604020202020204" pitchFamily="34" charset="0"/>
                        </a:rPr>
                        <a:t>Líderes de Factor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3615837"/>
                  </a:ext>
                </a:extLst>
              </a:tr>
              <a:tr h="630425">
                <a:tc vMerge="1">
                  <a:txBody>
                    <a:bodyPr/>
                    <a:lstStyle/>
                    <a:p>
                      <a:endParaRPr lang="es-CO"/>
                    </a:p>
                  </a:txBody>
                  <a:tcPr/>
                </a:tc>
                <a:tc>
                  <a:txBody>
                    <a:bodyPr/>
                    <a:lstStyle/>
                    <a:p>
                      <a:pPr algn="just" rtl="0" fontAlgn="ctr"/>
                      <a:r>
                        <a:rPr lang="es-MX" sz="1050" b="0" i="0" u="none" strike="noStrike">
                          <a:solidFill>
                            <a:srgbClr val="000000"/>
                          </a:solidFill>
                          <a:effectLst/>
                          <a:latin typeface="Arial" panose="020B0604020202020204" pitchFamily="34" charset="0"/>
                        </a:rPr>
                        <a:t>Actualización de la Matriz de Análisis de  indicadores para la articulación del PMI - PMII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7737719"/>
                  </a:ext>
                </a:extLst>
              </a:tr>
              <a:tr h="563978">
                <a:tc vMerge="1">
                  <a:txBody>
                    <a:bodyPr/>
                    <a:lstStyle/>
                    <a:p>
                      <a:endParaRPr lang="es-CO"/>
                    </a:p>
                  </a:txBody>
                  <a:tcPr/>
                </a:tc>
                <a:tc>
                  <a:txBody>
                    <a:bodyPr/>
                    <a:lstStyle/>
                    <a:p>
                      <a:pPr algn="just" rtl="0" fontAlgn="ctr"/>
                      <a:r>
                        <a:rPr lang="es-MX" sz="1050" b="0" i="0" u="none" strike="noStrike">
                          <a:solidFill>
                            <a:srgbClr val="000000"/>
                          </a:solidFill>
                          <a:effectLst/>
                          <a:latin typeface="Arial" panose="020B0604020202020204" pitchFamily="34" charset="0"/>
                        </a:rPr>
                        <a:t>Identificación de acciones de mejora de programas académicos que permitan identicar pautas para las acciones de mejora institucionales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Planeación</a:t>
                      </a:r>
                      <a:br>
                        <a:rPr lang="es-CO" sz="1050" b="0" i="0" u="none" strike="noStrike">
                          <a:solidFill>
                            <a:srgbClr val="000000"/>
                          </a:solidFill>
                          <a:effectLst/>
                          <a:latin typeface="Arial" panose="020B0604020202020204" pitchFamily="34" charset="0"/>
                        </a:rPr>
                      </a:br>
                      <a:r>
                        <a:rPr lang="es-CO" sz="1050" b="0" i="0" u="none" strike="noStrike">
                          <a:solidFill>
                            <a:srgbClr val="000000"/>
                          </a:solidFill>
                          <a:effectLst/>
                          <a:latin typeface="Arial" panose="020B0604020202020204" pitchFamily="34" charset="0"/>
                        </a:rPr>
                        <a:t>Vicerrectoría Académica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05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extLst>
                  <a:ext uri="{0D108BD9-81ED-4DB2-BD59-A6C34878D82A}">
                    <a16:rowId xmlns:a16="http://schemas.microsoft.com/office/drawing/2014/main" val="3694881872"/>
                  </a:ext>
                </a:extLst>
              </a:tr>
              <a:tr h="845967">
                <a:tc vMerge="1">
                  <a:txBody>
                    <a:bodyPr/>
                    <a:lstStyle/>
                    <a:p>
                      <a:endParaRPr lang="es-CO"/>
                    </a:p>
                  </a:txBody>
                  <a:tcPr/>
                </a:tc>
                <a:tc>
                  <a:txBody>
                    <a:bodyPr/>
                    <a:lstStyle/>
                    <a:p>
                      <a:pPr algn="just" rtl="0" fontAlgn="ctr"/>
                      <a:r>
                        <a:rPr lang="es-MX" sz="1050" b="0" i="0" u="none" strike="noStrike">
                          <a:solidFill>
                            <a:srgbClr val="000000"/>
                          </a:solidFill>
                          <a:effectLst/>
                          <a:latin typeface="Arial" panose="020B0604020202020204" pitchFamily="34" charset="0"/>
                        </a:rPr>
                        <a:t>Definición de la Estrategia de socialización y articulación de la cultura AAA de Autorreflexión, Autoevaluación y Autorregulación, de la normativa, de los resultados de la autoevaluación Institucional,  y de los resultados del PMI.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Planeación</a:t>
                      </a:r>
                      <a:br>
                        <a:rPr lang="es-CO" sz="1050" b="0" i="0" u="none" strike="noStrike">
                          <a:solidFill>
                            <a:srgbClr val="000000"/>
                          </a:solidFill>
                          <a:effectLst/>
                          <a:latin typeface="Arial" panose="020B0604020202020204" pitchFamily="34" charset="0"/>
                        </a:rPr>
                      </a:br>
                      <a:r>
                        <a:rPr lang="es-CO" sz="1050" b="0" i="0" u="none" strike="noStrike">
                          <a:solidFill>
                            <a:srgbClr val="000000"/>
                          </a:solidFill>
                          <a:effectLst/>
                          <a:latin typeface="Arial" panose="020B0604020202020204" pitchFamily="34" charset="0"/>
                        </a:rPr>
                        <a:t>Líderes de Factor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05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9FF"/>
                    </a:solidFill>
                  </a:tcPr>
                </a:tc>
                <a:extLst>
                  <a:ext uri="{0D108BD9-81ED-4DB2-BD59-A6C34878D82A}">
                    <a16:rowId xmlns:a16="http://schemas.microsoft.com/office/drawing/2014/main" val="1605226124"/>
                  </a:ext>
                </a:extLst>
              </a:tr>
              <a:tr h="563978">
                <a:tc vMerge="1">
                  <a:txBody>
                    <a:bodyPr/>
                    <a:lstStyle/>
                    <a:p>
                      <a:endParaRPr lang="es-CO"/>
                    </a:p>
                  </a:txBody>
                  <a:tcPr/>
                </a:tc>
                <a:tc>
                  <a:txBody>
                    <a:bodyPr/>
                    <a:lstStyle/>
                    <a:p>
                      <a:pPr algn="just" rtl="0" fontAlgn="ctr"/>
                      <a:r>
                        <a:rPr lang="es-MX" sz="1050" b="0" i="0" u="none" strike="noStrike">
                          <a:solidFill>
                            <a:srgbClr val="000000"/>
                          </a:solidFill>
                          <a:effectLst/>
                          <a:latin typeface="Arial" panose="020B0604020202020204" pitchFamily="34" charset="0"/>
                        </a:rPr>
                        <a:t>Implementación Implementación de la estrategia transversal de comunicaciones del proceso y de los resultados de la Acreditación Institucional nacional e internacional.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Planeación</a:t>
                      </a:r>
                      <a:br>
                        <a:rPr lang="es-CO" sz="1050" b="0" i="0" u="none" strike="noStrike">
                          <a:solidFill>
                            <a:srgbClr val="000000"/>
                          </a:solidFill>
                          <a:effectLst/>
                          <a:latin typeface="Arial" panose="020B0604020202020204" pitchFamily="34" charset="0"/>
                        </a:rPr>
                      </a:br>
                      <a:r>
                        <a:rPr lang="es-CO" sz="1050" b="0" i="0" u="none" strike="noStrike">
                          <a:solidFill>
                            <a:srgbClr val="000000"/>
                          </a:solidFill>
                          <a:effectLst/>
                          <a:latin typeface="Arial" panose="020B0604020202020204" pitchFamily="34" charset="0"/>
                        </a:rPr>
                        <a:t>Líderes de Factor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05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CO" sz="105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9FF"/>
                    </a:solidFill>
                  </a:tcPr>
                </a:tc>
                <a:extLst>
                  <a:ext uri="{0D108BD9-81ED-4DB2-BD59-A6C34878D82A}">
                    <a16:rowId xmlns:a16="http://schemas.microsoft.com/office/drawing/2014/main" val="1324164791"/>
                  </a:ext>
                </a:extLst>
              </a:tr>
              <a:tr h="161137">
                <a:tc gridSpan="5">
                  <a:txBody>
                    <a:bodyPr/>
                    <a:lstStyle/>
                    <a:p>
                      <a:pPr algn="ctr" fontAlgn="ctr"/>
                      <a:r>
                        <a:rPr lang="es-CO" sz="1200" b="1" i="0" u="none" strike="noStrike">
                          <a:solidFill>
                            <a:srgbClr val="000000"/>
                          </a:solidFill>
                          <a:effectLst/>
                          <a:latin typeface="Arial" panose="020B0604020202020204" pitchFamily="34" charset="0"/>
                        </a:rPr>
                        <a:t>Avance Autoevaluación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r>
                        <a:rPr lang="es-CO" sz="1200" b="1"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02502866"/>
                  </a:ext>
                </a:extLst>
              </a:tr>
              <a:tr h="241705">
                <a:tc gridSpan="5">
                  <a:txBody>
                    <a:bodyPr/>
                    <a:lstStyle/>
                    <a:p>
                      <a:pPr algn="ctr" fontAlgn="ctr"/>
                      <a:r>
                        <a:rPr lang="es-CO" sz="1800" b="1" i="0" u="none" strike="noStrike">
                          <a:solidFill>
                            <a:srgbClr val="FFFFFF"/>
                          </a:solidFill>
                          <a:effectLst/>
                          <a:latin typeface="Arial" panose="020B0604020202020204" pitchFamily="34" charset="0"/>
                        </a:rPr>
                        <a:t>Porcentaje de cumplimiento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r>
                        <a:rPr lang="es-CO" sz="1800" b="1" i="0" u="none" strike="noStrike">
                          <a:solidFill>
                            <a:srgbClr val="FFFFFF"/>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105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s-CO" sz="105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520744600"/>
                  </a:ext>
                </a:extLst>
              </a:tr>
            </a:tbl>
          </a:graphicData>
        </a:graphic>
      </p:graphicFrame>
    </p:spTree>
    <p:extLst>
      <p:ext uri="{BB962C8B-B14F-4D97-AF65-F5344CB8AC3E}">
        <p14:creationId xmlns:p14="http://schemas.microsoft.com/office/powerpoint/2010/main" val="2935087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F5A45059-F732-404E-ADF5-59BDFAFCA4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371" y="1168155"/>
            <a:ext cx="1905225" cy="4778639"/>
          </a:xfrm>
          <a:prstGeom prst="rect">
            <a:avLst/>
          </a:prstGeom>
        </p:spPr>
      </p:pic>
      <p:sp>
        <p:nvSpPr>
          <p:cNvPr id="6" name="Título 3">
            <a:extLst>
              <a:ext uri="{FF2B5EF4-FFF2-40B4-BE49-F238E27FC236}">
                <a16:creationId xmlns:a16="http://schemas.microsoft.com/office/drawing/2014/main" id="{511852CD-1F18-40FA-927E-4352857E5719}"/>
              </a:ext>
            </a:extLst>
          </p:cNvPr>
          <p:cNvSpPr txBox="1">
            <a:spLocks/>
          </p:cNvSpPr>
          <p:nvPr/>
        </p:nvSpPr>
        <p:spPr>
          <a:xfrm>
            <a:off x="4623391" y="1374344"/>
            <a:ext cx="5145740" cy="1819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4400" dirty="0">
                <a:latin typeface="Tahoma" panose="020B0604030504040204" pitchFamily="34" charset="0"/>
                <a:ea typeface="Tahoma" panose="020B0604030504040204" pitchFamily="34" charset="0"/>
                <a:cs typeface="Tahoma" panose="020B0604030504040204" pitchFamily="34" charset="0"/>
              </a:rPr>
              <a:t>8. </a:t>
            </a:r>
            <a:r>
              <a:rPr lang="es-MX" sz="4400" dirty="0">
                <a:latin typeface="Tahoma" panose="020B0604030504040204" pitchFamily="34" charset="0"/>
                <a:ea typeface="Tahoma" panose="020B0604030504040204" pitchFamily="34" charset="0"/>
                <a:cs typeface="Tahoma" panose="020B0604030504040204" pitchFamily="34" charset="0"/>
              </a:rPr>
              <a:t>Proposiciones y varios</a:t>
            </a:r>
          </a:p>
        </p:txBody>
      </p:sp>
      <p:pic>
        <p:nvPicPr>
          <p:cNvPr id="7" name="Imagen 6">
            <a:extLst>
              <a:ext uri="{FF2B5EF4-FFF2-40B4-BE49-F238E27FC236}">
                <a16:creationId xmlns:a16="http://schemas.microsoft.com/office/drawing/2014/main" id="{A1DBA279-52AD-4FF7-A005-74829F7B96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2918" y="4492905"/>
            <a:ext cx="1770572" cy="1720734"/>
          </a:xfrm>
          <a:prstGeom prst="rect">
            <a:avLst/>
          </a:prstGeom>
        </p:spPr>
      </p:pic>
      <p:pic>
        <p:nvPicPr>
          <p:cNvPr id="9" name="Google Shape;291;p15">
            <a:extLst>
              <a:ext uri="{FF2B5EF4-FFF2-40B4-BE49-F238E27FC236}">
                <a16:creationId xmlns:a16="http://schemas.microsoft.com/office/drawing/2014/main" id="{4E1E1D1E-D0C4-4ADE-BB7F-5721496A2D08}"/>
              </a:ext>
            </a:extLst>
          </p:cNvPr>
          <p:cNvPicPr preferRelativeResize="0"/>
          <p:nvPr/>
        </p:nvPicPr>
        <p:blipFill rotWithShape="1">
          <a:blip r:embed="rId4">
            <a:alphaModFix/>
          </a:blip>
          <a:srcRect/>
          <a:stretch/>
        </p:blipFill>
        <p:spPr>
          <a:xfrm>
            <a:off x="6622447" y="4906597"/>
            <a:ext cx="760684" cy="1094876"/>
          </a:xfrm>
          <a:prstGeom prst="rect">
            <a:avLst/>
          </a:prstGeom>
          <a:noFill/>
          <a:ln>
            <a:noFill/>
          </a:ln>
        </p:spPr>
      </p:pic>
      <p:pic>
        <p:nvPicPr>
          <p:cNvPr id="10" name="Google Shape;292;p15">
            <a:extLst>
              <a:ext uri="{FF2B5EF4-FFF2-40B4-BE49-F238E27FC236}">
                <a16:creationId xmlns:a16="http://schemas.microsoft.com/office/drawing/2014/main" id="{43788730-3572-48AE-A91F-A127045154DA}"/>
              </a:ext>
            </a:extLst>
          </p:cNvPr>
          <p:cNvPicPr preferRelativeResize="0"/>
          <p:nvPr/>
        </p:nvPicPr>
        <p:blipFill rotWithShape="1">
          <a:blip r:embed="rId5">
            <a:alphaModFix/>
          </a:blip>
          <a:srcRect/>
          <a:stretch/>
        </p:blipFill>
        <p:spPr>
          <a:xfrm>
            <a:off x="7383132" y="4818185"/>
            <a:ext cx="1329785" cy="1183288"/>
          </a:xfrm>
          <a:prstGeom prst="rect">
            <a:avLst/>
          </a:prstGeom>
          <a:noFill/>
          <a:ln>
            <a:noFill/>
          </a:ln>
        </p:spPr>
      </p:pic>
    </p:spTree>
    <p:extLst>
      <p:ext uri="{BB962C8B-B14F-4D97-AF65-F5344CB8AC3E}">
        <p14:creationId xmlns:p14="http://schemas.microsoft.com/office/powerpoint/2010/main" val="1883134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6E23B3A-2FD3-4FB4-8F91-E9FFED48E944}"/>
              </a:ext>
            </a:extLst>
          </p:cNvPr>
          <p:cNvSpPr txBox="1">
            <a:spLocks/>
          </p:cNvSpPr>
          <p:nvPr/>
        </p:nvSpPr>
        <p:spPr>
          <a:xfrm>
            <a:off x="3299031" y="2522144"/>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6600" dirty="0">
                <a:solidFill>
                  <a:srgbClr val="080808"/>
                </a:solidFill>
                <a:latin typeface="Arial Rounded MT Bold" panose="020F0704030504030204" pitchFamily="34" charset="0"/>
              </a:rPr>
              <a:t>¡GRACIAS!</a:t>
            </a:r>
          </a:p>
        </p:txBody>
      </p:sp>
      <p:pic>
        <p:nvPicPr>
          <p:cNvPr id="3" name="Imagen 2" descr="Imagen que contiene dibujo&#10;&#10;Descripción generada automáticamente">
            <a:extLst>
              <a:ext uri="{FF2B5EF4-FFF2-40B4-BE49-F238E27FC236}">
                <a16:creationId xmlns:a16="http://schemas.microsoft.com/office/drawing/2014/main" id="{251FF7CB-E85F-4ADC-A31D-E8ADD54323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379" y="2420985"/>
            <a:ext cx="1558802" cy="3916991"/>
          </a:xfrm>
          <a:prstGeom prst="rect">
            <a:avLst/>
          </a:prstGeom>
        </p:spPr>
      </p:pic>
      <p:pic>
        <p:nvPicPr>
          <p:cNvPr id="7" name="Imagen 6">
            <a:extLst>
              <a:ext uri="{FF2B5EF4-FFF2-40B4-BE49-F238E27FC236}">
                <a16:creationId xmlns:a16="http://schemas.microsoft.com/office/drawing/2014/main" id="{C59FDE69-0E75-4D4B-A8B2-B0E51F8989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2918" y="4492905"/>
            <a:ext cx="1770572" cy="1720734"/>
          </a:xfrm>
          <a:prstGeom prst="rect">
            <a:avLst/>
          </a:prstGeom>
        </p:spPr>
      </p:pic>
      <p:pic>
        <p:nvPicPr>
          <p:cNvPr id="8" name="Google Shape;291;p15">
            <a:extLst>
              <a:ext uri="{FF2B5EF4-FFF2-40B4-BE49-F238E27FC236}">
                <a16:creationId xmlns:a16="http://schemas.microsoft.com/office/drawing/2014/main" id="{0627EF2C-9CF8-4046-8D7B-28438B5FF005}"/>
              </a:ext>
            </a:extLst>
          </p:cNvPr>
          <p:cNvPicPr preferRelativeResize="0"/>
          <p:nvPr/>
        </p:nvPicPr>
        <p:blipFill rotWithShape="1">
          <a:blip r:embed="rId4">
            <a:alphaModFix/>
          </a:blip>
          <a:srcRect/>
          <a:stretch/>
        </p:blipFill>
        <p:spPr>
          <a:xfrm>
            <a:off x="6622447" y="4906597"/>
            <a:ext cx="760684" cy="1094876"/>
          </a:xfrm>
          <a:prstGeom prst="rect">
            <a:avLst/>
          </a:prstGeom>
          <a:noFill/>
          <a:ln>
            <a:noFill/>
          </a:ln>
        </p:spPr>
      </p:pic>
      <p:pic>
        <p:nvPicPr>
          <p:cNvPr id="9" name="Google Shape;292;p15">
            <a:extLst>
              <a:ext uri="{FF2B5EF4-FFF2-40B4-BE49-F238E27FC236}">
                <a16:creationId xmlns:a16="http://schemas.microsoft.com/office/drawing/2014/main" id="{DE157CF6-E78D-4980-80C7-66F2866C471F}"/>
              </a:ext>
            </a:extLst>
          </p:cNvPr>
          <p:cNvPicPr preferRelativeResize="0"/>
          <p:nvPr/>
        </p:nvPicPr>
        <p:blipFill rotWithShape="1">
          <a:blip r:embed="rId5">
            <a:alphaModFix/>
          </a:blip>
          <a:srcRect/>
          <a:stretch/>
        </p:blipFill>
        <p:spPr>
          <a:xfrm>
            <a:off x="7383132" y="4818185"/>
            <a:ext cx="1329785" cy="1183288"/>
          </a:xfrm>
          <a:prstGeom prst="rect">
            <a:avLst/>
          </a:prstGeom>
          <a:noFill/>
          <a:ln>
            <a:noFill/>
          </a:ln>
        </p:spPr>
      </p:pic>
    </p:spTree>
    <p:extLst>
      <p:ext uri="{BB962C8B-B14F-4D97-AF65-F5344CB8AC3E}">
        <p14:creationId xmlns:p14="http://schemas.microsoft.com/office/powerpoint/2010/main" val="282632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9DD440F-5AB9-424B-B8FD-9CEF84D12E8C}"/>
              </a:ext>
            </a:extLst>
          </p:cNvPr>
          <p:cNvSpPr>
            <a:spLocks noGrp="1"/>
          </p:cNvSpPr>
          <p:nvPr>
            <p:ph type="title"/>
          </p:nvPr>
        </p:nvSpPr>
        <p:spPr>
          <a:xfrm>
            <a:off x="1387321" y="1063093"/>
            <a:ext cx="7886700" cy="653777"/>
          </a:xfrm>
        </p:spPr>
        <p:txBody>
          <a:bodyPr>
            <a:normAutofit fontScale="90000"/>
          </a:bodyPr>
          <a:lstStyle/>
          <a:p>
            <a:br>
              <a:rPr lang="es-CO" sz="1600" b="1" dirty="0">
                <a:effectLst/>
                <a:latin typeface="Arial" panose="020B0604020202020204" pitchFamily="34" charset="0"/>
                <a:ea typeface="Times New Roman" panose="02020603050405020304" pitchFamily="18" charset="0"/>
                <a:cs typeface="Arial" panose="020B0604020202020204" pitchFamily="34" charset="0"/>
              </a:rPr>
            </a:br>
            <a:endParaRPr lang="es-CO" b="1" dirty="0"/>
          </a:p>
        </p:txBody>
      </p:sp>
      <p:sp>
        <p:nvSpPr>
          <p:cNvPr id="7" name="Google Shape;146;p20">
            <a:extLst>
              <a:ext uri="{FF2B5EF4-FFF2-40B4-BE49-F238E27FC236}">
                <a16:creationId xmlns:a16="http://schemas.microsoft.com/office/drawing/2014/main" id="{AA3D3EA3-6F6E-4A5A-9728-D1B747A0835B}"/>
              </a:ext>
            </a:extLst>
          </p:cNvPr>
          <p:cNvSpPr>
            <a:spLocks/>
          </p:cNvSpPr>
          <p:nvPr/>
        </p:nvSpPr>
        <p:spPr bwMode="auto">
          <a:xfrm>
            <a:off x="3769935" y="1024785"/>
            <a:ext cx="7656182" cy="1821427"/>
          </a:xfrm>
          <a:custGeom>
            <a:avLst/>
            <a:gdLst>
              <a:gd name="T0" fmla="*/ 374226 w 3195954"/>
              <a:gd name="T1" fmla="*/ 986389 h 1002664"/>
              <a:gd name="T2" fmla="*/ 3027587 w 3195954"/>
              <a:gd name="T3" fmla="*/ 1003355 h 1002664"/>
              <a:gd name="T4" fmla="*/ 3194696 w 3195954"/>
              <a:gd name="T5" fmla="*/ 986389 h 1002664"/>
              <a:gd name="T6" fmla="*/ 490791 w 3195954"/>
              <a:gd name="T7" fmla="*/ 628195 h 1002664"/>
              <a:gd name="T8" fmla="*/ 0 w 3195954"/>
              <a:gd name="T9" fmla="*/ 803895 h 1002664"/>
              <a:gd name="T10" fmla="*/ 0 w 3195954"/>
              <a:gd name="T11" fmla="*/ 822314 h 1002664"/>
              <a:gd name="T12" fmla="*/ 97724 w 3195954"/>
              <a:gd name="T13" fmla="*/ 995524 h 1002664"/>
              <a:gd name="T14" fmla="*/ 249754 w 3195954"/>
              <a:gd name="T15" fmla="*/ 996705 h 1002664"/>
              <a:gd name="T16" fmla="*/ 3194696 w 3195954"/>
              <a:gd name="T17" fmla="*/ 986389 h 1002664"/>
              <a:gd name="T18" fmla="*/ 2986190 w 3195954"/>
              <a:gd name="T19" fmla="*/ 644673 h 1002664"/>
              <a:gd name="T20" fmla="*/ 3189393 w 3195954"/>
              <a:gd name="T21" fmla="*/ 628195 h 1002664"/>
              <a:gd name="T22" fmla="*/ 0 w 3195954"/>
              <a:gd name="T23" fmla="*/ 308524 h 1002664"/>
              <a:gd name="T24" fmla="*/ 99546 w 3195954"/>
              <a:gd name="T25" fmla="*/ 635642 h 1002664"/>
              <a:gd name="T26" fmla="*/ 298929 w 3195954"/>
              <a:gd name="T27" fmla="*/ 646182 h 1002664"/>
              <a:gd name="T28" fmla="*/ 3189393 w 3195954"/>
              <a:gd name="T29" fmla="*/ 628195 h 1002664"/>
              <a:gd name="T30" fmla="*/ 221339 w 3195954"/>
              <a:gd name="T31" fmla="*/ 298165 h 1002664"/>
              <a:gd name="T32" fmla="*/ 575916 w 3195954"/>
              <a:gd name="T33" fmla="*/ 261998 h 1002664"/>
              <a:gd name="T34" fmla="*/ 221339 w 3195954"/>
              <a:gd name="T35" fmla="*/ 298165 h 1002664"/>
              <a:gd name="T36" fmla="*/ 575916 w 3195954"/>
              <a:gd name="T37" fmla="*/ 261998 h 1002664"/>
              <a:gd name="T38" fmla="*/ 575916 w 3195954"/>
              <a:gd name="T39" fmla="*/ 261998 h 1002664"/>
              <a:gd name="T40" fmla="*/ 221339 w 3195954"/>
              <a:gd name="T41" fmla="*/ 298165 h 1002664"/>
              <a:gd name="T42" fmla="*/ 3189393 w 3195954"/>
              <a:gd name="T43" fmla="*/ 279187 h 1002664"/>
              <a:gd name="T44" fmla="*/ 3169132 w 3195954"/>
              <a:gd name="T45" fmla="*/ 268298 h 1002664"/>
              <a:gd name="T46" fmla="*/ 3076481 w 3195954"/>
              <a:gd name="T47" fmla="*/ 261998 h 1002664"/>
              <a:gd name="T48" fmla="*/ 9969 w 3195954"/>
              <a:gd name="T49" fmla="*/ 1454 h 1002664"/>
              <a:gd name="T50" fmla="*/ 122018 w 3195954"/>
              <a:gd name="T51" fmla="*/ 288646 h 1002664"/>
              <a:gd name="T52" fmla="*/ 575916 w 3195954"/>
              <a:gd name="T53" fmla="*/ 261998 h 1002664"/>
              <a:gd name="T54" fmla="*/ 3189393 w 3195954"/>
              <a:gd name="T55" fmla="*/ 250367 h 1002664"/>
              <a:gd name="T56" fmla="*/ 1206231 w 3195954"/>
              <a:gd name="T57" fmla="*/ 45814 h 1002664"/>
              <a:gd name="T58" fmla="*/ 1255140 w 3195954"/>
              <a:gd name="T59" fmla="*/ 6272 h 1002664"/>
              <a:gd name="T60" fmla="*/ 1206231 w 3195954"/>
              <a:gd name="T61" fmla="*/ 1454 h 1002664"/>
              <a:gd name="T62" fmla="*/ 3015321 w 3195954"/>
              <a:gd name="T63" fmla="*/ 268298 h 1002664"/>
              <a:gd name="T64" fmla="*/ 3167634 w 3195954"/>
              <a:gd name="T65" fmla="*/ 268012 h 1002664"/>
              <a:gd name="T66" fmla="*/ 3113446 w 3195954"/>
              <a:gd name="T67" fmla="*/ 0 h 1002664"/>
              <a:gd name="T68" fmla="*/ 1206231 w 3195954"/>
              <a:gd name="T69" fmla="*/ 45814 h 1002664"/>
              <a:gd name="T70" fmla="*/ 3189393 w 3195954"/>
              <a:gd name="T71" fmla="*/ 22293 h 10026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95954" h="1002664" extrusionOk="0">
                <a:moveTo>
                  <a:pt x="3195328" y="985139"/>
                </a:moveTo>
                <a:lnTo>
                  <a:pt x="374300" y="985139"/>
                </a:lnTo>
                <a:lnTo>
                  <a:pt x="347454" y="1002083"/>
                </a:lnTo>
                <a:lnTo>
                  <a:pt x="3028185" y="1002083"/>
                </a:lnTo>
                <a:lnTo>
                  <a:pt x="3195339" y="985866"/>
                </a:lnTo>
                <a:lnTo>
                  <a:pt x="3195328" y="985139"/>
                </a:lnTo>
                <a:close/>
              </a:path>
              <a:path w="3195954" h="1002664" extrusionOk="0">
                <a:moveTo>
                  <a:pt x="3190023" y="627399"/>
                </a:moveTo>
                <a:lnTo>
                  <a:pt x="490889" y="627399"/>
                </a:lnTo>
                <a:lnTo>
                  <a:pt x="0" y="688871"/>
                </a:lnTo>
                <a:lnTo>
                  <a:pt x="0" y="802876"/>
                </a:lnTo>
                <a:lnTo>
                  <a:pt x="37583" y="813770"/>
                </a:lnTo>
                <a:lnTo>
                  <a:pt x="0" y="821272"/>
                </a:lnTo>
                <a:lnTo>
                  <a:pt x="0" y="982235"/>
                </a:lnTo>
                <a:lnTo>
                  <a:pt x="97744" y="994262"/>
                </a:lnTo>
                <a:lnTo>
                  <a:pt x="169315" y="998573"/>
                </a:lnTo>
                <a:lnTo>
                  <a:pt x="249804" y="995442"/>
                </a:lnTo>
                <a:lnTo>
                  <a:pt x="374300" y="985139"/>
                </a:lnTo>
                <a:lnTo>
                  <a:pt x="3195328" y="985139"/>
                </a:lnTo>
                <a:lnTo>
                  <a:pt x="3190023" y="643856"/>
                </a:lnTo>
                <a:lnTo>
                  <a:pt x="2986780" y="643856"/>
                </a:lnTo>
                <a:lnTo>
                  <a:pt x="3190023" y="630787"/>
                </a:lnTo>
                <a:lnTo>
                  <a:pt x="3190023" y="627399"/>
                </a:lnTo>
                <a:close/>
              </a:path>
              <a:path w="3195954" h="1002664" extrusionOk="0">
                <a:moveTo>
                  <a:pt x="178788" y="293710"/>
                </a:moveTo>
                <a:lnTo>
                  <a:pt x="0" y="308133"/>
                </a:lnTo>
                <a:lnTo>
                  <a:pt x="0" y="601487"/>
                </a:lnTo>
                <a:lnTo>
                  <a:pt x="99566" y="634836"/>
                </a:lnTo>
                <a:lnTo>
                  <a:pt x="183889" y="648652"/>
                </a:lnTo>
                <a:lnTo>
                  <a:pt x="298989" y="645363"/>
                </a:lnTo>
                <a:lnTo>
                  <a:pt x="490889" y="627399"/>
                </a:lnTo>
                <a:lnTo>
                  <a:pt x="3190023" y="627399"/>
                </a:lnTo>
                <a:lnTo>
                  <a:pt x="3190023" y="297787"/>
                </a:lnTo>
                <a:lnTo>
                  <a:pt x="221383" y="297787"/>
                </a:lnTo>
                <a:lnTo>
                  <a:pt x="178788" y="293710"/>
                </a:lnTo>
                <a:close/>
              </a:path>
              <a:path w="3195954" h="1002664" extrusionOk="0">
                <a:moveTo>
                  <a:pt x="576030" y="261666"/>
                </a:moveTo>
                <a:lnTo>
                  <a:pt x="178788" y="293710"/>
                </a:lnTo>
                <a:lnTo>
                  <a:pt x="221383" y="297787"/>
                </a:lnTo>
                <a:lnTo>
                  <a:pt x="354808" y="288870"/>
                </a:lnTo>
                <a:lnTo>
                  <a:pt x="576030" y="261666"/>
                </a:lnTo>
                <a:close/>
              </a:path>
              <a:path w="3195954" h="1002664" extrusionOk="0">
                <a:moveTo>
                  <a:pt x="3077089" y="261666"/>
                </a:moveTo>
                <a:lnTo>
                  <a:pt x="576030" y="261666"/>
                </a:lnTo>
                <a:lnTo>
                  <a:pt x="354808" y="288870"/>
                </a:lnTo>
                <a:lnTo>
                  <a:pt x="221383" y="297787"/>
                </a:lnTo>
                <a:lnTo>
                  <a:pt x="3190023" y="297787"/>
                </a:lnTo>
                <a:lnTo>
                  <a:pt x="3190023" y="278833"/>
                </a:lnTo>
                <a:lnTo>
                  <a:pt x="3187302" y="271312"/>
                </a:lnTo>
                <a:lnTo>
                  <a:pt x="3169758" y="267958"/>
                </a:lnTo>
                <a:lnTo>
                  <a:pt x="3015917" y="267958"/>
                </a:lnTo>
                <a:lnTo>
                  <a:pt x="3077089" y="261666"/>
                </a:lnTo>
                <a:close/>
              </a:path>
              <a:path w="3195954" h="1002664" extrusionOk="0">
                <a:moveTo>
                  <a:pt x="1206469" y="1452"/>
                </a:moveTo>
                <a:lnTo>
                  <a:pt x="9971" y="1452"/>
                </a:lnTo>
                <a:lnTo>
                  <a:pt x="3068" y="260214"/>
                </a:lnTo>
                <a:lnTo>
                  <a:pt x="122042" y="288280"/>
                </a:lnTo>
                <a:lnTo>
                  <a:pt x="178788" y="293710"/>
                </a:lnTo>
                <a:lnTo>
                  <a:pt x="576030" y="261666"/>
                </a:lnTo>
                <a:lnTo>
                  <a:pt x="3077089" y="261666"/>
                </a:lnTo>
                <a:lnTo>
                  <a:pt x="3190023" y="250049"/>
                </a:lnTo>
                <a:lnTo>
                  <a:pt x="3190023" y="45756"/>
                </a:lnTo>
                <a:lnTo>
                  <a:pt x="1206469" y="45756"/>
                </a:lnTo>
                <a:lnTo>
                  <a:pt x="1243158" y="19598"/>
                </a:lnTo>
                <a:lnTo>
                  <a:pt x="1255388" y="6264"/>
                </a:lnTo>
                <a:lnTo>
                  <a:pt x="1243158" y="1599"/>
                </a:lnTo>
                <a:lnTo>
                  <a:pt x="1206469" y="1452"/>
                </a:lnTo>
                <a:close/>
              </a:path>
              <a:path w="3195954" h="1002664" extrusionOk="0">
                <a:moveTo>
                  <a:pt x="3116572" y="266894"/>
                </a:moveTo>
                <a:lnTo>
                  <a:pt x="3015917" y="267958"/>
                </a:lnTo>
                <a:lnTo>
                  <a:pt x="3169758" y="267958"/>
                </a:lnTo>
                <a:lnTo>
                  <a:pt x="3168260" y="267672"/>
                </a:lnTo>
                <a:lnTo>
                  <a:pt x="3116572" y="266894"/>
                </a:lnTo>
                <a:close/>
              </a:path>
              <a:path w="3195954" h="1002664" extrusionOk="0">
                <a:moveTo>
                  <a:pt x="3114062" y="0"/>
                </a:moveTo>
                <a:lnTo>
                  <a:pt x="1868437" y="484"/>
                </a:lnTo>
                <a:lnTo>
                  <a:pt x="1206469" y="45756"/>
                </a:lnTo>
                <a:lnTo>
                  <a:pt x="3190023" y="45756"/>
                </a:lnTo>
                <a:lnTo>
                  <a:pt x="3190023" y="22265"/>
                </a:lnTo>
                <a:lnTo>
                  <a:pt x="3114062" y="0"/>
                </a:lnTo>
                <a:close/>
              </a:path>
            </a:pathLst>
          </a:custGeom>
          <a:solidFill>
            <a:srgbClr val="CC99FF"/>
          </a:solidFill>
          <a:ln>
            <a:noFill/>
          </a:ln>
        </p:spPr>
        <p:txBody>
          <a:bodyPr lIns="0" tIns="0" rIns="0" bIns="0" anchor="ctr"/>
          <a:lstStyle/>
          <a:p>
            <a:pPr algn="ctr"/>
            <a:r>
              <a:rPr lang="es-MX" sz="3600" b="1" dirty="0"/>
              <a:t>Se remitieron 3 actas para revisión y aprobación (VIIE-VAF-VA-PLANEACIÓN Y OCI)</a:t>
            </a:r>
            <a:endParaRPr lang="es-CO" sz="2400" b="1" dirty="0">
              <a:latin typeface="Arial" panose="020B0604020202020204" pitchFamily="34" charset="0"/>
              <a:cs typeface="Arial" panose="020B0604020202020204" pitchFamily="34" charset="0"/>
            </a:endParaRPr>
          </a:p>
        </p:txBody>
      </p:sp>
      <p:sp>
        <p:nvSpPr>
          <p:cNvPr id="8" name="Google Shape;146;p20">
            <a:extLst>
              <a:ext uri="{FF2B5EF4-FFF2-40B4-BE49-F238E27FC236}">
                <a16:creationId xmlns:a16="http://schemas.microsoft.com/office/drawing/2014/main" id="{39314F52-324C-4CD0-BF2F-A026A93868D0}"/>
              </a:ext>
            </a:extLst>
          </p:cNvPr>
          <p:cNvSpPr>
            <a:spLocks/>
          </p:cNvSpPr>
          <p:nvPr/>
        </p:nvSpPr>
        <p:spPr bwMode="auto">
          <a:xfrm>
            <a:off x="929068" y="3857208"/>
            <a:ext cx="6311923" cy="1611607"/>
          </a:xfrm>
          <a:custGeom>
            <a:avLst/>
            <a:gdLst>
              <a:gd name="T0" fmla="*/ 374226 w 3195954"/>
              <a:gd name="T1" fmla="*/ 986389 h 1002664"/>
              <a:gd name="T2" fmla="*/ 3027587 w 3195954"/>
              <a:gd name="T3" fmla="*/ 1003355 h 1002664"/>
              <a:gd name="T4" fmla="*/ 3194696 w 3195954"/>
              <a:gd name="T5" fmla="*/ 986389 h 1002664"/>
              <a:gd name="T6" fmla="*/ 490791 w 3195954"/>
              <a:gd name="T7" fmla="*/ 628195 h 1002664"/>
              <a:gd name="T8" fmla="*/ 0 w 3195954"/>
              <a:gd name="T9" fmla="*/ 803895 h 1002664"/>
              <a:gd name="T10" fmla="*/ 0 w 3195954"/>
              <a:gd name="T11" fmla="*/ 822314 h 1002664"/>
              <a:gd name="T12" fmla="*/ 97724 w 3195954"/>
              <a:gd name="T13" fmla="*/ 995524 h 1002664"/>
              <a:gd name="T14" fmla="*/ 249754 w 3195954"/>
              <a:gd name="T15" fmla="*/ 996705 h 1002664"/>
              <a:gd name="T16" fmla="*/ 3194696 w 3195954"/>
              <a:gd name="T17" fmla="*/ 986389 h 1002664"/>
              <a:gd name="T18" fmla="*/ 2986190 w 3195954"/>
              <a:gd name="T19" fmla="*/ 644673 h 1002664"/>
              <a:gd name="T20" fmla="*/ 3189393 w 3195954"/>
              <a:gd name="T21" fmla="*/ 628195 h 1002664"/>
              <a:gd name="T22" fmla="*/ 0 w 3195954"/>
              <a:gd name="T23" fmla="*/ 308524 h 1002664"/>
              <a:gd name="T24" fmla="*/ 99546 w 3195954"/>
              <a:gd name="T25" fmla="*/ 635642 h 1002664"/>
              <a:gd name="T26" fmla="*/ 298929 w 3195954"/>
              <a:gd name="T27" fmla="*/ 646182 h 1002664"/>
              <a:gd name="T28" fmla="*/ 3189393 w 3195954"/>
              <a:gd name="T29" fmla="*/ 628195 h 1002664"/>
              <a:gd name="T30" fmla="*/ 221339 w 3195954"/>
              <a:gd name="T31" fmla="*/ 298165 h 1002664"/>
              <a:gd name="T32" fmla="*/ 575916 w 3195954"/>
              <a:gd name="T33" fmla="*/ 261998 h 1002664"/>
              <a:gd name="T34" fmla="*/ 221339 w 3195954"/>
              <a:gd name="T35" fmla="*/ 298165 h 1002664"/>
              <a:gd name="T36" fmla="*/ 575916 w 3195954"/>
              <a:gd name="T37" fmla="*/ 261998 h 1002664"/>
              <a:gd name="T38" fmla="*/ 575916 w 3195954"/>
              <a:gd name="T39" fmla="*/ 261998 h 1002664"/>
              <a:gd name="T40" fmla="*/ 221339 w 3195954"/>
              <a:gd name="T41" fmla="*/ 298165 h 1002664"/>
              <a:gd name="T42" fmla="*/ 3189393 w 3195954"/>
              <a:gd name="T43" fmla="*/ 279187 h 1002664"/>
              <a:gd name="T44" fmla="*/ 3169132 w 3195954"/>
              <a:gd name="T45" fmla="*/ 268298 h 1002664"/>
              <a:gd name="T46" fmla="*/ 3076481 w 3195954"/>
              <a:gd name="T47" fmla="*/ 261998 h 1002664"/>
              <a:gd name="T48" fmla="*/ 9969 w 3195954"/>
              <a:gd name="T49" fmla="*/ 1454 h 1002664"/>
              <a:gd name="T50" fmla="*/ 122018 w 3195954"/>
              <a:gd name="T51" fmla="*/ 288646 h 1002664"/>
              <a:gd name="T52" fmla="*/ 575916 w 3195954"/>
              <a:gd name="T53" fmla="*/ 261998 h 1002664"/>
              <a:gd name="T54" fmla="*/ 3189393 w 3195954"/>
              <a:gd name="T55" fmla="*/ 250367 h 1002664"/>
              <a:gd name="T56" fmla="*/ 1206231 w 3195954"/>
              <a:gd name="T57" fmla="*/ 45814 h 1002664"/>
              <a:gd name="T58" fmla="*/ 1255140 w 3195954"/>
              <a:gd name="T59" fmla="*/ 6272 h 1002664"/>
              <a:gd name="T60" fmla="*/ 1206231 w 3195954"/>
              <a:gd name="T61" fmla="*/ 1454 h 1002664"/>
              <a:gd name="T62" fmla="*/ 3015321 w 3195954"/>
              <a:gd name="T63" fmla="*/ 268298 h 1002664"/>
              <a:gd name="T64" fmla="*/ 3167634 w 3195954"/>
              <a:gd name="T65" fmla="*/ 268012 h 1002664"/>
              <a:gd name="T66" fmla="*/ 3113446 w 3195954"/>
              <a:gd name="T67" fmla="*/ 0 h 1002664"/>
              <a:gd name="T68" fmla="*/ 1206231 w 3195954"/>
              <a:gd name="T69" fmla="*/ 45814 h 1002664"/>
              <a:gd name="T70" fmla="*/ 3189393 w 3195954"/>
              <a:gd name="T71" fmla="*/ 22293 h 10026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95954" h="1002664" extrusionOk="0">
                <a:moveTo>
                  <a:pt x="3195328" y="985139"/>
                </a:moveTo>
                <a:lnTo>
                  <a:pt x="374300" y="985139"/>
                </a:lnTo>
                <a:lnTo>
                  <a:pt x="347454" y="1002083"/>
                </a:lnTo>
                <a:lnTo>
                  <a:pt x="3028185" y="1002083"/>
                </a:lnTo>
                <a:lnTo>
                  <a:pt x="3195339" y="985866"/>
                </a:lnTo>
                <a:lnTo>
                  <a:pt x="3195328" y="985139"/>
                </a:lnTo>
                <a:close/>
              </a:path>
              <a:path w="3195954" h="1002664" extrusionOk="0">
                <a:moveTo>
                  <a:pt x="3190023" y="627399"/>
                </a:moveTo>
                <a:lnTo>
                  <a:pt x="490889" y="627399"/>
                </a:lnTo>
                <a:lnTo>
                  <a:pt x="0" y="688871"/>
                </a:lnTo>
                <a:lnTo>
                  <a:pt x="0" y="802876"/>
                </a:lnTo>
                <a:lnTo>
                  <a:pt x="37583" y="813770"/>
                </a:lnTo>
                <a:lnTo>
                  <a:pt x="0" y="821272"/>
                </a:lnTo>
                <a:lnTo>
                  <a:pt x="0" y="982235"/>
                </a:lnTo>
                <a:lnTo>
                  <a:pt x="97744" y="994262"/>
                </a:lnTo>
                <a:lnTo>
                  <a:pt x="169315" y="998573"/>
                </a:lnTo>
                <a:lnTo>
                  <a:pt x="249804" y="995442"/>
                </a:lnTo>
                <a:lnTo>
                  <a:pt x="374300" y="985139"/>
                </a:lnTo>
                <a:lnTo>
                  <a:pt x="3195328" y="985139"/>
                </a:lnTo>
                <a:lnTo>
                  <a:pt x="3190023" y="643856"/>
                </a:lnTo>
                <a:lnTo>
                  <a:pt x="2986780" y="643856"/>
                </a:lnTo>
                <a:lnTo>
                  <a:pt x="3190023" y="630787"/>
                </a:lnTo>
                <a:lnTo>
                  <a:pt x="3190023" y="627399"/>
                </a:lnTo>
                <a:close/>
              </a:path>
              <a:path w="3195954" h="1002664" extrusionOk="0">
                <a:moveTo>
                  <a:pt x="178788" y="293710"/>
                </a:moveTo>
                <a:lnTo>
                  <a:pt x="0" y="308133"/>
                </a:lnTo>
                <a:lnTo>
                  <a:pt x="0" y="601487"/>
                </a:lnTo>
                <a:lnTo>
                  <a:pt x="99566" y="634836"/>
                </a:lnTo>
                <a:lnTo>
                  <a:pt x="183889" y="648652"/>
                </a:lnTo>
                <a:lnTo>
                  <a:pt x="298989" y="645363"/>
                </a:lnTo>
                <a:lnTo>
                  <a:pt x="490889" y="627399"/>
                </a:lnTo>
                <a:lnTo>
                  <a:pt x="3190023" y="627399"/>
                </a:lnTo>
                <a:lnTo>
                  <a:pt x="3190023" y="297787"/>
                </a:lnTo>
                <a:lnTo>
                  <a:pt x="221383" y="297787"/>
                </a:lnTo>
                <a:lnTo>
                  <a:pt x="178788" y="293710"/>
                </a:lnTo>
                <a:close/>
              </a:path>
              <a:path w="3195954" h="1002664" extrusionOk="0">
                <a:moveTo>
                  <a:pt x="576030" y="261666"/>
                </a:moveTo>
                <a:lnTo>
                  <a:pt x="178788" y="293710"/>
                </a:lnTo>
                <a:lnTo>
                  <a:pt x="221383" y="297787"/>
                </a:lnTo>
                <a:lnTo>
                  <a:pt x="354808" y="288870"/>
                </a:lnTo>
                <a:lnTo>
                  <a:pt x="576030" y="261666"/>
                </a:lnTo>
                <a:close/>
              </a:path>
              <a:path w="3195954" h="1002664" extrusionOk="0">
                <a:moveTo>
                  <a:pt x="3077089" y="261666"/>
                </a:moveTo>
                <a:lnTo>
                  <a:pt x="576030" y="261666"/>
                </a:lnTo>
                <a:lnTo>
                  <a:pt x="354808" y="288870"/>
                </a:lnTo>
                <a:lnTo>
                  <a:pt x="221383" y="297787"/>
                </a:lnTo>
                <a:lnTo>
                  <a:pt x="3190023" y="297787"/>
                </a:lnTo>
                <a:lnTo>
                  <a:pt x="3190023" y="278833"/>
                </a:lnTo>
                <a:lnTo>
                  <a:pt x="3187302" y="271312"/>
                </a:lnTo>
                <a:lnTo>
                  <a:pt x="3169758" y="267958"/>
                </a:lnTo>
                <a:lnTo>
                  <a:pt x="3015917" y="267958"/>
                </a:lnTo>
                <a:lnTo>
                  <a:pt x="3077089" y="261666"/>
                </a:lnTo>
                <a:close/>
              </a:path>
              <a:path w="3195954" h="1002664" extrusionOk="0">
                <a:moveTo>
                  <a:pt x="1206469" y="1452"/>
                </a:moveTo>
                <a:lnTo>
                  <a:pt x="9971" y="1452"/>
                </a:lnTo>
                <a:lnTo>
                  <a:pt x="3068" y="260214"/>
                </a:lnTo>
                <a:lnTo>
                  <a:pt x="122042" y="288280"/>
                </a:lnTo>
                <a:lnTo>
                  <a:pt x="178788" y="293710"/>
                </a:lnTo>
                <a:lnTo>
                  <a:pt x="576030" y="261666"/>
                </a:lnTo>
                <a:lnTo>
                  <a:pt x="3077089" y="261666"/>
                </a:lnTo>
                <a:lnTo>
                  <a:pt x="3190023" y="250049"/>
                </a:lnTo>
                <a:lnTo>
                  <a:pt x="3190023" y="45756"/>
                </a:lnTo>
                <a:lnTo>
                  <a:pt x="1206469" y="45756"/>
                </a:lnTo>
                <a:lnTo>
                  <a:pt x="1243158" y="19598"/>
                </a:lnTo>
                <a:lnTo>
                  <a:pt x="1255388" y="6264"/>
                </a:lnTo>
                <a:lnTo>
                  <a:pt x="1243158" y="1599"/>
                </a:lnTo>
                <a:lnTo>
                  <a:pt x="1206469" y="1452"/>
                </a:lnTo>
                <a:close/>
              </a:path>
              <a:path w="3195954" h="1002664" extrusionOk="0">
                <a:moveTo>
                  <a:pt x="3116572" y="266894"/>
                </a:moveTo>
                <a:lnTo>
                  <a:pt x="3015917" y="267958"/>
                </a:lnTo>
                <a:lnTo>
                  <a:pt x="3169758" y="267958"/>
                </a:lnTo>
                <a:lnTo>
                  <a:pt x="3168260" y="267672"/>
                </a:lnTo>
                <a:lnTo>
                  <a:pt x="3116572" y="266894"/>
                </a:lnTo>
                <a:close/>
              </a:path>
              <a:path w="3195954" h="1002664" extrusionOk="0">
                <a:moveTo>
                  <a:pt x="3114062" y="0"/>
                </a:moveTo>
                <a:lnTo>
                  <a:pt x="1868437" y="484"/>
                </a:lnTo>
                <a:lnTo>
                  <a:pt x="1206469" y="45756"/>
                </a:lnTo>
                <a:lnTo>
                  <a:pt x="3190023" y="45756"/>
                </a:lnTo>
                <a:lnTo>
                  <a:pt x="3190023" y="22265"/>
                </a:lnTo>
                <a:lnTo>
                  <a:pt x="3114062" y="0"/>
                </a:lnTo>
                <a:close/>
              </a:path>
            </a:pathLst>
          </a:custGeom>
          <a:solidFill>
            <a:schemeClr val="accent1">
              <a:lumMod val="60000"/>
              <a:lumOff val="40000"/>
            </a:schemeClr>
          </a:solidFill>
          <a:ln>
            <a:noFill/>
          </a:ln>
        </p:spPr>
        <p:txBody>
          <a:bodyPr lIns="0" tIns="0" rIns="0" bIns="0" anchor="ctr"/>
          <a:lstStyle/>
          <a:p>
            <a:pPr algn="ctr"/>
            <a:r>
              <a:rPr lang="es-CO" sz="3600" b="1" dirty="0"/>
              <a:t>Se cuenta con el cumplimiento de las tres (3) tareas, resultado del Comité de Gerencia</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358" y="3387730"/>
            <a:ext cx="1797389" cy="2995648"/>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291" y="334074"/>
            <a:ext cx="2290242" cy="3053656"/>
          </a:xfrm>
          <a:prstGeom prst="rect">
            <a:avLst/>
          </a:prstGeom>
        </p:spPr>
      </p:pic>
      <p:pic>
        <p:nvPicPr>
          <p:cNvPr id="11" name="Picture 2" descr="Símbolo De Visto Bueno - Banco de fotos e imágenes de stock">
            <a:extLst>
              <a:ext uri="{FF2B5EF4-FFF2-40B4-BE49-F238E27FC236}">
                <a16:creationId xmlns:a16="http://schemas.microsoft.com/office/drawing/2014/main" id="{EC09C58E-EB0B-4798-83DF-2DE43C40A7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558715" y="3854286"/>
            <a:ext cx="2421794" cy="161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40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F5A45059-F732-404E-ADF5-59BDFAFCA4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371" y="1168155"/>
            <a:ext cx="1905225" cy="4778639"/>
          </a:xfrm>
          <a:prstGeom prst="rect">
            <a:avLst/>
          </a:prstGeom>
        </p:spPr>
      </p:pic>
      <p:sp>
        <p:nvSpPr>
          <p:cNvPr id="6" name="Título 3">
            <a:extLst>
              <a:ext uri="{FF2B5EF4-FFF2-40B4-BE49-F238E27FC236}">
                <a16:creationId xmlns:a16="http://schemas.microsoft.com/office/drawing/2014/main" id="{511852CD-1F18-40FA-927E-4352857E5719}"/>
              </a:ext>
            </a:extLst>
          </p:cNvPr>
          <p:cNvSpPr txBox="1">
            <a:spLocks/>
          </p:cNvSpPr>
          <p:nvPr/>
        </p:nvSpPr>
        <p:spPr>
          <a:xfrm>
            <a:off x="3979257" y="1825315"/>
            <a:ext cx="6609741" cy="18195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6000" dirty="0">
                <a:latin typeface="Tahoma" panose="020B0604030504040204" pitchFamily="34" charset="0"/>
                <a:ea typeface="Tahoma" panose="020B0604030504040204" pitchFamily="34" charset="0"/>
                <a:cs typeface="Tahoma" panose="020B0604030504040204" pitchFamily="34" charset="0"/>
              </a:rPr>
              <a:t>3. </a:t>
            </a:r>
            <a:r>
              <a:rPr lang="es-MX" sz="6000" dirty="0">
                <a:latin typeface="Tahoma" panose="020B0604030504040204" pitchFamily="34" charset="0"/>
                <a:ea typeface="Tahoma" panose="020B0604030504040204" pitchFamily="34" charset="0"/>
                <a:cs typeface="Tahoma" panose="020B0604030504040204" pitchFamily="34" charset="0"/>
              </a:rPr>
              <a:t>Avance PDI primer trimestre vigencia </a:t>
            </a:r>
            <a:endParaRPr lang="en-US" sz="6000" dirty="0">
              <a:latin typeface="Tahoma" panose="020B0604030504040204" pitchFamily="34" charset="0"/>
              <a:ea typeface="Tahoma" panose="020B0604030504040204" pitchFamily="34" charset="0"/>
              <a:cs typeface="Tahoma" panose="020B0604030504040204" pitchFamily="34" charset="0"/>
            </a:endParaRPr>
          </a:p>
        </p:txBody>
      </p:sp>
      <p:pic>
        <p:nvPicPr>
          <p:cNvPr id="9" name="Imagen 8">
            <a:extLst>
              <a:ext uri="{FF2B5EF4-FFF2-40B4-BE49-F238E27FC236}">
                <a16:creationId xmlns:a16="http://schemas.microsoft.com/office/drawing/2014/main" id="{8C5FC16B-BFB2-47B5-8FE4-50586D09A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8426" y="4185175"/>
            <a:ext cx="1770572" cy="1720734"/>
          </a:xfrm>
          <a:prstGeom prst="rect">
            <a:avLst/>
          </a:prstGeom>
        </p:spPr>
      </p:pic>
      <p:pic>
        <p:nvPicPr>
          <p:cNvPr id="10" name="Google Shape;291;p15">
            <a:extLst>
              <a:ext uri="{FF2B5EF4-FFF2-40B4-BE49-F238E27FC236}">
                <a16:creationId xmlns:a16="http://schemas.microsoft.com/office/drawing/2014/main" id="{609B2E5B-478D-4406-A49D-A2CE9BE5C548}"/>
              </a:ext>
            </a:extLst>
          </p:cNvPr>
          <p:cNvPicPr preferRelativeResize="0"/>
          <p:nvPr/>
        </p:nvPicPr>
        <p:blipFill rotWithShape="1">
          <a:blip r:embed="rId4">
            <a:alphaModFix/>
          </a:blip>
          <a:srcRect/>
          <a:stretch/>
        </p:blipFill>
        <p:spPr>
          <a:xfrm>
            <a:off x="6727955" y="4598867"/>
            <a:ext cx="760684" cy="1094876"/>
          </a:xfrm>
          <a:prstGeom prst="rect">
            <a:avLst/>
          </a:prstGeom>
          <a:noFill/>
          <a:ln>
            <a:noFill/>
          </a:ln>
        </p:spPr>
      </p:pic>
      <p:pic>
        <p:nvPicPr>
          <p:cNvPr id="12" name="Google Shape;292;p15">
            <a:extLst>
              <a:ext uri="{FF2B5EF4-FFF2-40B4-BE49-F238E27FC236}">
                <a16:creationId xmlns:a16="http://schemas.microsoft.com/office/drawing/2014/main" id="{4FDD4112-4F34-443A-8A0D-744BD8578F4A}"/>
              </a:ext>
            </a:extLst>
          </p:cNvPr>
          <p:cNvPicPr preferRelativeResize="0"/>
          <p:nvPr/>
        </p:nvPicPr>
        <p:blipFill rotWithShape="1">
          <a:blip r:embed="rId5">
            <a:alphaModFix/>
          </a:blip>
          <a:srcRect/>
          <a:stretch/>
        </p:blipFill>
        <p:spPr>
          <a:xfrm>
            <a:off x="7488640" y="4510455"/>
            <a:ext cx="1329785" cy="1183288"/>
          </a:xfrm>
          <a:prstGeom prst="rect">
            <a:avLst/>
          </a:prstGeom>
          <a:noFill/>
          <a:ln>
            <a:noFill/>
          </a:ln>
        </p:spPr>
      </p:pic>
    </p:spTree>
    <p:extLst>
      <p:ext uri="{BB962C8B-B14F-4D97-AF65-F5344CB8AC3E}">
        <p14:creationId xmlns:p14="http://schemas.microsoft.com/office/powerpoint/2010/main" val="268155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847B6EF-454D-4E89-B3AB-650D834E19EF}"/>
              </a:ext>
            </a:extLst>
          </p:cNvPr>
          <p:cNvSpPr>
            <a:spLocks noGrp="1"/>
          </p:cNvSpPr>
          <p:nvPr>
            <p:ph type="title"/>
          </p:nvPr>
        </p:nvSpPr>
        <p:spPr>
          <a:xfrm>
            <a:off x="1544551" y="973774"/>
            <a:ext cx="7926854" cy="1728979"/>
          </a:xfrm>
        </p:spPr>
        <p:txBody>
          <a:bodyPr>
            <a:noAutofit/>
          </a:bodyPr>
          <a:lstStyle/>
          <a:p>
            <a:pPr algn="ctr"/>
            <a:r>
              <a:rPr lang="es-CO" b="1" dirty="0">
                <a:latin typeface="Calibri" panose="020F0502020204030204" pitchFamily="34" charset="0"/>
                <a:ea typeface="Calibri" panose="020F0502020204030204" pitchFamily="34" charset="0"/>
                <a:cs typeface="Times New Roman" panose="02020603050405020304" pitchFamily="18" charset="0"/>
              </a:rPr>
              <a:t>Indicadores con avances por debajo del parámetro de cumplimiento </a:t>
            </a:r>
            <a:r>
              <a:rPr lang="es-CO" dirty="0">
                <a:latin typeface="Calibri" panose="020F0502020204030204" pitchFamily="34" charset="0"/>
                <a:ea typeface="Calibri" panose="020F0502020204030204" pitchFamily="34" charset="0"/>
                <a:cs typeface="Times New Roman" panose="02020603050405020304" pitchFamily="18" charset="0"/>
              </a:rPr>
              <a:t>(11,25%) </a:t>
            </a:r>
            <a:br>
              <a:rPr lang="es-CO" b="1" dirty="0">
                <a:latin typeface="Calibri" panose="020F0502020204030204" pitchFamily="34" charset="0"/>
                <a:ea typeface="Calibri" panose="020F0502020204030204" pitchFamily="34" charset="0"/>
                <a:cs typeface="Times New Roman" panose="02020603050405020304" pitchFamily="18" charset="0"/>
              </a:rPr>
            </a:br>
            <a:br>
              <a:rPr lang="es-CO" b="1" dirty="0">
                <a:latin typeface="Calibri" panose="020F0502020204030204" pitchFamily="34" charset="0"/>
                <a:ea typeface="Calibri" panose="020F0502020204030204" pitchFamily="34" charset="0"/>
                <a:cs typeface="Times New Roman" panose="02020603050405020304" pitchFamily="18" charset="0"/>
              </a:rPr>
            </a:br>
            <a:r>
              <a:rPr lang="es-CO" b="1" dirty="0">
                <a:latin typeface="Calibri" panose="020F0502020204030204" pitchFamily="34" charset="0"/>
                <a:ea typeface="Calibri" panose="020F0502020204030204" pitchFamily="34" charset="0"/>
                <a:cs typeface="Times New Roman" panose="02020603050405020304" pitchFamily="18" charset="0"/>
              </a:rPr>
              <a:t>Corte </a:t>
            </a:r>
            <a:r>
              <a:rPr lang="es-CO" dirty="0">
                <a:latin typeface="Calibri" panose="020F0502020204030204" pitchFamily="34" charset="0"/>
                <a:ea typeface="Calibri" panose="020F0502020204030204" pitchFamily="34" charset="0"/>
                <a:cs typeface="Times New Roman" panose="02020603050405020304" pitchFamily="18" charset="0"/>
              </a:rPr>
              <a:t>primer </a:t>
            </a:r>
            <a:r>
              <a:rPr lang="es-CO" b="1" dirty="0">
                <a:latin typeface="Calibri" panose="020F0502020204030204" pitchFamily="34" charset="0"/>
                <a:ea typeface="Calibri" panose="020F0502020204030204" pitchFamily="34" charset="0"/>
                <a:cs typeface="Times New Roman" panose="02020603050405020304" pitchFamily="18" charset="0"/>
              </a:rPr>
              <a:t>trimestre</a:t>
            </a:r>
            <a:br>
              <a:rPr lang="es-CO" b="1" dirty="0">
                <a:latin typeface="Calibri" panose="020F0502020204030204" pitchFamily="34" charset="0"/>
                <a:ea typeface="Calibri" panose="020F0502020204030204" pitchFamily="34" charset="0"/>
                <a:cs typeface="Times New Roman" panose="02020603050405020304" pitchFamily="18" charset="0"/>
              </a:rPr>
            </a:br>
            <a:r>
              <a:rPr lang="es-CO" b="1" dirty="0">
                <a:latin typeface="Calibri" panose="020F0502020204030204" pitchFamily="34" charset="0"/>
                <a:ea typeface="Calibri" panose="020F0502020204030204" pitchFamily="34" charset="0"/>
                <a:cs typeface="Times New Roman" panose="02020603050405020304" pitchFamily="18" charset="0"/>
              </a:rPr>
              <a:t> 31 de marzo de 2026</a:t>
            </a:r>
            <a:endParaRPr lang="es-CO" dirty="0"/>
          </a:p>
        </p:txBody>
      </p:sp>
      <p:graphicFrame>
        <p:nvGraphicFramePr>
          <p:cNvPr id="7" name="Tabla 6">
            <a:extLst>
              <a:ext uri="{FF2B5EF4-FFF2-40B4-BE49-F238E27FC236}">
                <a16:creationId xmlns:a16="http://schemas.microsoft.com/office/drawing/2014/main" id="{A899E616-89B0-4FA3-8A3E-9AB3147B31E6}"/>
              </a:ext>
            </a:extLst>
          </p:cNvPr>
          <p:cNvGraphicFramePr>
            <a:graphicFrameLocks noGrp="1"/>
          </p:cNvGraphicFramePr>
          <p:nvPr>
            <p:extLst>
              <p:ext uri="{D42A27DB-BD31-4B8C-83A1-F6EECF244321}">
                <p14:modId xmlns:p14="http://schemas.microsoft.com/office/powerpoint/2010/main" val="3325930735"/>
              </p:ext>
            </p:extLst>
          </p:nvPr>
        </p:nvGraphicFramePr>
        <p:xfrm>
          <a:off x="2152034" y="3865063"/>
          <a:ext cx="6347309" cy="2019163"/>
        </p:xfrm>
        <a:graphic>
          <a:graphicData uri="http://schemas.openxmlformats.org/drawingml/2006/table">
            <a:tbl>
              <a:tblPr/>
              <a:tblGrid>
                <a:gridCol w="1038228">
                  <a:extLst>
                    <a:ext uri="{9D8B030D-6E8A-4147-A177-3AD203B41FA5}">
                      <a16:colId xmlns:a16="http://schemas.microsoft.com/office/drawing/2014/main" val="4222728444"/>
                    </a:ext>
                  </a:extLst>
                </a:gridCol>
                <a:gridCol w="1038228">
                  <a:extLst>
                    <a:ext uri="{9D8B030D-6E8A-4147-A177-3AD203B41FA5}">
                      <a16:colId xmlns:a16="http://schemas.microsoft.com/office/drawing/2014/main" val="3945961032"/>
                    </a:ext>
                  </a:extLst>
                </a:gridCol>
                <a:gridCol w="1038228">
                  <a:extLst>
                    <a:ext uri="{9D8B030D-6E8A-4147-A177-3AD203B41FA5}">
                      <a16:colId xmlns:a16="http://schemas.microsoft.com/office/drawing/2014/main" val="4130037213"/>
                    </a:ext>
                  </a:extLst>
                </a:gridCol>
                <a:gridCol w="1038228">
                  <a:extLst>
                    <a:ext uri="{9D8B030D-6E8A-4147-A177-3AD203B41FA5}">
                      <a16:colId xmlns:a16="http://schemas.microsoft.com/office/drawing/2014/main" val="2413657740"/>
                    </a:ext>
                  </a:extLst>
                </a:gridCol>
                <a:gridCol w="1126335">
                  <a:extLst>
                    <a:ext uri="{9D8B030D-6E8A-4147-A177-3AD203B41FA5}">
                      <a16:colId xmlns:a16="http://schemas.microsoft.com/office/drawing/2014/main" val="2612280351"/>
                    </a:ext>
                  </a:extLst>
                </a:gridCol>
                <a:gridCol w="1068062">
                  <a:extLst>
                    <a:ext uri="{9D8B030D-6E8A-4147-A177-3AD203B41FA5}">
                      <a16:colId xmlns:a16="http://schemas.microsoft.com/office/drawing/2014/main" val="1346678920"/>
                    </a:ext>
                  </a:extLst>
                </a:gridCol>
              </a:tblGrid>
              <a:tr h="398338">
                <a:tc gridSpan="4">
                  <a:txBody>
                    <a:bodyPr/>
                    <a:lstStyle/>
                    <a:p>
                      <a:pPr algn="l" fontAlgn="b"/>
                      <a:r>
                        <a:rPr lang="es-CO" sz="2000" b="1" i="0" u="none" strike="noStrike" dirty="0">
                          <a:solidFill>
                            <a:srgbClr val="000000"/>
                          </a:solidFill>
                          <a:effectLst/>
                          <a:latin typeface="Arial" panose="020B0604020202020204" pitchFamily="34" charset="0"/>
                        </a:rPr>
                        <a:t>CUMPLIMIENTO SATISFACTORIO</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r>
                        <a:rPr lang="es-CO" sz="2000" b="1" i="0" u="none" strike="noStrike" dirty="0">
                          <a:solidFill>
                            <a:srgbClr val="000000"/>
                          </a:solidFill>
                          <a:effectLst/>
                          <a:latin typeface="Arial" panose="020B0604020202020204" pitchFamily="34" charset="0"/>
                        </a:rPr>
                        <a:t>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2000" b="1" i="0" u="none" strike="noStrike" dirty="0">
                          <a:solidFill>
                            <a:srgbClr val="000000"/>
                          </a:solidFill>
                          <a:effectLst/>
                          <a:latin typeface="Arial" panose="020B0604020202020204" pitchFamily="34" charset="0"/>
                        </a:rPr>
                        <a:t>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66657611"/>
                  </a:ext>
                </a:extLst>
              </a:tr>
              <a:tr h="398338">
                <a:tc>
                  <a:txBody>
                    <a:bodyPr/>
                    <a:lstStyle/>
                    <a:p>
                      <a:pPr algn="l" fontAlgn="b"/>
                      <a:r>
                        <a:rPr lang="es-CO" sz="2000" b="1"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DDEBF7"/>
                    </a:solidFill>
                  </a:tcPr>
                </a:tc>
                <a:tc>
                  <a:txBody>
                    <a:bodyPr/>
                    <a:lstStyle/>
                    <a:p>
                      <a:pPr algn="l" fontAlgn="b"/>
                      <a:r>
                        <a:rPr lang="es-CO"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DEBF7"/>
                    </a:solidFill>
                  </a:tcPr>
                </a:tc>
                <a:tc>
                  <a:txBody>
                    <a:bodyPr/>
                    <a:lstStyle/>
                    <a:p>
                      <a:pPr algn="l" fontAlgn="b"/>
                      <a:r>
                        <a:rPr lang="es-CO" sz="14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DDEBF7"/>
                    </a:solidFill>
                  </a:tcPr>
                </a:tc>
                <a:tc>
                  <a:txBody>
                    <a:bodyPr/>
                    <a:lstStyle/>
                    <a:p>
                      <a:pPr algn="l" fontAlgn="b"/>
                      <a:r>
                        <a:rPr lang="es-CO"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DEBF7"/>
                    </a:solidFill>
                  </a:tcPr>
                </a:tc>
                <a:tc>
                  <a:txBody>
                    <a:bodyPr/>
                    <a:lstStyle/>
                    <a:p>
                      <a:pPr algn="ctr" fontAlgn="ctr"/>
                      <a:r>
                        <a:rPr lang="es-CO" sz="2000" b="1" i="0" u="none" strike="noStrike" dirty="0">
                          <a:solidFill>
                            <a:srgbClr val="000000"/>
                          </a:solidFill>
                          <a:effectLst/>
                          <a:latin typeface="Arial" panose="020B06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s-CO" sz="2000" b="1" i="0" u="none" strike="noStrike" dirty="0">
                          <a:solidFill>
                            <a:srgbClr val="000000"/>
                          </a:solidFill>
                          <a:effectLst/>
                          <a:latin typeface="Arial" panose="020B06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19345020"/>
                  </a:ext>
                </a:extLst>
              </a:tr>
              <a:tr h="425811">
                <a:tc gridSpan="3">
                  <a:txBody>
                    <a:bodyPr/>
                    <a:lstStyle/>
                    <a:p>
                      <a:pPr algn="l" fontAlgn="b"/>
                      <a:r>
                        <a:rPr lang="es-CO" sz="2000" b="1" i="0" u="none" strike="noStrike" dirty="0">
                          <a:solidFill>
                            <a:srgbClr val="000000"/>
                          </a:solidFill>
                          <a:effectLst/>
                          <a:latin typeface="Arial" panose="020B0604020202020204" pitchFamily="34" charset="0"/>
                        </a:rPr>
                        <a:t>CUMPLIMIENTO MEDIO</a:t>
                      </a:r>
                    </a:p>
                  </a:txBody>
                  <a:tcPr marL="9525" marR="9525" marT="9525" marB="0" anchor="ctr">
                    <a:lnL>
                      <a:noFill/>
                    </a:lnL>
                    <a:lnR>
                      <a:noFill/>
                    </a:lnR>
                    <a:lnT>
                      <a:noFill/>
                    </a:lnT>
                    <a:lnB>
                      <a:noFill/>
                    </a:lnB>
                    <a:solidFill>
                      <a:srgbClr val="DDEBF7"/>
                    </a:solidFill>
                  </a:tcPr>
                </a:tc>
                <a:tc hMerge="1">
                  <a:txBody>
                    <a:bodyPr/>
                    <a:lstStyle/>
                    <a:p>
                      <a:endParaRPr lang="es-CO"/>
                    </a:p>
                  </a:txBody>
                  <a:tcPr/>
                </a:tc>
                <a:tc hMerge="1">
                  <a:txBody>
                    <a:bodyPr/>
                    <a:lstStyle/>
                    <a:p>
                      <a:endParaRPr lang="es-CO"/>
                    </a:p>
                  </a:txBody>
                  <a:tcPr/>
                </a:tc>
                <a:tc>
                  <a:txBody>
                    <a:bodyPr/>
                    <a:lstStyle/>
                    <a:p>
                      <a:pPr algn="l" fontAlgn="b"/>
                      <a:r>
                        <a:rPr lang="es-CO" sz="14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s-CO" sz="2000" b="1" i="0" u="none" strike="noStrike" dirty="0">
                          <a:solidFill>
                            <a:srgbClr val="000000"/>
                          </a:solidFill>
                          <a:effectLst/>
                          <a:latin typeface="Arial" panose="020B0604020202020204" pitchFamily="34" charset="0"/>
                        </a:rPr>
                        <a:t>11,25%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s-CO" sz="2000" b="1" i="0" u="none" strike="noStrike" dirty="0">
                          <a:solidFill>
                            <a:srgbClr val="000000"/>
                          </a:solidFill>
                          <a:effectLst/>
                          <a:latin typeface="Arial" panose="020B0604020202020204" pitchFamily="34" charset="0"/>
                        </a:rPr>
                        <a:t>20,00%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351354872"/>
                  </a:ext>
                </a:extLst>
              </a:tr>
              <a:tr h="398338">
                <a:tc>
                  <a:txBody>
                    <a:bodyPr/>
                    <a:lstStyle/>
                    <a:p>
                      <a:pPr algn="l" fontAlgn="b"/>
                      <a:r>
                        <a:rPr lang="es-CO" sz="2000" b="1" i="0" u="none" strike="noStrike" dirty="0">
                          <a:solidFill>
                            <a:srgbClr val="000000"/>
                          </a:solidFill>
                          <a:effectLst/>
                          <a:latin typeface="Arial" panose="020B0604020202020204" pitchFamily="34" charset="0"/>
                        </a:rPr>
                        <a:t> </a:t>
                      </a:r>
                    </a:p>
                  </a:txBody>
                  <a:tcPr marL="9525" marR="9525" marT="9525" marB="0" anchor="b">
                    <a:lnL>
                      <a:noFill/>
                    </a:lnL>
                    <a:lnR>
                      <a:noFill/>
                    </a:lnR>
                    <a:lnT>
                      <a:noFill/>
                    </a:lnT>
                    <a:lnB>
                      <a:noFill/>
                    </a:lnB>
                    <a:solidFill>
                      <a:srgbClr val="DDEBF7"/>
                    </a:solidFill>
                  </a:tcPr>
                </a:tc>
                <a:tc>
                  <a:txBody>
                    <a:bodyPr/>
                    <a:lstStyle/>
                    <a:p>
                      <a:pPr algn="l" fontAlgn="b"/>
                      <a:r>
                        <a:rPr lang="es-CO"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DEBF7"/>
                    </a:solidFill>
                  </a:tcPr>
                </a:tc>
                <a:tc>
                  <a:txBody>
                    <a:bodyPr/>
                    <a:lstStyle/>
                    <a:p>
                      <a:pPr algn="l" fontAlgn="b"/>
                      <a:r>
                        <a:rPr lang="es-CO" sz="14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DDEBF7"/>
                    </a:solidFill>
                  </a:tcPr>
                </a:tc>
                <a:tc>
                  <a:txBody>
                    <a:bodyPr/>
                    <a:lstStyle/>
                    <a:p>
                      <a:pPr algn="l" fontAlgn="b"/>
                      <a:r>
                        <a:rPr lang="es-CO"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DDEBF7"/>
                    </a:solidFill>
                  </a:tcPr>
                </a:tc>
                <a:tc>
                  <a:txBody>
                    <a:bodyPr/>
                    <a:lstStyle/>
                    <a:p>
                      <a:pPr algn="ctr" fontAlgn="ctr"/>
                      <a:r>
                        <a:rPr lang="es-CO" sz="2000" b="1" i="0" u="none" strike="noStrike" dirty="0">
                          <a:solidFill>
                            <a:srgbClr val="000000"/>
                          </a:solidFill>
                          <a:effectLst/>
                          <a:latin typeface="Arial" panose="020B0604020202020204" pitchFamily="34" charset="0"/>
                        </a:rPr>
                        <a:t>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s-CO" sz="2000" b="1" i="0" u="none" strike="noStrike" dirty="0">
                          <a:solidFill>
                            <a:srgbClr val="000000"/>
                          </a:solidFill>
                          <a:effectLst/>
                          <a:latin typeface="Arial" panose="020B0604020202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72701790"/>
                  </a:ext>
                </a:extLst>
              </a:tr>
              <a:tr h="398338">
                <a:tc gridSpan="3">
                  <a:txBody>
                    <a:bodyPr/>
                    <a:lstStyle/>
                    <a:p>
                      <a:pPr algn="l" fontAlgn="b"/>
                      <a:r>
                        <a:rPr lang="es-CO" sz="2000" b="1" i="0" u="none" strike="noStrike" dirty="0">
                          <a:solidFill>
                            <a:srgbClr val="000000"/>
                          </a:solidFill>
                          <a:effectLst/>
                          <a:latin typeface="Arial" panose="020B0604020202020204" pitchFamily="34" charset="0"/>
                        </a:rPr>
                        <a:t>CUMPLIMIENTO BAJO</a:t>
                      </a:r>
                    </a:p>
                  </a:txBody>
                  <a:tcPr marL="9525" marR="9525" marT="9525" marB="0" anchor="ctr">
                    <a:lnL>
                      <a:noFill/>
                    </a:lnL>
                    <a:lnR>
                      <a:noFill/>
                    </a:lnR>
                    <a:lnT>
                      <a:noFill/>
                    </a:lnT>
                    <a:lnB>
                      <a:noFill/>
                    </a:lnB>
                    <a:solidFill>
                      <a:srgbClr val="DDEBF7"/>
                    </a:solidFill>
                  </a:tcPr>
                </a:tc>
                <a:tc hMerge="1">
                  <a:txBody>
                    <a:bodyPr/>
                    <a:lstStyle/>
                    <a:p>
                      <a:endParaRPr lang="es-CO"/>
                    </a:p>
                  </a:txBody>
                  <a:tcPr/>
                </a:tc>
                <a:tc hMerge="1">
                  <a:txBody>
                    <a:bodyPr/>
                    <a:lstStyle/>
                    <a:p>
                      <a:endParaRPr lang="es-CO"/>
                    </a:p>
                  </a:txBody>
                  <a:tcPr/>
                </a:tc>
                <a:tc>
                  <a:txBody>
                    <a:bodyPr/>
                    <a:lstStyle/>
                    <a:p>
                      <a:pPr algn="l" fontAlgn="b"/>
                      <a:r>
                        <a:rPr lang="es-CO" sz="14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tc>
                  <a:txBody>
                    <a:bodyPr/>
                    <a:lstStyle/>
                    <a:p>
                      <a:pPr algn="ctr" fontAlgn="ctr"/>
                      <a:r>
                        <a:rPr lang="es-CO" sz="200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fontAlgn="ctr"/>
                      <a:r>
                        <a:rPr lang="es-CO" sz="2000" b="1" i="0" u="none" strike="noStrike" dirty="0">
                          <a:solidFill>
                            <a:srgbClr val="000000"/>
                          </a:solidFill>
                          <a:effectLst/>
                          <a:latin typeface="Arial" panose="020B0604020202020204" pitchFamily="34" charset="0"/>
                        </a:rPr>
                        <a:t>11,25%</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05071252"/>
                  </a:ext>
                </a:extLst>
              </a:tr>
            </a:tbl>
          </a:graphicData>
        </a:graphic>
      </p:graphicFrame>
    </p:spTree>
    <p:extLst>
      <p:ext uri="{BB962C8B-B14F-4D97-AF65-F5344CB8AC3E}">
        <p14:creationId xmlns:p14="http://schemas.microsoft.com/office/powerpoint/2010/main" val="635136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A82A0C1-797E-4E12-A48C-032D1A1BE725}"/>
              </a:ext>
            </a:extLst>
          </p:cNvPr>
          <p:cNvPicPr>
            <a:picLocks noChangeAspect="1"/>
          </p:cNvPicPr>
          <p:nvPr/>
        </p:nvPicPr>
        <p:blipFill rotWithShape="1">
          <a:blip r:embed="rId2">
            <a:extLst>
              <a:ext uri="{28A0092B-C50C-407E-A947-70E740481C1C}">
                <a14:useLocalDpi xmlns:a14="http://schemas.microsoft.com/office/drawing/2010/main" val="0"/>
              </a:ext>
            </a:extLst>
          </a:blip>
          <a:srcRect l="33672" t="-5633" r="31689" b="-5433"/>
          <a:stretch/>
        </p:blipFill>
        <p:spPr>
          <a:xfrm>
            <a:off x="9105059" y="248587"/>
            <a:ext cx="711482" cy="1536306"/>
          </a:xfrm>
          <a:prstGeom prst="rect">
            <a:avLst/>
          </a:prstGeom>
        </p:spPr>
      </p:pic>
      <p:sp>
        <p:nvSpPr>
          <p:cNvPr id="7" name="Rectángulo redondeado 2">
            <a:extLst>
              <a:ext uri="{FF2B5EF4-FFF2-40B4-BE49-F238E27FC236}">
                <a16:creationId xmlns:a16="http://schemas.microsoft.com/office/drawing/2014/main" id="{F1E52D4D-E239-4E57-8B67-130DD89CE0F3}"/>
              </a:ext>
            </a:extLst>
          </p:cNvPr>
          <p:cNvSpPr/>
          <p:nvPr/>
        </p:nvSpPr>
        <p:spPr>
          <a:xfrm>
            <a:off x="9834609" y="1151926"/>
            <a:ext cx="1939942" cy="501162"/>
          </a:xfrm>
          <a:prstGeom prst="roundRect">
            <a:avLst/>
          </a:prstGeom>
          <a:solidFill>
            <a:srgbClr val="92D050"/>
          </a:solidFill>
          <a:ln>
            <a:solidFill>
              <a:srgbClr val="99FF99"/>
            </a:solidFill>
          </a:ln>
        </p:spPr>
        <p:style>
          <a:lnRef idx="1">
            <a:schemeClr val="accent5"/>
          </a:lnRef>
          <a:fillRef idx="2">
            <a:schemeClr val="accent5"/>
          </a:fillRef>
          <a:effectRef idx="1">
            <a:schemeClr val="accent5"/>
          </a:effectRef>
          <a:fontRef idx="minor">
            <a:schemeClr val="dk1"/>
          </a:fontRef>
        </p:style>
        <p:txBody>
          <a:bodyPr rtlCol="0" anchor="ctr"/>
          <a:lstStyle/>
          <a:p>
            <a:pPr algn="ctr" eaLnBrk="1" fontAlgn="auto" hangingPunct="1">
              <a:spcBef>
                <a:spcPts val="0"/>
              </a:spcBef>
              <a:spcAft>
                <a:spcPts val="0"/>
              </a:spcAft>
            </a:pPr>
            <a:r>
              <a:rPr lang="es-CO" sz="1600" b="1" dirty="0">
                <a:ln>
                  <a:solidFill>
                    <a:srgbClr val="99FF99"/>
                  </a:solidFill>
                </a:ln>
                <a:solidFill>
                  <a:prstClr val="black"/>
                </a:solidFill>
                <a:latin typeface="Arial" panose="020B0604020202020204" pitchFamily="34" charset="0"/>
                <a:cs typeface="Arial" panose="020B0604020202020204" pitchFamily="34" charset="0"/>
              </a:rPr>
              <a:t>SATISFACTORIO</a:t>
            </a: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2136F058-FB43-4E7D-8028-5E1023B99B2E}"/>
                  </a:ext>
                </a:extLst>
              </p:cNvPr>
              <p:cNvSpPr txBox="1"/>
              <p:nvPr/>
            </p:nvSpPr>
            <p:spPr>
              <a:xfrm>
                <a:off x="5356118" y="3825856"/>
                <a:ext cx="4661533" cy="246221"/>
              </a:xfrm>
              <a:prstGeom prst="rect">
                <a:avLst/>
              </a:prstGeom>
              <a:noFill/>
            </p:spPr>
            <p:txBody>
              <a:bodyPr wrap="none" lIns="0" tIns="0" rIns="0" bIns="0"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CO" sz="1600" b="1" i="1" smtClean="0">
                          <a:solidFill>
                            <a:srgbClr val="0070C0"/>
                          </a:solidFill>
                          <a:latin typeface="Cambria Math" panose="02040503050406030204" pitchFamily="18" charset="0"/>
                          <a:ea typeface="+mn-ea"/>
                        </a:rPr>
                        <m:t>𝑬𝒇𝒆𝒄𝒕𝒊𝒗𝒊𝒅𝒂𝒅</m:t>
                      </m:r>
                      <m:r>
                        <a:rPr lang="es-CO" sz="1600" b="1" i="1" smtClean="0">
                          <a:solidFill>
                            <a:srgbClr val="0070C0"/>
                          </a:solidFill>
                          <a:latin typeface="Cambria Math" panose="02040503050406030204" pitchFamily="18" charset="0"/>
                          <a:ea typeface="+mn-ea"/>
                        </a:rPr>
                        <m:t>=</m:t>
                      </m:r>
                      <m:r>
                        <a:rPr lang="es-CO" sz="1600" b="1" i="1" smtClean="0">
                          <a:solidFill>
                            <a:srgbClr val="0070C0"/>
                          </a:solidFill>
                          <a:latin typeface="Cambria Math" panose="02040503050406030204" pitchFamily="18" charset="0"/>
                          <a:ea typeface="+mn-ea"/>
                        </a:rPr>
                        <m:t>𝟖𝟎</m:t>
                      </m:r>
                      <m:r>
                        <a:rPr lang="es-CO" sz="1600" b="1" i="1" smtClean="0">
                          <a:solidFill>
                            <a:srgbClr val="0070C0"/>
                          </a:solidFill>
                          <a:latin typeface="Cambria Math" panose="02040503050406030204" pitchFamily="18" charset="0"/>
                          <a:ea typeface="+mn-ea"/>
                        </a:rPr>
                        <m:t>% </m:t>
                      </m:r>
                      <m:r>
                        <a:rPr lang="es-CO" sz="1600" b="1" i="1" smtClean="0">
                          <a:solidFill>
                            <a:srgbClr val="0070C0"/>
                          </a:solidFill>
                          <a:latin typeface="Cambria Math" panose="02040503050406030204" pitchFamily="18" charset="0"/>
                          <a:ea typeface="+mn-ea"/>
                        </a:rPr>
                        <m:t>𝑬𝒇𝒊𝒄𝒂𝒄𝒊𝒂</m:t>
                      </m:r>
                      <m:r>
                        <a:rPr lang="es-CO" sz="1600" b="1" i="1" smtClean="0">
                          <a:solidFill>
                            <a:srgbClr val="0070C0"/>
                          </a:solidFill>
                          <a:latin typeface="Cambria Math" panose="02040503050406030204" pitchFamily="18" charset="0"/>
                          <a:ea typeface="+mn-ea"/>
                        </a:rPr>
                        <m:t>+</m:t>
                      </m:r>
                      <m:r>
                        <a:rPr lang="es-CO" sz="1600" b="1" i="1" smtClean="0">
                          <a:solidFill>
                            <a:srgbClr val="0070C0"/>
                          </a:solidFill>
                          <a:latin typeface="Cambria Math" panose="02040503050406030204" pitchFamily="18" charset="0"/>
                          <a:ea typeface="+mn-ea"/>
                        </a:rPr>
                        <m:t>𝟐𝟎</m:t>
                      </m:r>
                      <m:r>
                        <a:rPr lang="es-CO" sz="1600" b="1" i="1" smtClean="0">
                          <a:solidFill>
                            <a:srgbClr val="0070C0"/>
                          </a:solidFill>
                          <a:latin typeface="Cambria Math" panose="02040503050406030204" pitchFamily="18" charset="0"/>
                          <a:ea typeface="+mn-ea"/>
                        </a:rPr>
                        <m:t>% </m:t>
                      </m:r>
                      <m:r>
                        <a:rPr lang="es-CO" sz="1600" b="1" i="1" smtClean="0">
                          <a:solidFill>
                            <a:srgbClr val="0070C0"/>
                          </a:solidFill>
                          <a:latin typeface="Cambria Math" panose="02040503050406030204" pitchFamily="18" charset="0"/>
                          <a:ea typeface="+mn-ea"/>
                        </a:rPr>
                        <m:t>𝑬𝒇𝒊𝒄𝒊𝒆𝒏𝒄𝒊𝒂</m:t>
                      </m:r>
                    </m:oMath>
                  </m:oMathPara>
                </a14:m>
                <a:endParaRPr lang="es-CO" sz="1600" b="1" dirty="0">
                  <a:solidFill>
                    <a:srgbClr val="0070C0"/>
                  </a:solidFill>
                  <a:latin typeface="Calibri" panose="020F0502020204030204"/>
                  <a:ea typeface="+mn-ea"/>
                </a:endParaRPr>
              </a:p>
            </p:txBody>
          </p:sp>
        </mc:Choice>
        <mc:Fallback xmlns="">
          <p:sp>
            <p:nvSpPr>
              <p:cNvPr id="8" name="CuadroTexto 7">
                <a:extLst>
                  <a:ext uri="{FF2B5EF4-FFF2-40B4-BE49-F238E27FC236}">
                    <a16:creationId xmlns:a16="http://schemas.microsoft.com/office/drawing/2014/main" id="{2136F058-FB43-4E7D-8028-5E1023B99B2E}"/>
                  </a:ext>
                </a:extLst>
              </p:cNvPr>
              <p:cNvSpPr txBox="1">
                <a:spLocks noRot="1" noChangeAspect="1" noMove="1" noResize="1" noEditPoints="1" noAdjustHandles="1" noChangeArrowheads="1" noChangeShapeType="1" noTextEdit="1"/>
              </p:cNvSpPr>
              <p:nvPr/>
            </p:nvSpPr>
            <p:spPr>
              <a:xfrm>
                <a:off x="5356118" y="3825856"/>
                <a:ext cx="4661533" cy="246221"/>
              </a:xfrm>
              <a:prstGeom prst="rect">
                <a:avLst/>
              </a:prstGeom>
              <a:blipFill>
                <a:blip r:embed="rId3"/>
                <a:stretch>
                  <a:fillRect l="-1178" t="-5000" r="-916" b="-35000"/>
                </a:stretch>
              </a:blipFill>
            </p:spPr>
            <p:txBody>
              <a:bodyPr/>
              <a:lstStyle/>
              <a:p>
                <a:r>
                  <a:rPr lang="es-CO">
                    <a:noFill/>
                  </a:rPr>
                  <a:t> </a:t>
                </a:r>
              </a:p>
            </p:txBody>
          </p:sp>
        </mc:Fallback>
      </mc:AlternateContent>
      <p:sp>
        <p:nvSpPr>
          <p:cNvPr id="9" name="1 Título">
            <a:extLst>
              <a:ext uri="{FF2B5EF4-FFF2-40B4-BE49-F238E27FC236}">
                <a16:creationId xmlns:a16="http://schemas.microsoft.com/office/drawing/2014/main" id="{A6F7C7B2-DDE5-44E9-9D5C-ED72072BE16E}"/>
              </a:ext>
            </a:extLst>
          </p:cNvPr>
          <p:cNvSpPr>
            <a:spLocks noGrp="1"/>
          </p:cNvSpPr>
          <p:nvPr/>
        </p:nvSpPr>
        <p:spPr>
          <a:xfrm>
            <a:off x="542842" y="3770463"/>
            <a:ext cx="10035812" cy="380972"/>
          </a:xfrm>
          <a:prstGeom prst="rect">
            <a:avLst/>
          </a:prstGeom>
        </p:spPr>
        <p:txBody>
          <a:bodyPr vert="horz"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b="1" dirty="0">
                <a:solidFill>
                  <a:srgbClr val="002060"/>
                </a:solidFill>
                <a:latin typeface="Arial" panose="020B0604020202020204" pitchFamily="34" charset="0"/>
                <a:cs typeface="Arial" panose="020B0604020202020204" pitchFamily="34" charset="0"/>
              </a:rPr>
              <a:t>Efectividad ejecución de los proyectos del PDI</a:t>
            </a:r>
          </a:p>
        </p:txBody>
      </p:sp>
      <p:cxnSp>
        <p:nvCxnSpPr>
          <p:cNvPr id="10" name="Conector recto 9"/>
          <p:cNvCxnSpPr/>
          <p:nvPr/>
        </p:nvCxnSpPr>
        <p:spPr>
          <a:xfrm>
            <a:off x="809568" y="3641194"/>
            <a:ext cx="10864501" cy="64204"/>
          </a:xfrm>
          <a:prstGeom prst="line">
            <a:avLst/>
          </a:prstGeom>
          <a:ln w="28575">
            <a:solidFill>
              <a:srgbClr val="0070C0"/>
            </a:solidFill>
          </a:ln>
        </p:spPr>
        <p:style>
          <a:lnRef idx="3">
            <a:schemeClr val="accent2"/>
          </a:lnRef>
          <a:fillRef idx="0">
            <a:schemeClr val="accent2"/>
          </a:fillRef>
          <a:effectRef idx="2">
            <a:schemeClr val="accent2"/>
          </a:effectRef>
          <a:fontRef idx="minor">
            <a:schemeClr val="tx1"/>
          </a:fontRef>
        </p:style>
      </p:cxnSp>
      <p:sp>
        <p:nvSpPr>
          <p:cNvPr id="11" name="Rectángulo 10"/>
          <p:cNvSpPr/>
          <p:nvPr/>
        </p:nvSpPr>
        <p:spPr>
          <a:xfrm>
            <a:off x="9918870" y="2973703"/>
            <a:ext cx="1390124" cy="369332"/>
          </a:xfrm>
          <a:prstGeom prst="rect">
            <a:avLst/>
          </a:prstGeom>
        </p:spPr>
        <p:txBody>
          <a:bodyPr wrap="none">
            <a:spAutoFit/>
          </a:bodyPr>
          <a:lstStyle/>
          <a:p>
            <a:pPr algn="ctr" fontAlgn="ctr"/>
            <a:r>
              <a:rPr lang="es-CO" b="1" dirty="0">
                <a:solidFill>
                  <a:srgbClr val="000000"/>
                </a:solidFill>
                <a:latin typeface="Arial" panose="020B0604020202020204" pitchFamily="34" charset="0"/>
              </a:rPr>
              <a:t>Parámetro </a:t>
            </a:r>
          </a:p>
        </p:txBody>
      </p:sp>
      <p:grpSp>
        <p:nvGrpSpPr>
          <p:cNvPr id="12" name="Google Shape;3257;p75"/>
          <p:cNvGrpSpPr/>
          <p:nvPr/>
        </p:nvGrpSpPr>
        <p:grpSpPr>
          <a:xfrm>
            <a:off x="10214086" y="1807322"/>
            <a:ext cx="729136" cy="792883"/>
            <a:chOff x="1362263" y="2671346"/>
            <a:chExt cx="781200" cy="792883"/>
          </a:xfrm>
        </p:grpSpPr>
        <p:sp>
          <p:nvSpPr>
            <p:cNvPr id="13" name="Google Shape;3258;p75"/>
            <p:cNvSpPr/>
            <p:nvPr/>
          </p:nvSpPr>
          <p:spPr>
            <a:xfrm>
              <a:off x="1362263" y="2683029"/>
              <a:ext cx="781200" cy="781200"/>
            </a:xfrm>
            <a:prstGeom prst="donut">
              <a:avLst>
                <a:gd name="adj" fmla="val 25000"/>
              </a:avLst>
            </a:prstGeom>
            <a:solidFill>
              <a:schemeClr val="lt1"/>
            </a:solidFill>
            <a:ln w="1905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59;p75"/>
            <p:cNvSpPr/>
            <p:nvPr/>
          </p:nvSpPr>
          <p:spPr>
            <a:xfrm>
              <a:off x="1362263" y="2671346"/>
              <a:ext cx="781200" cy="792883"/>
            </a:xfrm>
            <a:prstGeom prst="blockArc">
              <a:avLst>
                <a:gd name="adj1" fmla="val 15974956"/>
                <a:gd name="adj2" fmla="val 3680591"/>
                <a:gd name="adj3" fmla="val 22171"/>
              </a:avLst>
            </a:prstGeom>
            <a:solidFill>
              <a:schemeClr val="accent5">
                <a:lumMod val="60000"/>
                <a:lumOff val="40000"/>
              </a:schemeClr>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3260;p75"/>
          <p:cNvSpPr txBox="1"/>
          <p:nvPr/>
        </p:nvSpPr>
        <p:spPr>
          <a:xfrm>
            <a:off x="10004335" y="2625984"/>
            <a:ext cx="1336907" cy="33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13954C"/>
                </a:solidFill>
                <a:latin typeface="Fira Sans Extra Condensed"/>
                <a:ea typeface="Fira Sans Extra Condensed"/>
                <a:cs typeface="Fira Sans Extra Condensed"/>
                <a:sym typeface="Fira Sans Extra Condensed"/>
              </a:rPr>
              <a:t>25%</a:t>
            </a:r>
            <a:endParaRPr sz="2400" b="1" dirty="0">
              <a:solidFill>
                <a:srgbClr val="13954C"/>
              </a:solidFill>
              <a:latin typeface="Fira Sans Extra Condensed"/>
              <a:ea typeface="Fira Sans Extra Condensed"/>
              <a:cs typeface="Fira Sans Extra Condensed"/>
              <a:sym typeface="Fira Sans Extra Condensed"/>
            </a:endParaRPr>
          </a:p>
        </p:txBody>
      </p:sp>
      <p:grpSp>
        <p:nvGrpSpPr>
          <p:cNvPr id="16" name="Group 727">
            <a:extLst>
              <a:ext uri="{FF2B5EF4-FFF2-40B4-BE49-F238E27FC236}">
                <a16:creationId xmlns:a16="http://schemas.microsoft.com/office/drawing/2014/main" id="{257C5D26-9E5D-4940-8AC1-352B9CB1A1A3}"/>
              </a:ext>
            </a:extLst>
          </p:cNvPr>
          <p:cNvGrpSpPr/>
          <p:nvPr/>
        </p:nvGrpSpPr>
        <p:grpSpPr>
          <a:xfrm>
            <a:off x="513853" y="2812396"/>
            <a:ext cx="5758442" cy="702570"/>
            <a:chOff x="-2" y="0"/>
            <a:chExt cx="5735360" cy="1155468"/>
          </a:xfrm>
          <a:solidFill>
            <a:schemeClr val="accent5"/>
          </a:solidFill>
        </p:grpSpPr>
        <p:sp>
          <p:nvSpPr>
            <p:cNvPr id="17" name="Shape 720">
              <a:extLst>
                <a:ext uri="{FF2B5EF4-FFF2-40B4-BE49-F238E27FC236}">
                  <a16:creationId xmlns:a16="http://schemas.microsoft.com/office/drawing/2014/main" id="{F8E901DE-140A-4FB8-9DEE-6C02C2F079EA}"/>
                </a:ext>
              </a:extLst>
            </p:cNvPr>
            <p:cNvSpPr/>
            <p:nvPr/>
          </p:nvSpPr>
          <p:spPr>
            <a:xfrm flipH="1">
              <a:off x="-2" y="171692"/>
              <a:ext cx="4930787" cy="816711"/>
            </a:xfrm>
            <a:prstGeom prst="rect">
              <a:avLst/>
            </a:prstGeom>
            <a:solidFill>
              <a:schemeClr val="bg2">
                <a:lumMod val="25000"/>
              </a:schemeClr>
            </a:solidFill>
            <a:ln w="12700" cap="flat">
              <a:noFill/>
              <a:miter lim="400000"/>
            </a:ln>
            <a:effectLst/>
          </p:spPr>
          <p:txBody>
            <a:bodyPr wrap="square" lIns="34289" tIns="34289" rIns="34289" bIns="34289" numCol="1" anchor="ctr">
              <a:noAutofit/>
            </a:bodyPr>
            <a:lstStyle/>
            <a:p>
              <a:pPr lvl="0" algn="ctr"/>
              <a:r>
                <a:rPr lang="es-CO" sz="3000" b="1" dirty="0">
                  <a:solidFill>
                    <a:prstClr val="white"/>
                  </a:solidFill>
                </a:rPr>
                <a:t>Proyectos</a:t>
              </a:r>
            </a:p>
          </p:txBody>
        </p:sp>
        <p:grpSp>
          <p:nvGrpSpPr>
            <p:cNvPr id="18" name="Group 724">
              <a:extLst>
                <a:ext uri="{FF2B5EF4-FFF2-40B4-BE49-F238E27FC236}">
                  <a16:creationId xmlns:a16="http://schemas.microsoft.com/office/drawing/2014/main" id="{22F63446-5101-4CD0-8FB4-2C7E5A2495FC}"/>
                </a:ext>
              </a:extLst>
            </p:cNvPr>
            <p:cNvGrpSpPr/>
            <p:nvPr/>
          </p:nvGrpSpPr>
          <p:grpSpPr>
            <a:xfrm>
              <a:off x="4930788" y="0"/>
              <a:ext cx="804570" cy="1155468"/>
              <a:chOff x="0" y="0"/>
              <a:chExt cx="804566" cy="1155466"/>
            </a:xfrm>
            <a:grpFill/>
          </p:grpSpPr>
          <p:sp>
            <p:nvSpPr>
              <p:cNvPr id="19" name="Shape 721">
                <a:extLst>
                  <a:ext uri="{FF2B5EF4-FFF2-40B4-BE49-F238E27FC236}">
                    <a16:creationId xmlns:a16="http://schemas.microsoft.com/office/drawing/2014/main" id="{49690F27-5CC7-438D-B86C-800A50B5450B}"/>
                  </a:ext>
                </a:extLst>
              </p:cNvPr>
              <p:cNvSpPr/>
              <p:nvPr/>
            </p:nvSpPr>
            <p:spPr>
              <a:xfrm flipH="1">
                <a:off x="0" y="169186"/>
                <a:ext cx="402284" cy="9862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922"/>
                    </a:lnTo>
                    <a:lnTo>
                      <a:pt x="21600" y="0"/>
                    </a:lnTo>
                    <a:lnTo>
                      <a:pt x="0" y="3678"/>
                    </a:lnTo>
                    <a:lnTo>
                      <a:pt x="0" y="21600"/>
                    </a:lnTo>
                    <a:close/>
                  </a:path>
                </a:pathLst>
              </a:custGeom>
              <a:solidFill>
                <a:schemeClr val="bg2">
                  <a:lumMod val="25000"/>
                  <a:alpha val="90000"/>
                </a:schemeClr>
              </a:solidFill>
              <a:ln w="12700" cap="flat">
                <a:noFill/>
                <a:miter lim="400000"/>
              </a:ln>
              <a:effectLst/>
            </p:spPr>
            <p:txBody>
              <a:bodyPr wrap="square" lIns="34289" tIns="34289" rIns="34289" bIns="34289" numCol="1" anchor="t">
                <a:noAutofit/>
              </a:bodyPr>
              <a:lstStyle/>
              <a:p>
                <a:endParaRPr sz="1350"/>
              </a:p>
            </p:txBody>
          </p:sp>
          <p:sp>
            <p:nvSpPr>
              <p:cNvPr id="20" name="Shape 722">
                <a:extLst>
                  <a:ext uri="{FF2B5EF4-FFF2-40B4-BE49-F238E27FC236}">
                    <a16:creationId xmlns:a16="http://schemas.microsoft.com/office/drawing/2014/main" id="{28307B70-980B-4983-8282-F1ABD5058661}"/>
                  </a:ext>
                </a:extLst>
              </p:cNvPr>
              <p:cNvSpPr/>
              <p:nvPr/>
            </p:nvSpPr>
            <p:spPr>
              <a:xfrm flipH="1">
                <a:off x="402283" y="169186"/>
                <a:ext cx="402284" cy="9862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922"/>
                    </a:lnTo>
                    <a:lnTo>
                      <a:pt x="0" y="0"/>
                    </a:lnTo>
                    <a:lnTo>
                      <a:pt x="21600" y="3678"/>
                    </a:lnTo>
                    <a:lnTo>
                      <a:pt x="21600" y="21600"/>
                    </a:lnTo>
                    <a:close/>
                  </a:path>
                </a:pathLst>
              </a:custGeom>
              <a:solidFill>
                <a:schemeClr val="bg2">
                  <a:lumMod val="25000"/>
                  <a:alpha val="80000"/>
                </a:schemeClr>
              </a:solidFill>
              <a:ln w="12700" cap="flat">
                <a:noFill/>
                <a:miter lim="400000"/>
              </a:ln>
              <a:effectLst/>
            </p:spPr>
            <p:txBody>
              <a:bodyPr wrap="square" lIns="34289" tIns="34289" rIns="34289" bIns="34289" numCol="1" anchor="ctr">
                <a:noAutofit/>
              </a:bodyPr>
              <a:lstStyle/>
              <a:p>
                <a:pPr algn="ctr"/>
                <a:endParaRPr lang="en-US" b="1" dirty="0">
                  <a:solidFill>
                    <a:srgbClr val="FFFFFF"/>
                  </a:solidFill>
                  <a:ea typeface="Helvetica"/>
                  <a:cs typeface="Helvetica"/>
                  <a:sym typeface="Helvetica"/>
                </a:endParaRPr>
              </a:p>
            </p:txBody>
          </p:sp>
          <p:sp>
            <p:nvSpPr>
              <p:cNvPr id="21" name="Shape 723">
                <a:extLst>
                  <a:ext uri="{FF2B5EF4-FFF2-40B4-BE49-F238E27FC236}">
                    <a16:creationId xmlns:a16="http://schemas.microsoft.com/office/drawing/2014/main" id="{BEE1BC89-C8D3-4319-92A2-705D27D46388}"/>
                  </a:ext>
                </a:extLst>
              </p:cNvPr>
              <p:cNvSpPr/>
              <p:nvPr/>
            </p:nvSpPr>
            <p:spPr>
              <a:xfrm flipH="1">
                <a:off x="1" y="0"/>
                <a:ext cx="804566" cy="3371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bg2">
                  <a:lumMod val="25000"/>
                </a:schemeClr>
              </a:solidFill>
              <a:ln w="12700" cap="flat">
                <a:noFill/>
                <a:miter lim="400000"/>
              </a:ln>
              <a:effectLst/>
            </p:spPr>
            <p:txBody>
              <a:bodyPr wrap="square" lIns="34289" tIns="34289" rIns="34289" bIns="34289" numCol="1" anchor="t">
                <a:noAutofit/>
              </a:bodyPr>
              <a:lstStyle/>
              <a:p>
                <a:endParaRPr sz="1350"/>
              </a:p>
            </p:txBody>
          </p:sp>
        </p:grpSp>
      </p:grpSp>
      <p:grpSp>
        <p:nvGrpSpPr>
          <p:cNvPr id="22" name="Group 762">
            <a:extLst>
              <a:ext uri="{FF2B5EF4-FFF2-40B4-BE49-F238E27FC236}">
                <a16:creationId xmlns:a16="http://schemas.microsoft.com/office/drawing/2014/main" id="{AC00EF07-A999-4E2B-94DE-4ECB25A48AA2}"/>
              </a:ext>
            </a:extLst>
          </p:cNvPr>
          <p:cNvGrpSpPr/>
          <p:nvPr/>
        </p:nvGrpSpPr>
        <p:grpSpPr>
          <a:xfrm>
            <a:off x="6455475" y="3007072"/>
            <a:ext cx="813518" cy="275709"/>
            <a:chOff x="34099" y="0"/>
            <a:chExt cx="1836278" cy="453438"/>
          </a:xfrm>
        </p:grpSpPr>
        <p:sp>
          <p:nvSpPr>
            <p:cNvPr id="23" name="Shape 760">
              <a:extLst>
                <a:ext uri="{FF2B5EF4-FFF2-40B4-BE49-F238E27FC236}">
                  <a16:creationId xmlns:a16="http://schemas.microsoft.com/office/drawing/2014/main" id="{B413EE56-BEA8-4670-8C15-54AFD2A0126A}"/>
                </a:ext>
              </a:extLst>
            </p:cNvPr>
            <p:cNvSpPr/>
            <p:nvPr/>
          </p:nvSpPr>
          <p:spPr>
            <a:xfrm flipV="1">
              <a:off x="1863616" y="0"/>
              <a:ext cx="1" cy="453439"/>
            </a:xfrm>
            <a:prstGeom prst="line">
              <a:avLst/>
            </a:prstGeom>
            <a:noFill/>
            <a:ln w="19050" cap="flat">
              <a:solidFill>
                <a:schemeClr val="bg1">
                  <a:lumMod val="75000"/>
                </a:schemeClr>
              </a:solidFill>
              <a:prstDash val="solid"/>
              <a:miter lim="400000"/>
            </a:ln>
            <a:effectLst/>
          </p:spPr>
          <p:txBody>
            <a:bodyPr wrap="square" lIns="0" tIns="0" rIns="0" bIns="0" numCol="1" anchor="t">
              <a:noAutofit/>
            </a:bodyPr>
            <a:lstStyle/>
            <a:p>
              <a:pPr defTabSz="342900">
                <a:defRPr sz="1200">
                  <a:latin typeface="Helvetica"/>
                  <a:ea typeface="Helvetica"/>
                  <a:cs typeface="Helvetica"/>
                  <a:sym typeface="Helvetica"/>
                </a:defRPr>
              </a:pPr>
              <a:endParaRPr sz="900"/>
            </a:p>
          </p:txBody>
        </p:sp>
        <p:sp>
          <p:nvSpPr>
            <p:cNvPr id="24" name="Shape 761">
              <a:extLst>
                <a:ext uri="{FF2B5EF4-FFF2-40B4-BE49-F238E27FC236}">
                  <a16:creationId xmlns:a16="http://schemas.microsoft.com/office/drawing/2014/main" id="{7B9B3423-21D7-4EBF-81BE-79E722E85833}"/>
                </a:ext>
              </a:extLst>
            </p:cNvPr>
            <p:cNvSpPr/>
            <p:nvPr/>
          </p:nvSpPr>
          <p:spPr>
            <a:xfrm flipH="1" flipV="1">
              <a:off x="34099" y="233808"/>
              <a:ext cx="1836279" cy="1"/>
            </a:xfrm>
            <a:prstGeom prst="line">
              <a:avLst/>
            </a:prstGeom>
            <a:noFill/>
            <a:ln w="19050" cap="flat">
              <a:solidFill>
                <a:schemeClr val="bg1">
                  <a:lumMod val="75000"/>
                </a:schemeClr>
              </a:solidFill>
              <a:prstDash val="sysDash"/>
              <a:miter lim="400000"/>
              <a:tailEnd type="oval" w="med" len="med"/>
            </a:ln>
            <a:effectLst/>
          </p:spPr>
          <p:txBody>
            <a:bodyPr wrap="square" lIns="0" tIns="0" rIns="0" bIns="0" numCol="1" anchor="t">
              <a:noAutofit/>
            </a:bodyPr>
            <a:lstStyle/>
            <a:p>
              <a:pPr defTabSz="342900">
                <a:defRPr sz="1200">
                  <a:latin typeface="Helvetica"/>
                  <a:ea typeface="Helvetica"/>
                  <a:cs typeface="Helvetica"/>
                  <a:sym typeface="Helvetica"/>
                </a:defRPr>
              </a:pPr>
              <a:endParaRPr sz="900"/>
            </a:p>
          </p:txBody>
        </p:sp>
      </p:grpSp>
      <p:grpSp>
        <p:nvGrpSpPr>
          <p:cNvPr id="25" name="Group 735">
            <a:extLst>
              <a:ext uri="{FF2B5EF4-FFF2-40B4-BE49-F238E27FC236}">
                <a16:creationId xmlns:a16="http://schemas.microsoft.com/office/drawing/2014/main" id="{85840352-ACF0-489C-A21B-E22BD6C5DB1E}"/>
              </a:ext>
            </a:extLst>
          </p:cNvPr>
          <p:cNvGrpSpPr/>
          <p:nvPr/>
        </p:nvGrpSpPr>
        <p:grpSpPr>
          <a:xfrm>
            <a:off x="494900" y="980341"/>
            <a:ext cx="4787228" cy="693519"/>
            <a:chOff x="-1" y="0"/>
            <a:chExt cx="6382969" cy="1140582"/>
          </a:xfrm>
          <a:solidFill>
            <a:schemeClr val="accent6">
              <a:lumMod val="60000"/>
              <a:lumOff val="40000"/>
            </a:schemeClr>
          </a:solidFill>
        </p:grpSpPr>
        <p:sp>
          <p:nvSpPr>
            <p:cNvPr id="26" name="Shape 728">
              <a:extLst>
                <a:ext uri="{FF2B5EF4-FFF2-40B4-BE49-F238E27FC236}">
                  <a16:creationId xmlns:a16="http://schemas.microsoft.com/office/drawing/2014/main" id="{DCDDB423-BD41-441B-AEF1-87E9D516A9F8}"/>
                </a:ext>
              </a:extLst>
            </p:cNvPr>
            <p:cNvSpPr/>
            <p:nvPr/>
          </p:nvSpPr>
          <p:spPr>
            <a:xfrm flipH="1">
              <a:off x="-1" y="170587"/>
              <a:ext cx="5574028" cy="799404"/>
            </a:xfrm>
            <a:prstGeom prst="rect">
              <a:avLst/>
            </a:prstGeom>
            <a:grpFill/>
            <a:ln w="12700" cap="flat">
              <a:noFill/>
              <a:miter lim="400000"/>
            </a:ln>
            <a:effectLst/>
          </p:spPr>
          <p:txBody>
            <a:bodyPr wrap="square" lIns="34289" tIns="34289" rIns="34289" bIns="34289" numCol="1" anchor="ctr">
              <a:noAutofit/>
            </a:bodyPr>
            <a:lstStyle/>
            <a:p>
              <a:pPr lvl="0" algn="ctr"/>
              <a:r>
                <a:rPr lang="es-CO" sz="3000" b="1" dirty="0">
                  <a:solidFill>
                    <a:prstClr val="white"/>
                  </a:solidFill>
                </a:rPr>
                <a:t>Pilar de Gestión</a:t>
              </a:r>
            </a:p>
          </p:txBody>
        </p:sp>
        <p:grpSp>
          <p:nvGrpSpPr>
            <p:cNvPr id="27" name="Group 732">
              <a:extLst>
                <a:ext uri="{FF2B5EF4-FFF2-40B4-BE49-F238E27FC236}">
                  <a16:creationId xmlns:a16="http://schemas.microsoft.com/office/drawing/2014/main" id="{BFEFFA3F-148E-4A42-A936-F26D4CC35633}"/>
                </a:ext>
              </a:extLst>
            </p:cNvPr>
            <p:cNvGrpSpPr/>
            <p:nvPr/>
          </p:nvGrpSpPr>
          <p:grpSpPr>
            <a:xfrm>
              <a:off x="5578397" y="0"/>
              <a:ext cx="804571" cy="1140582"/>
              <a:chOff x="0" y="0"/>
              <a:chExt cx="804567" cy="1140580"/>
            </a:xfrm>
            <a:grpFill/>
          </p:grpSpPr>
          <p:sp>
            <p:nvSpPr>
              <p:cNvPr id="28" name="Shape 729">
                <a:extLst>
                  <a:ext uri="{FF2B5EF4-FFF2-40B4-BE49-F238E27FC236}">
                    <a16:creationId xmlns:a16="http://schemas.microsoft.com/office/drawing/2014/main" id="{15224CE5-E96A-44C6-95C6-EB8FCC5BC134}"/>
                  </a:ext>
                </a:extLst>
              </p:cNvPr>
              <p:cNvSpPr/>
              <p:nvPr/>
            </p:nvSpPr>
            <p:spPr>
              <a:xfrm flipH="1">
                <a:off x="0" y="168081"/>
                <a:ext cx="402284" cy="9724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70"/>
                    </a:lnTo>
                    <a:lnTo>
                      <a:pt x="21600" y="0"/>
                    </a:lnTo>
                    <a:lnTo>
                      <a:pt x="0" y="3786"/>
                    </a:lnTo>
                    <a:lnTo>
                      <a:pt x="0" y="21600"/>
                    </a:lnTo>
                    <a:close/>
                  </a:path>
                </a:pathLst>
              </a:custGeom>
              <a:grpFill/>
              <a:ln w="12700" cap="flat">
                <a:noFill/>
                <a:miter lim="400000"/>
              </a:ln>
              <a:effectLst/>
            </p:spPr>
            <p:txBody>
              <a:bodyPr wrap="square" lIns="34289" tIns="34289" rIns="34289" bIns="34289" numCol="1" anchor="t">
                <a:noAutofit/>
              </a:bodyPr>
              <a:lstStyle/>
              <a:p>
                <a:endParaRPr sz="1350"/>
              </a:p>
            </p:txBody>
          </p:sp>
          <p:sp>
            <p:nvSpPr>
              <p:cNvPr id="29" name="Shape 730">
                <a:extLst>
                  <a:ext uri="{FF2B5EF4-FFF2-40B4-BE49-F238E27FC236}">
                    <a16:creationId xmlns:a16="http://schemas.microsoft.com/office/drawing/2014/main" id="{AE4FDD90-BB58-4A5B-BA48-2DFC3EC3ACFF}"/>
                  </a:ext>
                </a:extLst>
              </p:cNvPr>
              <p:cNvSpPr/>
              <p:nvPr/>
            </p:nvSpPr>
            <p:spPr>
              <a:xfrm flipH="1">
                <a:off x="402283" y="168081"/>
                <a:ext cx="402284" cy="97249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70"/>
                    </a:lnTo>
                    <a:lnTo>
                      <a:pt x="0" y="0"/>
                    </a:lnTo>
                    <a:lnTo>
                      <a:pt x="21600" y="3786"/>
                    </a:lnTo>
                    <a:lnTo>
                      <a:pt x="21600" y="21600"/>
                    </a:lnTo>
                    <a:close/>
                  </a:path>
                </a:pathLst>
              </a:custGeom>
              <a:grpFill/>
              <a:ln w="12700" cap="flat">
                <a:noFill/>
                <a:miter lim="400000"/>
              </a:ln>
              <a:effectLst/>
            </p:spPr>
            <p:txBody>
              <a:bodyPr wrap="square" lIns="34289" tIns="34289" rIns="34289" bIns="34289" numCol="1" anchor="ctr">
                <a:noAutofit/>
              </a:bodyPr>
              <a:lstStyle/>
              <a:p>
                <a:pPr algn="ctr"/>
                <a:endParaRPr dirty="0"/>
              </a:p>
            </p:txBody>
          </p:sp>
          <p:sp>
            <p:nvSpPr>
              <p:cNvPr id="30" name="Shape 731">
                <a:extLst>
                  <a:ext uri="{FF2B5EF4-FFF2-40B4-BE49-F238E27FC236}">
                    <a16:creationId xmlns:a16="http://schemas.microsoft.com/office/drawing/2014/main" id="{34A958A4-25F7-450D-9813-57322A27D830}"/>
                  </a:ext>
                </a:extLst>
              </p:cNvPr>
              <p:cNvSpPr/>
              <p:nvPr/>
            </p:nvSpPr>
            <p:spPr>
              <a:xfrm flipH="1">
                <a:off x="1" y="0"/>
                <a:ext cx="804566" cy="3371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grpFill/>
              <a:ln w="12700" cap="flat">
                <a:noFill/>
                <a:miter lim="400000"/>
              </a:ln>
              <a:effectLst/>
            </p:spPr>
            <p:txBody>
              <a:bodyPr wrap="square" lIns="34289" tIns="34289" rIns="34289" bIns="34289" numCol="1" anchor="t">
                <a:noAutofit/>
              </a:bodyPr>
              <a:lstStyle/>
              <a:p>
                <a:endParaRPr sz="1350"/>
              </a:p>
            </p:txBody>
          </p:sp>
        </p:grpSp>
      </p:grpSp>
      <p:sp>
        <p:nvSpPr>
          <p:cNvPr id="31" name="Shape 746">
            <a:extLst>
              <a:ext uri="{FF2B5EF4-FFF2-40B4-BE49-F238E27FC236}">
                <a16:creationId xmlns:a16="http://schemas.microsoft.com/office/drawing/2014/main" id="{AFA425A9-5B76-4F6C-B56C-C1A1C8504113}"/>
              </a:ext>
            </a:extLst>
          </p:cNvPr>
          <p:cNvSpPr/>
          <p:nvPr/>
        </p:nvSpPr>
        <p:spPr>
          <a:xfrm>
            <a:off x="6642735" y="1042425"/>
            <a:ext cx="2323117" cy="58477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100">
                <a:solidFill>
                  <a:srgbClr val="808080"/>
                </a:solidFill>
                <a:latin typeface="Open Sans"/>
                <a:ea typeface="Open Sans"/>
                <a:cs typeface="Open Sans"/>
                <a:sym typeface="Open Sans"/>
              </a:defRPr>
            </a:lvl1pPr>
          </a:lstStyle>
          <a:p>
            <a:r>
              <a:rPr lang="es-ES" sz="3800" b="1" dirty="0">
                <a:solidFill>
                  <a:schemeClr val="accent6">
                    <a:lumMod val="60000"/>
                    <a:lumOff val="40000"/>
                  </a:schemeClr>
                </a:solidFill>
              </a:rPr>
              <a:t>32,01%</a:t>
            </a:r>
          </a:p>
        </p:txBody>
      </p:sp>
      <p:grpSp>
        <p:nvGrpSpPr>
          <p:cNvPr id="32" name="Group 765">
            <a:extLst>
              <a:ext uri="{FF2B5EF4-FFF2-40B4-BE49-F238E27FC236}">
                <a16:creationId xmlns:a16="http://schemas.microsoft.com/office/drawing/2014/main" id="{53254A69-F454-426B-AC07-480C5E079A40}"/>
              </a:ext>
            </a:extLst>
          </p:cNvPr>
          <p:cNvGrpSpPr/>
          <p:nvPr/>
        </p:nvGrpSpPr>
        <p:grpSpPr>
          <a:xfrm>
            <a:off x="5571068" y="1206313"/>
            <a:ext cx="887685" cy="275709"/>
            <a:chOff x="34099" y="0"/>
            <a:chExt cx="1183579" cy="453438"/>
          </a:xfrm>
        </p:grpSpPr>
        <p:sp>
          <p:nvSpPr>
            <p:cNvPr id="33" name="Shape 763">
              <a:extLst>
                <a:ext uri="{FF2B5EF4-FFF2-40B4-BE49-F238E27FC236}">
                  <a16:creationId xmlns:a16="http://schemas.microsoft.com/office/drawing/2014/main" id="{6D326535-89C1-43CA-929C-76B4C295DAD5}"/>
                </a:ext>
              </a:extLst>
            </p:cNvPr>
            <p:cNvSpPr/>
            <p:nvPr/>
          </p:nvSpPr>
          <p:spPr>
            <a:xfrm flipV="1">
              <a:off x="1213308" y="0"/>
              <a:ext cx="1" cy="453439"/>
            </a:xfrm>
            <a:prstGeom prst="line">
              <a:avLst/>
            </a:prstGeom>
            <a:noFill/>
            <a:ln w="19050" cap="flat">
              <a:solidFill>
                <a:schemeClr val="bg1">
                  <a:lumMod val="75000"/>
                </a:schemeClr>
              </a:solidFill>
              <a:prstDash val="solid"/>
              <a:miter lim="400000"/>
            </a:ln>
            <a:effectLst/>
          </p:spPr>
          <p:txBody>
            <a:bodyPr wrap="square" lIns="0" tIns="0" rIns="0" bIns="0" numCol="1" anchor="t">
              <a:noAutofit/>
            </a:bodyPr>
            <a:lstStyle/>
            <a:p>
              <a:pPr defTabSz="342900">
                <a:defRPr sz="1200">
                  <a:latin typeface="Helvetica"/>
                  <a:ea typeface="Helvetica"/>
                  <a:cs typeface="Helvetica"/>
                  <a:sym typeface="Helvetica"/>
                </a:defRPr>
              </a:pPr>
              <a:endParaRPr sz="900"/>
            </a:p>
          </p:txBody>
        </p:sp>
        <p:sp>
          <p:nvSpPr>
            <p:cNvPr id="34" name="Shape 764">
              <a:extLst>
                <a:ext uri="{FF2B5EF4-FFF2-40B4-BE49-F238E27FC236}">
                  <a16:creationId xmlns:a16="http://schemas.microsoft.com/office/drawing/2014/main" id="{7A713411-37B3-462F-9237-5FA072EFF002}"/>
                </a:ext>
              </a:extLst>
            </p:cNvPr>
            <p:cNvSpPr/>
            <p:nvPr/>
          </p:nvSpPr>
          <p:spPr>
            <a:xfrm flipH="1" flipV="1">
              <a:off x="34099" y="233808"/>
              <a:ext cx="1183580" cy="1"/>
            </a:xfrm>
            <a:prstGeom prst="line">
              <a:avLst/>
            </a:prstGeom>
            <a:noFill/>
            <a:ln w="19050" cap="flat">
              <a:solidFill>
                <a:schemeClr val="bg1">
                  <a:lumMod val="75000"/>
                </a:schemeClr>
              </a:solidFill>
              <a:prstDash val="sysDash"/>
              <a:miter lim="400000"/>
              <a:tailEnd type="oval" w="med" len="med"/>
            </a:ln>
            <a:effectLst/>
          </p:spPr>
          <p:txBody>
            <a:bodyPr wrap="square" lIns="0" tIns="0" rIns="0" bIns="0" numCol="1" anchor="t">
              <a:noAutofit/>
            </a:bodyPr>
            <a:lstStyle/>
            <a:p>
              <a:pPr defTabSz="342900">
                <a:defRPr sz="1200">
                  <a:latin typeface="Helvetica"/>
                  <a:ea typeface="Helvetica"/>
                  <a:cs typeface="Helvetica"/>
                  <a:sym typeface="Helvetica"/>
                </a:defRPr>
              </a:pPr>
              <a:endParaRPr sz="900"/>
            </a:p>
          </p:txBody>
        </p:sp>
      </p:grpSp>
      <p:grpSp>
        <p:nvGrpSpPr>
          <p:cNvPr id="35" name="Group 743">
            <a:extLst>
              <a:ext uri="{FF2B5EF4-FFF2-40B4-BE49-F238E27FC236}">
                <a16:creationId xmlns:a16="http://schemas.microsoft.com/office/drawing/2014/main" id="{CAF98BF0-7F16-4EF5-8C0F-1CC9AC87AA79}"/>
              </a:ext>
            </a:extLst>
          </p:cNvPr>
          <p:cNvGrpSpPr/>
          <p:nvPr/>
        </p:nvGrpSpPr>
        <p:grpSpPr>
          <a:xfrm>
            <a:off x="498135" y="1947792"/>
            <a:ext cx="5267901" cy="697145"/>
            <a:chOff x="-3" y="-1"/>
            <a:chExt cx="7017150" cy="1146545"/>
          </a:xfrm>
          <a:solidFill>
            <a:schemeClr val="accent2"/>
          </a:solidFill>
        </p:grpSpPr>
        <p:sp>
          <p:nvSpPr>
            <p:cNvPr id="36" name="Shape 736">
              <a:extLst>
                <a:ext uri="{FF2B5EF4-FFF2-40B4-BE49-F238E27FC236}">
                  <a16:creationId xmlns:a16="http://schemas.microsoft.com/office/drawing/2014/main" id="{BD618D0B-B80D-46AD-BA50-084A2A6571B7}"/>
                </a:ext>
              </a:extLst>
            </p:cNvPr>
            <p:cNvSpPr/>
            <p:nvPr/>
          </p:nvSpPr>
          <p:spPr>
            <a:xfrm flipH="1">
              <a:off x="-3" y="166526"/>
              <a:ext cx="6210383" cy="810073"/>
            </a:xfrm>
            <a:prstGeom prst="rect">
              <a:avLst/>
            </a:prstGeom>
            <a:grpFill/>
            <a:ln w="12700" cap="flat">
              <a:noFill/>
              <a:miter lim="400000"/>
            </a:ln>
            <a:effectLst/>
          </p:spPr>
          <p:txBody>
            <a:bodyPr wrap="square" lIns="34289" tIns="34289" rIns="34289" bIns="34289" numCol="1" anchor="ctr">
              <a:noAutofit/>
            </a:bodyPr>
            <a:lstStyle/>
            <a:p>
              <a:pPr lvl="0" algn="ctr"/>
              <a:r>
                <a:rPr lang="es-CO" sz="3000" b="1" dirty="0">
                  <a:solidFill>
                    <a:prstClr val="white"/>
                  </a:solidFill>
                </a:rPr>
                <a:t>Programas</a:t>
              </a:r>
            </a:p>
          </p:txBody>
        </p:sp>
        <p:grpSp>
          <p:nvGrpSpPr>
            <p:cNvPr id="37" name="Group 740">
              <a:extLst>
                <a:ext uri="{FF2B5EF4-FFF2-40B4-BE49-F238E27FC236}">
                  <a16:creationId xmlns:a16="http://schemas.microsoft.com/office/drawing/2014/main" id="{94CF0F15-8CFC-4DE1-ACAB-98C7671C8973}"/>
                </a:ext>
              </a:extLst>
            </p:cNvPr>
            <p:cNvGrpSpPr/>
            <p:nvPr/>
          </p:nvGrpSpPr>
          <p:grpSpPr>
            <a:xfrm>
              <a:off x="6212576" y="-1"/>
              <a:ext cx="804571" cy="1146545"/>
              <a:chOff x="0" y="0"/>
              <a:chExt cx="804567" cy="1146543"/>
            </a:xfrm>
            <a:grpFill/>
          </p:grpSpPr>
          <p:sp>
            <p:nvSpPr>
              <p:cNvPr id="38" name="Shape 737">
                <a:extLst>
                  <a:ext uri="{FF2B5EF4-FFF2-40B4-BE49-F238E27FC236}">
                    <a16:creationId xmlns:a16="http://schemas.microsoft.com/office/drawing/2014/main" id="{BA2DE131-7D86-40D2-B435-2EF3B296CA15}"/>
                  </a:ext>
                </a:extLst>
              </p:cNvPr>
              <p:cNvSpPr/>
              <p:nvPr/>
            </p:nvSpPr>
            <p:spPr>
              <a:xfrm flipH="1">
                <a:off x="0" y="166526"/>
                <a:ext cx="402284" cy="9800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chemeClr val="accent2">
                  <a:alpha val="90000"/>
                </a:schemeClr>
              </a:solidFill>
              <a:ln w="12700" cap="flat">
                <a:noFill/>
                <a:miter lim="400000"/>
              </a:ln>
              <a:effectLst/>
            </p:spPr>
            <p:txBody>
              <a:bodyPr wrap="square" lIns="34289" tIns="34289" rIns="34289" bIns="34289" numCol="1" anchor="t">
                <a:noAutofit/>
              </a:bodyPr>
              <a:lstStyle/>
              <a:p>
                <a:endParaRPr sz="1350"/>
              </a:p>
            </p:txBody>
          </p:sp>
          <p:sp>
            <p:nvSpPr>
              <p:cNvPr id="39" name="Shape 738">
                <a:extLst>
                  <a:ext uri="{FF2B5EF4-FFF2-40B4-BE49-F238E27FC236}">
                    <a16:creationId xmlns:a16="http://schemas.microsoft.com/office/drawing/2014/main" id="{66034EC8-4FA3-4EAF-A340-CE460B6A3A94}"/>
                  </a:ext>
                </a:extLst>
              </p:cNvPr>
              <p:cNvSpPr/>
              <p:nvPr/>
            </p:nvSpPr>
            <p:spPr>
              <a:xfrm flipH="1">
                <a:off x="402283" y="166526"/>
                <a:ext cx="402284" cy="9800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899"/>
                    </a:lnTo>
                    <a:lnTo>
                      <a:pt x="0" y="0"/>
                    </a:lnTo>
                    <a:lnTo>
                      <a:pt x="21600" y="3701"/>
                    </a:lnTo>
                    <a:lnTo>
                      <a:pt x="21600" y="21600"/>
                    </a:lnTo>
                    <a:close/>
                  </a:path>
                </a:pathLst>
              </a:custGeom>
              <a:solidFill>
                <a:schemeClr val="accent2">
                  <a:alpha val="80000"/>
                </a:schemeClr>
              </a:solidFill>
              <a:ln w="12700" cap="flat">
                <a:noFill/>
                <a:miter lim="400000"/>
              </a:ln>
              <a:effectLst/>
            </p:spPr>
            <p:txBody>
              <a:bodyPr wrap="square" lIns="34289" tIns="34289" rIns="34289" bIns="34289" numCol="1" anchor="ctr">
                <a:noAutofit/>
              </a:bodyPr>
              <a:lstStyle/>
              <a:p>
                <a:pPr lvl="0" algn="ctr">
                  <a:defRPr b="0">
                    <a:solidFill>
                      <a:srgbClr val="000000"/>
                    </a:solidFill>
                    <a:latin typeface="+mn-lt"/>
                    <a:ea typeface="+mn-ea"/>
                    <a:cs typeface="+mn-cs"/>
                    <a:sym typeface="Calibri"/>
                  </a:defRPr>
                </a:pPr>
                <a:endParaRPr lang="en-US" b="1" dirty="0">
                  <a:solidFill>
                    <a:srgbClr val="FFFFFF"/>
                  </a:solidFill>
                  <a:ea typeface="Helvetica"/>
                  <a:cs typeface="Helvetica"/>
                  <a:sym typeface="Helvetica"/>
                </a:endParaRPr>
              </a:p>
            </p:txBody>
          </p:sp>
          <p:sp>
            <p:nvSpPr>
              <p:cNvPr id="40" name="Shape 739">
                <a:extLst>
                  <a:ext uri="{FF2B5EF4-FFF2-40B4-BE49-F238E27FC236}">
                    <a16:creationId xmlns:a16="http://schemas.microsoft.com/office/drawing/2014/main" id="{5642FE7D-8640-4601-BAD8-BC4C23A18106}"/>
                  </a:ext>
                </a:extLst>
              </p:cNvPr>
              <p:cNvSpPr/>
              <p:nvPr/>
            </p:nvSpPr>
            <p:spPr>
              <a:xfrm flipH="1">
                <a:off x="1" y="0"/>
                <a:ext cx="804566" cy="33711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grpFill/>
              <a:ln w="12700" cap="flat">
                <a:noFill/>
                <a:miter lim="400000"/>
              </a:ln>
              <a:effectLst/>
            </p:spPr>
            <p:txBody>
              <a:bodyPr wrap="square" lIns="34289" tIns="34289" rIns="34289" bIns="34289" numCol="1" anchor="t">
                <a:noAutofit/>
              </a:bodyPr>
              <a:lstStyle/>
              <a:p>
                <a:endParaRPr sz="1350"/>
              </a:p>
            </p:txBody>
          </p:sp>
        </p:grpSp>
      </p:grpSp>
      <p:grpSp>
        <p:nvGrpSpPr>
          <p:cNvPr id="41" name="Group 768">
            <a:extLst>
              <a:ext uri="{FF2B5EF4-FFF2-40B4-BE49-F238E27FC236}">
                <a16:creationId xmlns:a16="http://schemas.microsoft.com/office/drawing/2014/main" id="{3D2B3358-0638-4494-AF37-850A198474D7}"/>
              </a:ext>
            </a:extLst>
          </p:cNvPr>
          <p:cNvGrpSpPr/>
          <p:nvPr/>
        </p:nvGrpSpPr>
        <p:grpSpPr>
          <a:xfrm>
            <a:off x="6021911" y="2086229"/>
            <a:ext cx="873430" cy="275709"/>
            <a:chOff x="34099" y="0"/>
            <a:chExt cx="589757" cy="453438"/>
          </a:xfrm>
        </p:grpSpPr>
        <p:sp>
          <p:nvSpPr>
            <p:cNvPr id="42" name="Shape 766">
              <a:extLst>
                <a:ext uri="{FF2B5EF4-FFF2-40B4-BE49-F238E27FC236}">
                  <a16:creationId xmlns:a16="http://schemas.microsoft.com/office/drawing/2014/main" id="{6E3E1D8A-68FD-426A-A42C-7FC635B7F021}"/>
                </a:ext>
              </a:extLst>
            </p:cNvPr>
            <p:cNvSpPr/>
            <p:nvPr/>
          </p:nvSpPr>
          <p:spPr>
            <a:xfrm flipV="1">
              <a:off x="621662" y="0"/>
              <a:ext cx="1" cy="453439"/>
            </a:xfrm>
            <a:prstGeom prst="line">
              <a:avLst/>
            </a:prstGeom>
            <a:noFill/>
            <a:ln w="19050" cap="flat">
              <a:solidFill>
                <a:schemeClr val="bg1">
                  <a:lumMod val="75000"/>
                </a:schemeClr>
              </a:solidFill>
              <a:prstDash val="solid"/>
              <a:miter lim="400000"/>
            </a:ln>
            <a:effectLst/>
          </p:spPr>
          <p:txBody>
            <a:bodyPr wrap="square" lIns="0" tIns="0" rIns="0" bIns="0" numCol="1" anchor="t">
              <a:noAutofit/>
            </a:bodyPr>
            <a:lstStyle/>
            <a:p>
              <a:pPr defTabSz="342900">
                <a:defRPr sz="1200">
                  <a:latin typeface="Helvetica"/>
                  <a:ea typeface="Helvetica"/>
                  <a:cs typeface="Helvetica"/>
                  <a:sym typeface="Helvetica"/>
                </a:defRPr>
              </a:pPr>
              <a:endParaRPr sz="900"/>
            </a:p>
          </p:txBody>
        </p:sp>
        <p:sp>
          <p:nvSpPr>
            <p:cNvPr id="43" name="Shape 767">
              <a:extLst>
                <a:ext uri="{FF2B5EF4-FFF2-40B4-BE49-F238E27FC236}">
                  <a16:creationId xmlns:a16="http://schemas.microsoft.com/office/drawing/2014/main" id="{2B0A3F94-183B-47EB-8D52-19B14A4A28A8}"/>
                </a:ext>
              </a:extLst>
            </p:cNvPr>
            <p:cNvSpPr/>
            <p:nvPr/>
          </p:nvSpPr>
          <p:spPr>
            <a:xfrm flipH="1" flipV="1">
              <a:off x="34099" y="233808"/>
              <a:ext cx="589759" cy="1"/>
            </a:xfrm>
            <a:prstGeom prst="line">
              <a:avLst/>
            </a:prstGeom>
            <a:noFill/>
            <a:ln w="19050" cap="flat">
              <a:solidFill>
                <a:schemeClr val="bg1">
                  <a:lumMod val="75000"/>
                </a:schemeClr>
              </a:solidFill>
              <a:prstDash val="sysDash"/>
              <a:miter lim="400000"/>
              <a:tailEnd type="oval" w="med" len="med"/>
            </a:ln>
            <a:effectLst/>
          </p:spPr>
          <p:txBody>
            <a:bodyPr wrap="square" lIns="0" tIns="0" rIns="0" bIns="0" numCol="1" anchor="t">
              <a:noAutofit/>
            </a:bodyPr>
            <a:lstStyle/>
            <a:p>
              <a:pPr defTabSz="342900">
                <a:defRPr sz="1200">
                  <a:latin typeface="Helvetica"/>
                  <a:ea typeface="Helvetica"/>
                  <a:cs typeface="Helvetica"/>
                  <a:sym typeface="Helvetica"/>
                </a:defRPr>
              </a:pPr>
              <a:endParaRPr sz="900"/>
            </a:p>
          </p:txBody>
        </p:sp>
      </p:grpSp>
      <p:sp>
        <p:nvSpPr>
          <p:cNvPr id="44" name="Rectángulo 43">
            <a:extLst>
              <a:ext uri="{FF2B5EF4-FFF2-40B4-BE49-F238E27FC236}">
                <a16:creationId xmlns:a16="http://schemas.microsoft.com/office/drawing/2014/main" id="{97F6197C-DE45-402F-852A-27CD6E01A7D9}"/>
              </a:ext>
            </a:extLst>
          </p:cNvPr>
          <p:cNvSpPr/>
          <p:nvPr/>
        </p:nvSpPr>
        <p:spPr>
          <a:xfrm>
            <a:off x="6972662" y="1837982"/>
            <a:ext cx="1808893" cy="677108"/>
          </a:xfrm>
          <a:prstGeom prst="rect">
            <a:avLst/>
          </a:prstGeom>
        </p:spPr>
        <p:txBody>
          <a:bodyPr wrap="none">
            <a:spAutoFit/>
          </a:bodyPr>
          <a:lstStyle/>
          <a:p>
            <a:r>
              <a:rPr lang="es-ES" sz="3800" b="1" dirty="0">
                <a:solidFill>
                  <a:srgbClr val="58B6C0"/>
                </a:solidFill>
                <a:latin typeface="Open Sans"/>
              </a:rPr>
              <a:t>46,11%</a:t>
            </a:r>
          </a:p>
        </p:txBody>
      </p:sp>
      <p:sp>
        <p:nvSpPr>
          <p:cNvPr id="45" name="Rectángulo 44">
            <a:extLst>
              <a:ext uri="{FF2B5EF4-FFF2-40B4-BE49-F238E27FC236}">
                <a16:creationId xmlns:a16="http://schemas.microsoft.com/office/drawing/2014/main" id="{166E1C42-B997-4D98-A426-F8209DC972E0}"/>
              </a:ext>
            </a:extLst>
          </p:cNvPr>
          <p:cNvSpPr/>
          <p:nvPr/>
        </p:nvSpPr>
        <p:spPr>
          <a:xfrm>
            <a:off x="7266617" y="2768129"/>
            <a:ext cx="1835759" cy="677108"/>
          </a:xfrm>
          <a:prstGeom prst="rect">
            <a:avLst/>
          </a:prstGeom>
        </p:spPr>
        <p:txBody>
          <a:bodyPr wrap="none">
            <a:spAutoFit/>
          </a:bodyPr>
          <a:lstStyle/>
          <a:p>
            <a:r>
              <a:rPr lang="es-ES" sz="3800" b="1" dirty="0">
                <a:solidFill>
                  <a:schemeClr val="bg2">
                    <a:lumMod val="25000"/>
                  </a:schemeClr>
                </a:solidFill>
                <a:latin typeface="Open Sans"/>
              </a:rPr>
              <a:t>30,17%</a:t>
            </a:r>
          </a:p>
        </p:txBody>
      </p:sp>
      <p:sp>
        <p:nvSpPr>
          <p:cNvPr id="46" name="Google Shape;3296;p75">
            <a:extLst>
              <a:ext uri="{FF2B5EF4-FFF2-40B4-BE49-F238E27FC236}">
                <a16:creationId xmlns:a16="http://schemas.microsoft.com/office/drawing/2014/main" id="{EB37D7D1-7973-4903-97F4-FBE3B4E37B60}"/>
              </a:ext>
            </a:extLst>
          </p:cNvPr>
          <p:cNvSpPr txBox="1"/>
          <p:nvPr/>
        </p:nvSpPr>
        <p:spPr>
          <a:xfrm>
            <a:off x="5888379" y="375354"/>
            <a:ext cx="2392630" cy="268997"/>
          </a:xfrm>
          <a:prstGeom prst="rect">
            <a:avLst/>
          </a:prstGeom>
          <a:noFill/>
          <a:ln>
            <a:noFill/>
          </a:ln>
        </p:spPr>
        <p:txBody>
          <a:bodyPr spcFirstLastPara="1" wrap="square" lIns="91425" tIns="91425" rIns="91425" bIns="91425" anchor="ctr" anchorCtr="0">
            <a:noAutofit/>
          </a:bodyPr>
          <a:lstStyle/>
          <a:p>
            <a:pPr lvl="0" indent="0">
              <a:spcBef>
                <a:spcPts val="0"/>
              </a:spcBef>
              <a:spcAft>
                <a:spcPts val="0"/>
              </a:spcAft>
              <a:buNone/>
            </a:pPr>
            <a:r>
              <a:rPr lang="en" sz="3800" b="1" dirty="0">
                <a:solidFill>
                  <a:srgbClr val="0070C0"/>
                </a:solidFill>
                <a:latin typeface="Open Sans"/>
                <a:ea typeface="Open Sans"/>
                <a:cs typeface="Open Sans"/>
                <a:sym typeface="Fira Sans Extra Condensed"/>
              </a:rPr>
              <a:t>35,50 %</a:t>
            </a:r>
            <a:endParaRPr sz="3800" b="1" dirty="0">
              <a:solidFill>
                <a:srgbClr val="0070C0"/>
              </a:solidFill>
              <a:latin typeface="Open Sans"/>
              <a:ea typeface="Open Sans"/>
              <a:cs typeface="Open Sans"/>
              <a:sym typeface="Fira Sans Extra Condensed"/>
            </a:endParaRPr>
          </a:p>
        </p:txBody>
      </p:sp>
      <p:sp>
        <p:nvSpPr>
          <p:cNvPr id="47" name="Google Shape;3283;p75">
            <a:extLst>
              <a:ext uri="{FF2B5EF4-FFF2-40B4-BE49-F238E27FC236}">
                <a16:creationId xmlns:a16="http://schemas.microsoft.com/office/drawing/2014/main" id="{F442C67B-8D4A-43F3-A4D7-83423F36CCEB}"/>
              </a:ext>
            </a:extLst>
          </p:cNvPr>
          <p:cNvSpPr txBox="1"/>
          <p:nvPr/>
        </p:nvSpPr>
        <p:spPr>
          <a:xfrm>
            <a:off x="279983" y="281982"/>
            <a:ext cx="5076136" cy="3339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CO" sz="2400" b="1" dirty="0">
                <a:solidFill>
                  <a:srgbClr val="002060"/>
                </a:solidFill>
                <a:latin typeface="Arial" panose="020B0604020202020204" pitchFamily="34" charset="0"/>
                <a:cs typeface="Arial" panose="020B0604020202020204" pitchFamily="34" charset="0"/>
                <a:sym typeface="Roboto"/>
              </a:rPr>
              <a:t>Cumplimiento</a:t>
            </a:r>
            <a:r>
              <a:rPr lang="en" sz="2400" b="1" dirty="0">
                <a:solidFill>
                  <a:srgbClr val="002060"/>
                </a:solidFill>
                <a:latin typeface="Arial" panose="020B0604020202020204" pitchFamily="34" charset="0"/>
                <a:cs typeface="Arial" panose="020B0604020202020204" pitchFamily="34" charset="0"/>
                <a:sym typeface="Roboto"/>
              </a:rPr>
              <a:t> General del Plan</a:t>
            </a:r>
            <a:endParaRPr sz="2400" b="1" dirty="0">
              <a:solidFill>
                <a:srgbClr val="002060"/>
              </a:solidFill>
              <a:latin typeface="Arial" panose="020B0604020202020204" pitchFamily="34" charset="0"/>
              <a:cs typeface="Arial" panose="020B0604020202020204" pitchFamily="34" charset="0"/>
              <a:sym typeface="Roboto"/>
            </a:endParaRPr>
          </a:p>
        </p:txBody>
      </p:sp>
      <p:grpSp>
        <p:nvGrpSpPr>
          <p:cNvPr id="48" name="Group 765">
            <a:extLst>
              <a:ext uri="{FF2B5EF4-FFF2-40B4-BE49-F238E27FC236}">
                <a16:creationId xmlns:a16="http://schemas.microsoft.com/office/drawing/2014/main" id="{D41992C8-3FFD-4F28-8D8B-68E5E7C21F28}"/>
              </a:ext>
            </a:extLst>
          </p:cNvPr>
          <p:cNvGrpSpPr/>
          <p:nvPr/>
        </p:nvGrpSpPr>
        <p:grpSpPr>
          <a:xfrm>
            <a:off x="5004290" y="347056"/>
            <a:ext cx="766685" cy="275709"/>
            <a:chOff x="34099" y="0"/>
            <a:chExt cx="1183579" cy="453438"/>
          </a:xfrm>
        </p:grpSpPr>
        <p:sp>
          <p:nvSpPr>
            <p:cNvPr id="49" name="Shape 763">
              <a:extLst>
                <a:ext uri="{FF2B5EF4-FFF2-40B4-BE49-F238E27FC236}">
                  <a16:creationId xmlns:a16="http://schemas.microsoft.com/office/drawing/2014/main" id="{9660758A-E774-4100-AA68-DC7A71374BC6}"/>
                </a:ext>
              </a:extLst>
            </p:cNvPr>
            <p:cNvSpPr/>
            <p:nvPr/>
          </p:nvSpPr>
          <p:spPr>
            <a:xfrm flipV="1">
              <a:off x="1213308" y="0"/>
              <a:ext cx="1" cy="453439"/>
            </a:xfrm>
            <a:prstGeom prst="line">
              <a:avLst/>
            </a:prstGeom>
            <a:noFill/>
            <a:ln w="19050" cap="flat">
              <a:solidFill>
                <a:srgbClr val="00B0F0"/>
              </a:solidFill>
              <a:prstDash val="solid"/>
              <a:miter lim="400000"/>
            </a:ln>
            <a:effectLst/>
          </p:spPr>
          <p:txBody>
            <a:bodyPr wrap="square" lIns="0" tIns="0" rIns="0" bIns="0" numCol="1" anchor="t">
              <a:noAutofit/>
            </a:bodyPr>
            <a:lstStyle/>
            <a:p>
              <a:pPr defTabSz="342900">
                <a:defRPr sz="1200">
                  <a:latin typeface="Helvetica"/>
                  <a:ea typeface="Helvetica"/>
                  <a:cs typeface="Helvetica"/>
                  <a:sym typeface="Helvetica"/>
                </a:defRPr>
              </a:pPr>
              <a:endParaRPr sz="900"/>
            </a:p>
          </p:txBody>
        </p:sp>
        <p:sp>
          <p:nvSpPr>
            <p:cNvPr id="50" name="Shape 764">
              <a:extLst>
                <a:ext uri="{FF2B5EF4-FFF2-40B4-BE49-F238E27FC236}">
                  <a16:creationId xmlns:a16="http://schemas.microsoft.com/office/drawing/2014/main" id="{9BB0FD0B-C141-46E2-811E-505324D0FE69}"/>
                </a:ext>
              </a:extLst>
            </p:cNvPr>
            <p:cNvSpPr/>
            <p:nvPr/>
          </p:nvSpPr>
          <p:spPr>
            <a:xfrm flipH="1" flipV="1">
              <a:off x="34099" y="233808"/>
              <a:ext cx="1183580" cy="1"/>
            </a:xfrm>
            <a:prstGeom prst="line">
              <a:avLst/>
            </a:prstGeom>
            <a:noFill/>
            <a:ln w="19050" cap="flat">
              <a:solidFill>
                <a:srgbClr val="00B0F0"/>
              </a:solidFill>
              <a:prstDash val="sysDash"/>
              <a:miter lim="400000"/>
              <a:tailEnd type="oval" w="med" len="med"/>
            </a:ln>
            <a:effectLst/>
          </p:spPr>
          <p:txBody>
            <a:bodyPr wrap="square" lIns="0" tIns="0" rIns="0" bIns="0" numCol="1" anchor="t">
              <a:noAutofit/>
            </a:bodyPr>
            <a:lstStyle/>
            <a:p>
              <a:pPr defTabSz="342900">
                <a:defRPr sz="1200">
                  <a:latin typeface="Helvetica"/>
                  <a:ea typeface="Helvetica"/>
                  <a:cs typeface="Helvetica"/>
                  <a:sym typeface="Helvetica"/>
                </a:defRPr>
              </a:pPr>
              <a:endParaRPr sz="900"/>
            </a:p>
          </p:txBody>
        </p:sp>
      </p:grpSp>
      <p:pic>
        <p:nvPicPr>
          <p:cNvPr id="3" name="Imagen 2"/>
          <p:cNvPicPr>
            <a:picLocks noChangeAspect="1"/>
          </p:cNvPicPr>
          <p:nvPr/>
        </p:nvPicPr>
        <p:blipFill>
          <a:blip r:embed="rId4"/>
          <a:stretch>
            <a:fillRect/>
          </a:stretch>
        </p:blipFill>
        <p:spPr>
          <a:xfrm>
            <a:off x="1516364" y="4260307"/>
            <a:ext cx="7742538" cy="2383156"/>
          </a:xfrm>
          <a:prstGeom prst="rect">
            <a:avLst/>
          </a:prstGeom>
        </p:spPr>
      </p:pic>
    </p:spTree>
    <p:extLst>
      <p:ext uri="{BB962C8B-B14F-4D97-AF65-F5344CB8AC3E}">
        <p14:creationId xmlns:p14="http://schemas.microsoft.com/office/powerpoint/2010/main" val="291244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2 CuadroTexto"/>
          <p:cNvSpPr txBox="1">
            <a:spLocks noChangeArrowheads="1"/>
          </p:cNvSpPr>
          <p:nvPr/>
        </p:nvSpPr>
        <p:spPr bwMode="auto">
          <a:xfrm>
            <a:off x="1939788" y="3246059"/>
            <a:ext cx="720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 altLang="es-CO" sz="2800" b="1" dirty="0">
                <a:solidFill>
                  <a:srgbClr val="0070C0"/>
                </a:solidFill>
                <a:latin typeface="+mj-lt"/>
                <a:ea typeface="+mj-ea"/>
                <a:cs typeface="+mj-cs"/>
              </a:rPr>
              <a:t>CUMPLIMIENTO TRES NIVELES DE GESTIÓN</a:t>
            </a:r>
          </a:p>
        </p:txBody>
      </p:sp>
      <p:sp>
        <p:nvSpPr>
          <p:cNvPr id="52" name="2 CuadroTexto">
            <a:extLst>
              <a:ext uri="{FF2B5EF4-FFF2-40B4-BE49-F238E27FC236}">
                <a16:creationId xmlns:a16="http://schemas.microsoft.com/office/drawing/2014/main" id="{3C9BD4F9-BE9C-4572-BCF2-9340F692B7EC}"/>
              </a:ext>
            </a:extLst>
          </p:cNvPr>
          <p:cNvSpPr txBox="1">
            <a:spLocks noChangeArrowheads="1"/>
          </p:cNvSpPr>
          <p:nvPr/>
        </p:nvSpPr>
        <p:spPr bwMode="auto">
          <a:xfrm>
            <a:off x="1754505" y="321423"/>
            <a:ext cx="720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 altLang="es-CO" sz="4400" b="1" dirty="0">
                <a:solidFill>
                  <a:srgbClr val="0070C0"/>
                </a:solidFill>
                <a:latin typeface="+mj-lt"/>
                <a:ea typeface="+mj-ea"/>
                <a:cs typeface="+mj-cs"/>
              </a:rPr>
              <a:t>EXCELENCIA ACADÉMICA PARA LA FORMACIÓN INTEGRAL</a:t>
            </a:r>
          </a:p>
        </p:txBody>
      </p:sp>
      <p:graphicFrame>
        <p:nvGraphicFramePr>
          <p:cNvPr id="53" name="Tabla 4">
            <a:extLst>
              <a:ext uri="{FF2B5EF4-FFF2-40B4-BE49-F238E27FC236}">
                <a16:creationId xmlns:a16="http://schemas.microsoft.com/office/drawing/2014/main" id="{CD45FA82-B83C-481E-BF6B-82A368D2DA9C}"/>
              </a:ext>
            </a:extLst>
          </p:cNvPr>
          <p:cNvGraphicFramePr>
            <a:graphicFrameLocks noGrp="1"/>
          </p:cNvGraphicFramePr>
          <p:nvPr>
            <p:extLst>
              <p:ext uri="{D42A27DB-BD31-4B8C-83A1-F6EECF244321}">
                <p14:modId xmlns:p14="http://schemas.microsoft.com/office/powerpoint/2010/main" val="1030734754"/>
              </p:ext>
            </p:extLst>
          </p:nvPr>
        </p:nvGraphicFramePr>
        <p:xfrm>
          <a:off x="1611070" y="3937265"/>
          <a:ext cx="7676648" cy="1825173"/>
        </p:xfrm>
        <a:graphic>
          <a:graphicData uri="http://schemas.openxmlformats.org/drawingml/2006/table">
            <a:tbl>
              <a:tblPr firstRow="1" bandRow="1">
                <a:tableStyleId>{5C22544A-7EE6-4342-B048-85BDC9FD1C3A}</a:tableStyleId>
              </a:tblPr>
              <a:tblGrid>
                <a:gridCol w="6283885">
                  <a:extLst>
                    <a:ext uri="{9D8B030D-6E8A-4147-A177-3AD203B41FA5}">
                      <a16:colId xmlns:a16="http://schemas.microsoft.com/office/drawing/2014/main" val="710355007"/>
                    </a:ext>
                  </a:extLst>
                </a:gridCol>
                <a:gridCol w="1392763">
                  <a:extLst>
                    <a:ext uri="{9D8B030D-6E8A-4147-A177-3AD203B41FA5}">
                      <a16:colId xmlns:a16="http://schemas.microsoft.com/office/drawing/2014/main" val="2895561576"/>
                    </a:ext>
                  </a:extLst>
                </a:gridCol>
              </a:tblGrid>
              <a:tr h="608391">
                <a:tc>
                  <a:txBody>
                    <a:bodyPr/>
                    <a:lstStyle/>
                    <a:p>
                      <a:pPr algn="ctr" fontAlgn="ctr"/>
                      <a:r>
                        <a:rPr lang="es-ES" sz="1800" b="1" i="0" u="none" strike="noStrike" dirty="0">
                          <a:solidFill>
                            <a:srgbClr val="FFFFFF"/>
                          </a:solidFill>
                          <a:effectLst/>
                          <a:latin typeface="Calibri" panose="020F0502020204030204" pitchFamily="34" charset="0"/>
                        </a:rPr>
                        <a:t>RESULTADOS A NIVEL DE PILAR DE GESTIÓN</a:t>
                      </a:r>
                    </a:p>
                  </a:txBody>
                  <a:tcPr marL="9525" marR="9525" marT="9525" marB="0" anchor="ctr">
                    <a:solidFill>
                      <a:schemeClr val="accent1">
                        <a:lumMod val="75000"/>
                      </a:schemeClr>
                    </a:solidFill>
                  </a:tcPr>
                </a:tc>
                <a:tc>
                  <a:txBody>
                    <a:bodyPr/>
                    <a:lstStyle/>
                    <a:p>
                      <a:pPr marL="0" algn="r" defTabSz="914400" rtl="0" eaLnBrk="1" latinLnBrk="0" hangingPunct="1"/>
                      <a:r>
                        <a:rPr lang="es-CO" sz="2000" b="1" kern="1200" dirty="0">
                          <a:solidFill>
                            <a:schemeClr val="lt1"/>
                          </a:solidFill>
                          <a:latin typeface="+mn-lt"/>
                          <a:ea typeface="+mn-ea"/>
                          <a:cs typeface="+mn-cs"/>
                        </a:rPr>
                        <a:t>88,61%</a:t>
                      </a:r>
                    </a:p>
                  </a:txBody>
                  <a:tcPr anchor="ctr">
                    <a:solidFill>
                      <a:schemeClr val="accent1">
                        <a:lumMod val="75000"/>
                      </a:schemeClr>
                    </a:solidFill>
                  </a:tcPr>
                </a:tc>
                <a:extLst>
                  <a:ext uri="{0D108BD9-81ED-4DB2-BD59-A6C34878D82A}">
                    <a16:rowId xmlns:a16="http://schemas.microsoft.com/office/drawing/2014/main" val="1053194747"/>
                  </a:ext>
                </a:extLst>
              </a:tr>
              <a:tr h="608391">
                <a:tc>
                  <a:txBody>
                    <a:bodyPr/>
                    <a:lstStyle/>
                    <a:p>
                      <a:pPr algn="ctr" fontAlgn="ctr"/>
                      <a:r>
                        <a:rPr lang="es-CO" sz="1800" b="1" i="0" u="none" strike="noStrike" dirty="0">
                          <a:solidFill>
                            <a:srgbClr val="FFFFFF"/>
                          </a:solidFill>
                          <a:effectLst/>
                          <a:latin typeface="Calibri" panose="020F0502020204030204" pitchFamily="34" charset="0"/>
                        </a:rPr>
                        <a:t>RESULTADOS A NIVEL DE PROGRAMAS</a:t>
                      </a:r>
                    </a:p>
                  </a:txBody>
                  <a:tcPr marL="9525" marR="9525" marT="9525" marB="0" anchor="ctr">
                    <a:solidFill>
                      <a:schemeClr val="accent1">
                        <a:lumMod val="75000"/>
                      </a:schemeClr>
                    </a:solidFill>
                  </a:tcPr>
                </a:tc>
                <a:tc>
                  <a:txBody>
                    <a:bodyPr/>
                    <a:lstStyle/>
                    <a:p>
                      <a:pPr marL="0" algn="r" defTabSz="914400" rtl="0" eaLnBrk="1" latinLnBrk="0" hangingPunct="1"/>
                      <a:r>
                        <a:rPr lang="es-CO" sz="2000" b="1" kern="1200" dirty="0">
                          <a:solidFill>
                            <a:schemeClr val="lt1"/>
                          </a:solidFill>
                          <a:latin typeface="+mn-lt"/>
                          <a:ea typeface="+mn-ea"/>
                          <a:cs typeface="+mn-cs"/>
                        </a:rPr>
                        <a:t>54,67%</a:t>
                      </a:r>
                    </a:p>
                  </a:txBody>
                  <a:tcPr anchor="ctr">
                    <a:solidFill>
                      <a:schemeClr val="accent1">
                        <a:lumMod val="75000"/>
                      </a:schemeClr>
                    </a:solidFill>
                  </a:tcPr>
                </a:tc>
                <a:extLst>
                  <a:ext uri="{0D108BD9-81ED-4DB2-BD59-A6C34878D82A}">
                    <a16:rowId xmlns:a16="http://schemas.microsoft.com/office/drawing/2014/main" val="1862768268"/>
                  </a:ext>
                </a:extLst>
              </a:tr>
              <a:tr h="608391">
                <a:tc>
                  <a:txBody>
                    <a:bodyPr/>
                    <a:lstStyle/>
                    <a:p>
                      <a:pPr algn="ctr" fontAlgn="ctr"/>
                      <a:r>
                        <a:rPr lang="es-ES" sz="1800" b="1" i="0" u="none" strike="noStrike" dirty="0">
                          <a:solidFill>
                            <a:srgbClr val="FFFFFF"/>
                          </a:solidFill>
                          <a:effectLst/>
                          <a:latin typeface="Calibri" panose="020F0502020204030204" pitchFamily="34" charset="0"/>
                        </a:rPr>
                        <a:t>RESULTADOS A NIVEL DE PROYECTOS</a:t>
                      </a:r>
                    </a:p>
                  </a:txBody>
                  <a:tcPr marL="9525" marR="9525" marT="9525" marB="0" anchor="ctr">
                    <a:solidFill>
                      <a:schemeClr val="accent1">
                        <a:lumMod val="75000"/>
                      </a:schemeClr>
                    </a:solidFill>
                  </a:tcPr>
                </a:tc>
                <a:tc>
                  <a:txBody>
                    <a:bodyPr/>
                    <a:lstStyle/>
                    <a:p>
                      <a:pPr marL="0" algn="r" defTabSz="914400" rtl="0" eaLnBrk="1" latinLnBrk="0" hangingPunct="1"/>
                      <a:r>
                        <a:rPr lang="es-CO" sz="2000" b="1" kern="1200" dirty="0">
                          <a:solidFill>
                            <a:schemeClr val="lt1"/>
                          </a:solidFill>
                          <a:latin typeface="+mn-lt"/>
                          <a:ea typeface="+mn-ea"/>
                          <a:cs typeface="+mn-cs"/>
                        </a:rPr>
                        <a:t>29,66%</a:t>
                      </a:r>
                    </a:p>
                  </a:txBody>
                  <a:tcPr anchor="ctr">
                    <a:solidFill>
                      <a:schemeClr val="accent1">
                        <a:lumMod val="75000"/>
                      </a:schemeClr>
                    </a:solidFill>
                  </a:tcPr>
                </a:tc>
                <a:extLst>
                  <a:ext uri="{0D108BD9-81ED-4DB2-BD59-A6C34878D82A}">
                    <a16:rowId xmlns:a16="http://schemas.microsoft.com/office/drawing/2014/main" val="1971930152"/>
                  </a:ext>
                </a:extLst>
              </a:tr>
            </a:tbl>
          </a:graphicData>
        </a:graphic>
      </p:graphicFrame>
      <p:sp>
        <p:nvSpPr>
          <p:cNvPr id="54" name="Flecha: hacia arriba 6">
            <a:extLst>
              <a:ext uri="{FF2B5EF4-FFF2-40B4-BE49-F238E27FC236}">
                <a16:creationId xmlns:a16="http://schemas.microsoft.com/office/drawing/2014/main" id="{60C5944A-8E11-48BF-9B5A-260F4A732E56}"/>
              </a:ext>
            </a:extLst>
          </p:cNvPr>
          <p:cNvSpPr/>
          <p:nvPr/>
        </p:nvSpPr>
        <p:spPr>
          <a:xfrm>
            <a:off x="7938418" y="4116071"/>
            <a:ext cx="304800" cy="313509"/>
          </a:xfrm>
          <a:prstGeom prst="up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55" name="Flecha: hacia arriba 8">
            <a:extLst>
              <a:ext uri="{FF2B5EF4-FFF2-40B4-BE49-F238E27FC236}">
                <a16:creationId xmlns:a16="http://schemas.microsoft.com/office/drawing/2014/main" id="{D0AC6F93-8970-4C7D-8C7B-556F97AC2505}"/>
              </a:ext>
            </a:extLst>
          </p:cNvPr>
          <p:cNvSpPr/>
          <p:nvPr/>
        </p:nvSpPr>
        <p:spPr>
          <a:xfrm>
            <a:off x="7938418" y="4714200"/>
            <a:ext cx="304800" cy="313509"/>
          </a:xfrm>
          <a:prstGeom prst="up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56" name="Flecha: hacia arriba 9">
            <a:extLst>
              <a:ext uri="{FF2B5EF4-FFF2-40B4-BE49-F238E27FC236}">
                <a16:creationId xmlns:a16="http://schemas.microsoft.com/office/drawing/2014/main" id="{E33DA1B5-C968-42E4-9BC0-944DDDF6B99A}"/>
              </a:ext>
            </a:extLst>
          </p:cNvPr>
          <p:cNvSpPr/>
          <p:nvPr/>
        </p:nvSpPr>
        <p:spPr>
          <a:xfrm>
            <a:off x="7967521" y="5318805"/>
            <a:ext cx="304800" cy="313509"/>
          </a:xfrm>
          <a:prstGeom prst="up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58" name="45%">
            <a:extLst>
              <a:ext uri="{FF2B5EF4-FFF2-40B4-BE49-F238E27FC236}">
                <a16:creationId xmlns:a16="http://schemas.microsoft.com/office/drawing/2014/main" id="{6558A134-E5A4-43F5-B54A-B92692A1232F}"/>
              </a:ext>
            </a:extLst>
          </p:cNvPr>
          <p:cNvSpPr txBox="1"/>
          <p:nvPr/>
        </p:nvSpPr>
        <p:spPr>
          <a:xfrm>
            <a:off x="5027894" y="2228685"/>
            <a:ext cx="1118001" cy="471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ctr">
              <a:defRPr sz="6000">
                <a:solidFill>
                  <a:srgbClr val="7D87A4"/>
                </a:solidFill>
              </a:defRPr>
            </a:pPr>
            <a:r>
              <a:rPr lang="es-CO" sz="2400" b="1" dirty="0">
                <a:solidFill>
                  <a:schemeClr val="accent6">
                    <a:lumMod val="50000"/>
                  </a:schemeClr>
                </a:solidFill>
              </a:rPr>
              <a:t>54,85%</a:t>
            </a:r>
            <a:endParaRPr sz="4000" b="1" dirty="0">
              <a:solidFill>
                <a:schemeClr val="accent6">
                  <a:lumMod val="50000"/>
                </a:schemeClr>
              </a:solidFill>
            </a:endParaRPr>
          </a:p>
        </p:txBody>
      </p:sp>
      <p:graphicFrame>
        <p:nvGraphicFramePr>
          <p:cNvPr id="11" name="Gráfico 10"/>
          <p:cNvGraphicFramePr>
            <a:graphicFrameLocks/>
          </p:cNvGraphicFramePr>
          <p:nvPr>
            <p:extLst>
              <p:ext uri="{D42A27DB-BD31-4B8C-83A1-F6EECF244321}">
                <p14:modId xmlns:p14="http://schemas.microsoft.com/office/powerpoint/2010/main" val="3368502457"/>
              </p:ext>
            </p:extLst>
          </p:nvPr>
        </p:nvGraphicFramePr>
        <p:xfrm>
          <a:off x="3387710" y="1634347"/>
          <a:ext cx="4398368" cy="166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2209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559*58"/>
  <p:tag name="TABLE_ENDDRAG_RECT" val="246*128*559*58"/>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559*281"/>
  <p:tag name="TABLE_ENDDRAG_RECT" val="246*213*559*281"/>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490*58"/>
  <p:tag name="TABLE_ENDDRAG_RECT" val="234*118*490*58"/>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499*331"/>
  <p:tag name="TABLE_ENDDRAG_RECT" val="234*177*499*331"/>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468*346"/>
  <p:tag name="TABLE_ENDDRAG_RECT" val="246*170*468*346"/>
</p:tagLst>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10192</TotalTime>
  <Words>5514</Words>
  <Application>Microsoft Office PowerPoint</Application>
  <PresentationFormat>Panorámica</PresentationFormat>
  <Paragraphs>1561</Paragraphs>
  <Slides>43</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43</vt:i4>
      </vt:variant>
    </vt:vector>
  </HeadingPairs>
  <TitlesOfParts>
    <vt:vector size="54" baseType="lpstr">
      <vt:lpstr>Arial</vt:lpstr>
      <vt:lpstr>Arial Rounded MT Bold</vt:lpstr>
      <vt:lpstr>Asap Medium</vt:lpstr>
      <vt:lpstr>Calibri</vt:lpstr>
      <vt:lpstr>Calibri Light</vt:lpstr>
      <vt:lpstr>Cambria Math</vt:lpstr>
      <vt:lpstr>Fira Sans Extra Condensed</vt:lpstr>
      <vt:lpstr>Helvetica</vt:lpstr>
      <vt:lpstr>Open Sans</vt:lpstr>
      <vt:lpstr>Tahoma</vt:lpstr>
      <vt:lpstr>Tema de Office</vt:lpstr>
      <vt:lpstr>Presentación de PowerPoint</vt:lpstr>
      <vt:lpstr>Orden del día</vt:lpstr>
      <vt:lpstr>Presentación de PowerPoint</vt:lpstr>
      <vt:lpstr>Presentación de PowerPoint</vt:lpstr>
      <vt:lpstr> </vt:lpstr>
      <vt:lpstr>Presentación de PowerPoint</vt:lpstr>
      <vt:lpstr>Indicadores con avances por debajo del parámetro de cumplimiento (11,25%)   Corte primer trimestre  31 de marzo de 2026</vt:lpstr>
      <vt:lpstr>Presentación de PowerPoint</vt:lpstr>
      <vt:lpstr>Presentación de PowerPoint</vt:lpstr>
      <vt:lpstr>Presentación de PowerPoint</vt:lpstr>
      <vt:lpstr>Presentación de PowerPoint</vt:lpstr>
      <vt:lpstr>Presentación de PowerPoint</vt:lpstr>
      <vt:lpstr>Nivel de programas</vt:lpstr>
      <vt:lpstr>Presentación de PowerPoint</vt:lpstr>
      <vt:lpstr>Nivel de programas</vt:lpstr>
      <vt:lpstr>Presentación de PowerPoint</vt:lpstr>
      <vt:lpstr>Presentación de PowerPoint</vt:lpstr>
      <vt:lpstr>Ejecución presupuestal corte 31 de marzo de 2026</vt:lpstr>
      <vt:lpstr>Ejecución presupuestal corte 31 de marzo de 2026</vt:lpstr>
      <vt:lpstr>Ejecución presupuestal corte 31 de marzo de 2026</vt:lpstr>
      <vt:lpstr>Presentación de PowerPoint</vt:lpstr>
      <vt:lpstr>ADICIONES PRESUPUESTALES</vt:lpstr>
      <vt:lpstr>ADICIONES PRESUPUESTALES</vt:lpstr>
      <vt:lpstr>ADICIONES PRESUPUESTALES</vt:lpstr>
      <vt:lpstr>ADICIONES PRESUPUESTALES</vt:lpstr>
      <vt:lpstr>Presentación de PowerPoint</vt:lpstr>
      <vt:lpstr>Avance PMI CNA – Trimestre I 2026</vt:lpstr>
      <vt:lpstr>Presentación de PowerPoint</vt:lpstr>
      <vt:lpstr>Plan de trabajo 2026 - Informes seguimiento y evaluación de los PM Ruta 1 (CNA) y Ruta 2 (Sofia)</vt:lpstr>
      <vt:lpstr>Presentación de PowerPoint</vt:lpstr>
      <vt:lpstr>Avance Validación Información - Responsables</vt:lpstr>
      <vt:lpstr>Presentación de PowerPoint</vt:lpstr>
      <vt:lpstr>Avance de las Acciones Necesarias</vt:lpstr>
      <vt:lpstr>Avance de las Acciones a Considerar</vt:lpstr>
      <vt:lpstr>Avance de las Acciones Necesarias y a Considerar</vt:lpstr>
      <vt:lpstr>Avance Validación Información - Responsables</vt:lpstr>
      <vt:lpstr>Avance Validación Información - Responsables</vt:lpstr>
      <vt:lpstr>Aspectos a considerar para radicar INFORMES</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Viviana Marcela  Carmona Arias</cp:lastModifiedBy>
  <cp:revision>831</cp:revision>
  <cp:lastPrinted>2017-05-16T14:27:28Z</cp:lastPrinted>
  <dcterms:created xsi:type="dcterms:W3CDTF">2017-03-06T22:18:18Z</dcterms:created>
  <dcterms:modified xsi:type="dcterms:W3CDTF">2026-05-05T13:34:35Z</dcterms:modified>
</cp:coreProperties>
</file>